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5"/>
  </p:sldMasterIdLst>
  <p:notesMasterIdLst>
    <p:notesMasterId r:id="rId31"/>
  </p:notesMasterIdLst>
  <p:sldIdLst>
    <p:sldId id="1024" r:id="rId6"/>
    <p:sldId id="1070" r:id="rId7"/>
    <p:sldId id="629" r:id="rId8"/>
    <p:sldId id="705" r:id="rId9"/>
    <p:sldId id="1068" r:id="rId10"/>
    <p:sldId id="886" r:id="rId11"/>
    <p:sldId id="1081" r:id="rId12"/>
    <p:sldId id="1082" r:id="rId13"/>
    <p:sldId id="1084" r:id="rId14"/>
    <p:sldId id="1071" r:id="rId15"/>
    <p:sldId id="997" r:id="rId16"/>
    <p:sldId id="1049" r:id="rId17"/>
    <p:sldId id="910" r:id="rId18"/>
    <p:sldId id="928" r:id="rId19"/>
    <p:sldId id="1077" r:id="rId20"/>
    <p:sldId id="1061" r:id="rId21"/>
    <p:sldId id="1042" r:id="rId22"/>
    <p:sldId id="403" r:id="rId23"/>
    <p:sldId id="448" r:id="rId24"/>
    <p:sldId id="905" r:id="rId25"/>
    <p:sldId id="460" r:id="rId26"/>
    <p:sldId id="933" r:id="rId27"/>
    <p:sldId id="1017" r:id="rId28"/>
    <p:sldId id="934" r:id="rId29"/>
    <p:sldId id="996" r:id="rId30"/>
  </p:sldIdLst>
  <p:sldSz cx="7772400" cy="100584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sson , Jill L (Nairobi)" initials="C,JL(" lastIdx="1" clrIdx="0">
    <p:extLst>
      <p:ext uri="{19B8F6BF-5375-455C-9EA6-DF929625EA0E}">
        <p15:presenceInfo xmlns:p15="http://schemas.microsoft.com/office/powerpoint/2012/main" userId="S::ChiassonJL@state.gov::408a1663-86e6-47f6-89c2-791cb76ce7aa" providerId="AD"/>
      </p:ext>
    </p:extLst>
  </p:cmAuthor>
  <p:cmAuthor id="2" name="Woods, Diosa" initials="WD" lastIdx="1" clrIdx="1">
    <p:extLst>
      <p:ext uri="{19B8F6BF-5375-455C-9EA6-DF929625EA0E}">
        <p15:presenceInfo xmlns:p15="http://schemas.microsoft.com/office/powerpoint/2012/main" userId="S::WoodsD@state.gov::75a95c00-19af-481f-b804-e4a1fef018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00FF"/>
    <a:srgbClr val="FF00FF"/>
    <a:srgbClr val="003365"/>
    <a:srgbClr val="CEDBE0"/>
    <a:srgbClr val="83A2FF"/>
    <a:srgbClr val="5785FD"/>
    <a:srgbClr val="CAD221"/>
    <a:srgbClr val="6600FF"/>
    <a:srgbClr val="303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2CA511-A1E5-47F3-BC5B-603CAE558333}" v="153" dt="2021-09-14T12:03:11.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69"/>
    <p:restoredTop sz="94635"/>
  </p:normalViewPr>
  <p:slideViewPr>
    <p:cSldViewPr snapToGrid="0">
      <p:cViewPr varScale="1">
        <p:scale>
          <a:sx n="69" d="100"/>
          <a:sy n="69" d="100"/>
        </p:scale>
        <p:origin x="2154" y="72"/>
      </p:cViewPr>
      <p:guideLst>
        <p:guide orient="horz" pos="3168"/>
        <p:guide pos="247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s, Diosa" userId="75a95c00-19af-481f-b804-e4a1fef0184c" providerId="ADAL" clId="{BB2CA511-A1E5-47F3-BC5B-603CAE558333}"/>
    <pc:docChg chg="undo custSel addSld delSld modSld sldOrd">
      <pc:chgData name="Woods, Diosa" userId="75a95c00-19af-481f-b804-e4a1fef0184c" providerId="ADAL" clId="{BB2CA511-A1E5-47F3-BC5B-603CAE558333}" dt="2021-09-14T12:05:36.351" v="3309" actId="14100"/>
      <pc:docMkLst>
        <pc:docMk/>
      </pc:docMkLst>
      <pc:sldChg chg="addSp delSp modSp mod">
        <pc:chgData name="Woods, Diosa" userId="75a95c00-19af-481f-b804-e4a1fef0184c" providerId="ADAL" clId="{BB2CA511-A1E5-47F3-BC5B-603CAE558333}" dt="2021-09-14T07:21:05.388" v="234" actId="21"/>
        <pc:sldMkLst>
          <pc:docMk/>
          <pc:sldMk cId="1901684395" sldId="403"/>
        </pc:sldMkLst>
        <pc:spChg chg="add del mod">
          <ac:chgData name="Woods, Diosa" userId="75a95c00-19af-481f-b804-e4a1fef0184c" providerId="ADAL" clId="{BB2CA511-A1E5-47F3-BC5B-603CAE558333}" dt="2021-09-14T07:20:58.395" v="232" actId="21"/>
          <ac:spMkLst>
            <pc:docMk/>
            <pc:sldMk cId="1901684395" sldId="403"/>
            <ac:spMk id="12" creationId="{0B110601-F1A4-564A-A6F2-D40E9E88FED5}"/>
          </ac:spMkLst>
        </pc:spChg>
        <pc:picChg chg="del mod">
          <ac:chgData name="Woods, Diosa" userId="75a95c00-19af-481f-b804-e4a1fef0184c" providerId="ADAL" clId="{BB2CA511-A1E5-47F3-BC5B-603CAE558333}" dt="2021-09-14T07:21:05.388" v="234" actId="21"/>
          <ac:picMkLst>
            <pc:docMk/>
            <pc:sldMk cId="1901684395" sldId="403"/>
            <ac:picMk id="52" creationId="{7086AD45-4F2B-4339-9392-1F1C57F606A8}"/>
          </ac:picMkLst>
        </pc:picChg>
      </pc:sldChg>
      <pc:sldChg chg="addSp delSp modSp mod">
        <pc:chgData name="Woods, Diosa" userId="75a95c00-19af-481f-b804-e4a1fef0184c" providerId="ADAL" clId="{BB2CA511-A1E5-47F3-BC5B-603CAE558333}" dt="2021-09-14T11:30:27.263" v="2745" actId="1076"/>
        <pc:sldMkLst>
          <pc:docMk/>
          <pc:sldMk cId="1402827086" sldId="886"/>
        </pc:sldMkLst>
        <pc:spChg chg="del mod">
          <ac:chgData name="Woods, Diosa" userId="75a95c00-19af-481f-b804-e4a1fef0184c" providerId="ADAL" clId="{BB2CA511-A1E5-47F3-BC5B-603CAE558333}" dt="2021-09-14T11:15:06.652" v="2568" actId="478"/>
          <ac:spMkLst>
            <pc:docMk/>
            <pc:sldMk cId="1402827086" sldId="886"/>
            <ac:spMk id="3" creationId="{89279B2F-378E-3646-A8EC-EB016D056F52}"/>
          </ac:spMkLst>
        </pc:spChg>
        <pc:spChg chg="add mod">
          <ac:chgData name="Woods, Diosa" userId="75a95c00-19af-481f-b804-e4a1fef0184c" providerId="ADAL" clId="{BB2CA511-A1E5-47F3-BC5B-603CAE558333}" dt="2021-09-14T11:28:28.954" v="2699" actId="14100"/>
          <ac:spMkLst>
            <pc:docMk/>
            <pc:sldMk cId="1402827086" sldId="886"/>
            <ac:spMk id="16" creationId="{B16AF695-2130-4FBE-B082-FB2F13D3E254}"/>
          </ac:spMkLst>
        </pc:spChg>
        <pc:spChg chg="add mod">
          <ac:chgData name="Woods, Diosa" userId="75a95c00-19af-481f-b804-e4a1fef0184c" providerId="ADAL" clId="{BB2CA511-A1E5-47F3-BC5B-603CAE558333}" dt="2021-09-14T11:26:37.719" v="2694"/>
          <ac:spMkLst>
            <pc:docMk/>
            <pc:sldMk cId="1402827086" sldId="886"/>
            <ac:spMk id="19" creationId="{B91F745E-9C6D-4AB3-8DB9-7874009A2102}"/>
          </ac:spMkLst>
        </pc:spChg>
        <pc:spChg chg="add mod">
          <ac:chgData name="Woods, Diosa" userId="75a95c00-19af-481f-b804-e4a1fef0184c" providerId="ADAL" clId="{BB2CA511-A1E5-47F3-BC5B-603CAE558333}" dt="2021-09-14T11:30:27.263" v="2745" actId="1076"/>
          <ac:spMkLst>
            <pc:docMk/>
            <pc:sldMk cId="1402827086" sldId="886"/>
            <ac:spMk id="22" creationId="{12B20788-5DD3-435D-A958-EF0EB93F4EAA}"/>
          </ac:spMkLst>
        </pc:spChg>
        <pc:spChg chg="add mod">
          <ac:chgData name="Woods, Diosa" userId="75a95c00-19af-481f-b804-e4a1fef0184c" providerId="ADAL" clId="{BB2CA511-A1E5-47F3-BC5B-603CAE558333}" dt="2021-09-14T11:30:21.071" v="2744" actId="1076"/>
          <ac:spMkLst>
            <pc:docMk/>
            <pc:sldMk cId="1402827086" sldId="886"/>
            <ac:spMk id="23" creationId="{93410AEA-6523-49BE-983F-26168BF85CBF}"/>
          </ac:spMkLst>
        </pc:spChg>
        <pc:spChg chg="add mod">
          <ac:chgData name="Woods, Diosa" userId="75a95c00-19af-481f-b804-e4a1fef0184c" providerId="ADAL" clId="{BB2CA511-A1E5-47F3-BC5B-603CAE558333}" dt="2021-09-14T11:26:37.719" v="2694"/>
          <ac:spMkLst>
            <pc:docMk/>
            <pc:sldMk cId="1402827086" sldId="886"/>
            <ac:spMk id="24" creationId="{FBECB6A6-9A69-4032-9E0A-F17A1855CF3D}"/>
          </ac:spMkLst>
        </pc:spChg>
        <pc:spChg chg="add mod">
          <ac:chgData name="Woods, Diosa" userId="75a95c00-19af-481f-b804-e4a1fef0184c" providerId="ADAL" clId="{BB2CA511-A1E5-47F3-BC5B-603CAE558333}" dt="2021-09-14T11:26:37.719" v="2694"/>
          <ac:spMkLst>
            <pc:docMk/>
            <pc:sldMk cId="1402827086" sldId="886"/>
            <ac:spMk id="25" creationId="{04136BA8-EBBC-4F71-838D-D357ECA44F1E}"/>
          </ac:spMkLst>
        </pc:spChg>
        <pc:spChg chg="add mod">
          <ac:chgData name="Woods, Diosa" userId="75a95c00-19af-481f-b804-e4a1fef0184c" providerId="ADAL" clId="{BB2CA511-A1E5-47F3-BC5B-603CAE558333}" dt="2021-09-14T11:26:37.719" v="2694"/>
          <ac:spMkLst>
            <pc:docMk/>
            <pc:sldMk cId="1402827086" sldId="886"/>
            <ac:spMk id="26" creationId="{645E04CF-852D-41F8-B0FD-721B7A30879B}"/>
          </ac:spMkLst>
        </pc:spChg>
        <pc:spChg chg="add mod">
          <ac:chgData name="Woods, Diosa" userId="75a95c00-19af-481f-b804-e4a1fef0184c" providerId="ADAL" clId="{BB2CA511-A1E5-47F3-BC5B-603CAE558333}" dt="2021-09-14T11:26:37.719" v="2694"/>
          <ac:spMkLst>
            <pc:docMk/>
            <pc:sldMk cId="1402827086" sldId="886"/>
            <ac:spMk id="29" creationId="{0BF8CBCE-44FD-41B8-B0E4-9043C5D9B174}"/>
          </ac:spMkLst>
        </pc:spChg>
        <pc:spChg chg="add mod">
          <ac:chgData name="Woods, Diosa" userId="75a95c00-19af-481f-b804-e4a1fef0184c" providerId="ADAL" clId="{BB2CA511-A1E5-47F3-BC5B-603CAE558333}" dt="2021-09-14T11:30:06.296" v="2740" actId="1076"/>
          <ac:spMkLst>
            <pc:docMk/>
            <pc:sldMk cId="1402827086" sldId="886"/>
            <ac:spMk id="30" creationId="{9C69D220-6537-42C7-930A-44DC759610C6}"/>
          </ac:spMkLst>
        </pc:spChg>
        <pc:spChg chg="mod">
          <ac:chgData name="Woods, Diosa" userId="75a95c00-19af-481f-b804-e4a1fef0184c" providerId="ADAL" clId="{BB2CA511-A1E5-47F3-BC5B-603CAE558333}" dt="2021-09-14T11:15:09.504" v="2569" actId="1076"/>
          <ac:spMkLst>
            <pc:docMk/>
            <pc:sldMk cId="1402827086" sldId="886"/>
            <ac:spMk id="32" creationId="{8AF36FCC-7843-D14C-B892-142C3D33C9B9}"/>
          </ac:spMkLst>
        </pc:spChg>
        <pc:picChg chg="add mod">
          <ac:chgData name="Woods, Diosa" userId="75a95c00-19af-481f-b804-e4a1fef0184c" providerId="ADAL" clId="{BB2CA511-A1E5-47F3-BC5B-603CAE558333}" dt="2021-09-14T11:26:35.726" v="2693" actId="1076"/>
          <ac:picMkLst>
            <pc:docMk/>
            <pc:sldMk cId="1402827086" sldId="886"/>
            <ac:picMk id="2" creationId="{D3A1C271-862C-4806-8561-FF135EF5C015}"/>
          </ac:picMkLst>
        </pc:picChg>
        <pc:picChg chg="add del mod">
          <ac:chgData name="Woods, Diosa" userId="75a95c00-19af-481f-b804-e4a1fef0184c" providerId="ADAL" clId="{BB2CA511-A1E5-47F3-BC5B-603CAE558333}" dt="2021-09-14T11:26:24.682" v="2691"/>
          <ac:picMkLst>
            <pc:docMk/>
            <pc:sldMk cId="1402827086" sldId="886"/>
            <ac:picMk id="6" creationId="{CD235815-43E3-4DB3-8D2A-EC31F64BDB4D}"/>
          </ac:picMkLst>
        </pc:picChg>
        <pc:picChg chg="add mod">
          <ac:chgData name="Woods, Diosa" userId="75a95c00-19af-481f-b804-e4a1fef0184c" providerId="ADAL" clId="{BB2CA511-A1E5-47F3-BC5B-603CAE558333}" dt="2021-09-14T11:30:09.464" v="2741" actId="1076"/>
          <ac:picMkLst>
            <pc:docMk/>
            <pc:sldMk cId="1402827086" sldId="886"/>
            <ac:picMk id="7" creationId="{FC2B1D92-59FC-4E1F-ADCD-717DDFCB97F6}"/>
          </ac:picMkLst>
        </pc:picChg>
        <pc:picChg chg="add del mod">
          <ac:chgData name="Woods, Diosa" userId="75a95c00-19af-481f-b804-e4a1fef0184c" providerId="ADAL" clId="{BB2CA511-A1E5-47F3-BC5B-603CAE558333}" dt="2021-09-14T11:29:26.495" v="2732" actId="478"/>
          <ac:picMkLst>
            <pc:docMk/>
            <pc:sldMk cId="1402827086" sldId="886"/>
            <ac:picMk id="20" creationId="{A257D61A-DF53-4593-A418-2A5D6AA3E3E9}"/>
          </ac:picMkLst>
        </pc:picChg>
        <pc:picChg chg="add mod">
          <ac:chgData name="Woods, Diosa" userId="75a95c00-19af-481f-b804-e4a1fef0184c" providerId="ADAL" clId="{BB2CA511-A1E5-47F3-BC5B-603CAE558333}" dt="2021-09-14T11:30:13.824" v="2742" actId="1076"/>
          <ac:picMkLst>
            <pc:docMk/>
            <pc:sldMk cId="1402827086" sldId="886"/>
            <ac:picMk id="21" creationId="{B276048C-33FF-45D7-B5F0-A771E84A4912}"/>
          </ac:picMkLst>
        </pc:picChg>
      </pc:sldChg>
      <pc:sldChg chg="addSp delSp modSp mod">
        <pc:chgData name="Woods, Diosa" userId="75a95c00-19af-481f-b804-e4a1fef0184c" providerId="ADAL" clId="{BB2CA511-A1E5-47F3-BC5B-603CAE558333}" dt="2021-09-14T07:17:21.644" v="212" actId="1076"/>
        <pc:sldMkLst>
          <pc:docMk/>
          <pc:sldMk cId="3229112452" sldId="928"/>
        </pc:sldMkLst>
        <pc:spChg chg="del mod">
          <ac:chgData name="Woods, Diosa" userId="75a95c00-19af-481f-b804-e4a1fef0184c" providerId="ADAL" clId="{BB2CA511-A1E5-47F3-BC5B-603CAE558333}" dt="2021-09-14T07:15:15.030" v="183" actId="21"/>
          <ac:spMkLst>
            <pc:docMk/>
            <pc:sldMk cId="3229112452" sldId="928"/>
            <ac:spMk id="2" creationId="{7FDDB2EF-4A77-744A-A287-18516C885D2B}"/>
          </ac:spMkLst>
        </pc:spChg>
        <pc:spChg chg="del mod">
          <ac:chgData name="Woods, Diosa" userId="75a95c00-19af-481f-b804-e4a1fef0184c" providerId="ADAL" clId="{BB2CA511-A1E5-47F3-BC5B-603CAE558333}" dt="2021-09-14T07:05:11.790" v="125" actId="21"/>
          <ac:spMkLst>
            <pc:docMk/>
            <pc:sldMk cId="3229112452" sldId="928"/>
            <ac:spMk id="5" creationId="{B9E41481-E96E-4A4D-BBAB-5015B6903C1E}"/>
          </ac:spMkLst>
        </pc:spChg>
        <pc:spChg chg="del">
          <ac:chgData name="Woods, Diosa" userId="75a95c00-19af-481f-b804-e4a1fef0184c" providerId="ADAL" clId="{BB2CA511-A1E5-47F3-BC5B-603CAE558333}" dt="2021-09-14T07:07:13.743" v="146" actId="478"/>
          <ac:spMkLst>
            <pc:docMk/>
            <pc:sldMk cId="3229112452" sldId="928"/>
            <ac:spMk id="9" creationId="{A6F37A15-50E0-4CDC-9BFF-64D67F7B69B6}"/>
          </ac:spMkLst>
        </pc:spChg>
        <pc:spChg chg="del mod">
          <ac:chgData name="Woods, Diosa" userId="75a95c00-19af-481f-b804-e4a1fef0184c" providerId="ADAL" clId="{BB2CA511-A1E5-47F3-BC5B-603CAE558333}" dt="2021-09-14T07:05:11.790" v="125" actId="21"/>
          <ac:spMkLst>
            <pc:docMk/>
            <pc:sldMk cId="3229112452" sldId="928"/>
            <ac:spMk id="13" creationId="{9A0D6533-A755-43F6-950C-28F4E8443E18}"/>
          </ac:spMkLst>
        </pc:spChg>
        <pc:spChg chg="del mod">
          <ac:chgData name="Woods, Diosa" userId="75a95c00-19af-481f-b804-e4a1fef0184c" providerId="ADAL" clId="{BB2CA511-A1E5-47F3-BC5B-603CAE558333}" dt="2021-09-14T07:05:11.790" v="125" actId="21"/>
          <ac:spMkLst>
            <pc:docMk/>
            <pc:sldMk cId="3229112452" sldId="928"/>
            <ac:spMk id="17" creationId="{16D450A3-152F-4B33-A97B-8EBF923AA781}"/>
          </ac:spMkLst>
        </pc:spChg>
        <pc:spChg chg="del mod">
          <ac:chgData name="Woods, Diosa" userId="75a95c00-19af-481f-b804-e4a1fef0184c" providerId="ADAL" clId="{BB2CA511-A1E5-47F3-BC5B-603CAE558333}" dt="2021-09-14T07:05:11.790" v="125" actId="21"/>
          <ac:spMkLst>
            <pc:docMk/>
            <pc:sldMk cId="3229112452" sldId="928"/>
            <ac:spMk id="19" creationId="{C4995CD8-45D9-4EBF-B21E-024A87A6F49E}"/>
          </ac:spMkLst>
        </pc:spChg>
        <pc:spChg chg="add del mod">
          <ac:chgData name="Woods, Diosa" userId="75a95c00-19af-481f-b804-e4a1fef0184c" providerId="ADAL" clId="{BB2CA511-A1E5-47F3-BC5B-603CAE558333}" dt="2021-09-14T06:33:48.113" v="24"/>
          <ac:spMkLst>
            <pc:docMk/>
            <pc:sldMk cId="3229112452" sldId="928"/>
            <ac:spMk id="20" creationId="{36C3C8C1-9102-4488-9702-330E188D0068}"/>
          </ac:spMkLst>
        </pc:spChg>
        <pc:spChg chg="del mod">
          <ac:chgData name="Woods, Diosa" userId="75a95c00-19af-481f-b804-e4a1fef0184c" providerId="ADAL" clId="{BB2CA511-A1E5-47F3-BC5B-603CAE558333}" dt="2021-09-14T07:05:11.790" v="125" actId="21"/>
          <ac:spMkLst>
            <pc:docMk/>
            <pc:sldMk cId="3229112452" sldId="928"/>
            <ac:spMk id="23" creationId="{D3F420B3-99FE-4961-B269-77BBF4CB349B}"/>
          </ac:spMkLst>
        </pc:spChg>
        <pc:picChg chg="add del mod">
          <ac:chgData name="Woods, Diosa" userId="75a95c00-19af-481f-b804-e4a1fef0184c" providerId="ADAL" clId="{BB2CA511-A1E5-47F3-BC5B-603CAE558333}" dt="2021-09-14T06:34:51.817" v="31" actId="21"/>
          <ac:picMkLst>
            <pc:docMk/>
            <pc:sldMk cId="3229112452" sldId="928"/>
            <ac:picMk id="3" creationId="{D4044B7A-5C26-4B7B-AA3B-1CC17ADD8877}"/>
          </ac:picMkLst>
        </pc:picChg>
        <pc:picChg chg="del mod">
          <ac:chgData name="Woods, Diosa" userId="75a95c00-19af-481f-b804-e4a1fef0184c" providerId="ADAL" clId="{BB2CA511-A1E5-47F3-BC5B-603CAE558333}" dt="2021-09-14T07:05:11.790" v="125" actId="21"/>
          <ac:picMkLst>
            <pc:docMk/>
            <pc:sldMk cId="3229112452" sldId="928"/>
            <ac:picMk id="4" creationId="{70196523-CB76-2D48-9F9E-7A3C62C8AC8F}"/>
          </ac:picMkLst>
        </pc:picChg>
        <pc:picChg chg="add mod">
          <ac:chgData name="Woods, Diosa" userId="75a95c00-19af-481f-b804-e4a1fef0184c" providerId="ADAL" clId="{BB2CA511-A1E5-47F3-BC5B-603CAE558333}" dt="2021-09-14T07:16:01.839" v="193" actId="1076"/>
          <ac:picMkLst>
            <pc:docMk/>
            <pc:sldMk cId="3229112452" sldId="928"/>
            <ac:picMk id="11" creationId="{FFE7FE8D-D64E-4A54-801F-4BACB020F5D4}"/>
          </ac:picMkLst>
        </pc:picChg>
        <pc:picChg chg="add mod">
          <ac:chgData name="Woods, Diosa" userId="75a95c00-19af-481f-b804-e4a1fef0184c" providerId="ADAL" clId="{BB2CA511-A1E5-47F3-BC5B-603CAE558333}" dt="2021-09-14T07:13:19.517" v="168" actId="1076"/>
          <ac:picMkLst>
            <pc:docMk/>
            <pc:sldMk cId="3229112452" sldId="928"/>
            <ac:picMk id="12" creationId="{1D30E761-9BE8-48F2-B48F-8E160375B27D}"/>
          </ac:picMkLst>
        </pc:picChg>
        <pc:picChg chg="add del mod">
          <ac:chgData name="Woods, Diosa" userId="75a95c00-19af-481f-b804-e4a1fef0184c" providerId="ADAL" clId="{BB2CA511-A1E5-47F3-BC5B-603CAE558333}" dt="2021-09-14T07:11:11.063" v="156" actId="478"/>
          <ac:picMkLst>
            <pc:docMk/>
            <pc:sldMk cId="3229112452" sldId="928"/>
            <ac:picMk id="14" creationId="{C9A5A766-2E7E-4898-886F-E79EC2AF00B3}"/>
          </ac:picMkLst>
        </pc:picChg>
        <pc:picChg chg="add mod modCrop">
          <ac:chgData name="Woods, Diosa" userId="75a95c00-19af-481f-b804-e4a1fef0184c" providerId="ADAL" clId="{BB2CA511-A1E5-47F3-BC5B-603CAE558333}" dt="2021-09-14T07:14:45.697" v="182" actId="1076"/>
          <ac:picMkLst>
            <pc:docMk/>
            <pc:sldMk cId="3229112452" sldId="928"/>
            <ac:picMk id="15" creationId="{4A9CB947-616E-4FCA-8ED1-1C808A454367}"/>
          </ac:picMkLst>
        </pc:picChg>
        <pc:picChg chg="add mod">
          <ac:chgData name="Woods, Diosa" userId="75a95c00-19af-481f-b804-e4a1fef0184c" providerId="ADAL" clId="{BB2CA511-A1E5-47F3-BC5B-603CAE558333}" dt="2021-09-14T07:16:08.927" v="195" actId="1076"/>
          <ac:picMkLst>
            <pc:docMk/>
            <pc:sldMk cId="3229112452" sldId="928"/>
            <ac:picMk id="16" creationId="{6E54FAEF-9E3A-40D1-83A2-7381BC69136C}"/>
          </ac:picMkLst>
        </pc:picChg>
        <pc:picChg chg="add mod modCrop">
          <ac:chgData name="Woods, Diosa" userId="75a95c00-19af-481f-b804-e4a1fef0184c" providerId="ADAL" clId="{BB2CA511-A1E5-47F3-BC5B-603CAE558333}" dt="2021-09-14T07:17:21.644" v="212" actId="1076"/>
          <ac:picMkLst>
            <pc:docMk/>
            <pc:sldMk cId="3229112452" sldId="928"/>
            <ac:picMk id="18" creationId="{D1B14CA8-D30F-4A2D-B6BE-AD7887E54336}"/>
          </ac:picMkLst>
        </pc:picChg>
        <pc:picChg chg="add mod modCrop">
          <ac:chgData name="Woods, Diosa" userId="75a95c00-19af-481f-b804-e4a1fef0184c" providerId="ADAL" clId="{BB2CA511-A1E5-47F3-BC5B-603CAE558333}" dt="2021-09-14T07:17:18.277" v="211" actId="14100"/>
          <ac:picMkLst>
            <pc:docMk/>
            <pc:sldMk cId="3229112452" sldId="928"/>
            <ac:picMk id="21" creationId="{E22A6E30-2A48-4885-97AA-0470A0FE8251}"/>
          </ac:picMkLst>
        </pc:picChg>
        <pc:picChg chg="del">
          <ac:chgData name="Woods, Diosa" userId="75a95c00-19af-481f-b804-e4a1fef0184c" providerId="ADAL" clId="{BB2CA511-A1E5-47F3-BC5B-603CAE558333}" dt="2021-09-14T07:15:15.030" v="183" actId="21"/>
          <ac:picMkLst>
            <pc:docMk/>
            <pc:sldMk cId="3229112452" sldId="928"/>
            <ac:picMk id="1026" creationId="{A9277AA2-D6DC-2A41-B8F3-9271C078C416}"/>
          </ac:picMkLst>
        </pc:picChg>
        <pc:picChg chg="del mod">
          <ac:chgData name="Woods, Diosa" userId="75a95c00-19af-481f-b804-e4a1fef0184c" providerId="ADAL" clId="{BB2CA511-A1E5-47F3-BC5B-603CAE558333}" dt="2021-09-14T07:05:11.790" v="125" actId="21"/>
          <ac:picMkLst>
            <pc:docMk/>
            <pc:sldMk cId="3229112452" sldId="928"/>
            <ac:picMk id="6146" creationId="{562F5E6C-B08A-4C2C-9482-BB0040E7DFD0}"/>
          </ac:picMkLst>
        </pc:picChg>
        <pc:picChg chg="del mod">
          <ac:chgData name="Woods, Diosa" userId="75a95c00-19af-481f-b804-e4a1fef0184c" providerId="ADAL" clId="{BB2CA511-A1E5-47F3-BC5B-603CAE558333}" dt="2021-09-14T07:05:11.790" v="125" actId="21"/>
          <ac:picMkLst>
            <pc:docMk/>
            <pc:sldMk cId="3229112452" sldId="928"/>
            <ac:picMk id="6148" creationId="{6AD2346B-F647-4A8F-A058-FF6D269ED3B5}"/>
          </ac:picMkLst>
        </pc:picChg>
        <pc:cxnChg chg="mod">
          <ac:chgData name="Woods, Diosa" userId="75a95c00-19af-481f-b804-e4a1fef0184c" providerId="ADAL" clId="{BB2CA511-A1E5-47F3-BC5B-603CAE558333}" dt="2021-09-14T06:40:26.759" v="83" actId="1076"/>
          <ac:cxnSpMkLst>
            <pc:docMk/>
            <pc:sldMk cId="3229112452" sldId="928"/>
            <ac:cxnSpMk id="25" creationId="{13A81D67-CAD6-4E2C-855A-E956A0D95AC0}"/>
          </ac:cxnSpMkLst>
        </pc:cxnChg>
      </pc:sldChg>
      <pc:sldChg chg="addSp delSp modSp mod">
        <pc:chgData name="Woods, Diosa" userId="75a95c00-19af-481f-b804-e4a1fef0184c" providerId="ADAL" clId="{BB2CA511-A1E5-47F3-BC5B-603CAE558333}" dt="2021-09-14T07:34:42.709" v="864" actId="1076"/>
        <pc:sldMkLst>
          <pc:docMk/>
          <pc:sldMk cId="3370601773" sldId="934"/>
        </pc:sldMkLst>
        <pc:spChg chg="mod">
          <ac:chgData name="Woods, Diosa" userId="75a95c00-19af-481f-b804-e4a1fef0184c" providerId="ADAL" clId="{BB2CA511-A1E5-47F3-BC5B-603CAE558333}" dt="2021-09-14T07:27:22.310" v="712" actId="20577"/>
          <ac:spMkLst>
            <pc:docMk/>
            <pc:sldMk cId="3370601773" sldId="934"/>
            <ac:spMk id="3" creationId="{F1CAFAB1-5EE1-374B-9318-B1BBDC6C0427}"/>
          </ac:spMkLst>
        </pc:spChg>
        <pc:spChg chg="del">
          <ac:chgData name="Woods, Diosa" userId="75a95c00-19af-481f-b804-e4a1fef0184c" providerId="ADAL" clId="{BB2CA511-A1E5-47F3-BC5B-603CAE558333}" dt="2021-09-14T07:21:40.439" v="236" actId="478"/>
          <ac:spMkLst>
            <pc:docMk/>
            <pc:sldMk cId="3370601773" sldId="934"/>
            <ac:spMk id="16" creationId="{FC18E246-1352-4101-A17B-D62EA5AB96C0}"/>
          </ac:spMkLst>
        </pc:spChg>
        <pc:spChg chg="del">
          <ac:chgData name="Woods, Diosa" userId="75a95c00-19af-481f-b804-e4a1fef0184c" providerId="ADAL" clId="{BB2CA511-A1E5-47F3-BC5B-603CAE558333}" dt="2021-09-14T07:21:47.048" v="238" actId="478"/>
          <ac:spMkLst>
            <pc:docMk/>
            <pc:sldMk cId="3370601773" sldId="934"/>
            <ac:spMk id="17" creationId="{BBD4CC62-18BB-422B-B761-E3C6D914B118}"/>
          </ac:spMkLst>
        </pc:spChg>
        <pc:spChg chg="add mod">
          <ac:chgData name="Woods, Diosa" userId="75a95c00-19af-481f-b804-e4a1fef0184c" providerId="ADAL" clId="{BB2CA511-A1E5-47F3-BC5B-603CAE558333}" dt="2021-09-14T07:34:42.709" v="864" actId="1076"/>
          <ac:spMkLst>
            <pc:docMk/>
            <pc:sldMk cId="3370601773" sldId="934"/>
            <ac:spMk id="24" creationId="{F7E28F4C-898D-47CB-BEB1-093405F10C3B}"/>
          </ac:spMkLst>
        </pc:spChg>
        <pc:picChg chg="add mod">
          <ac:chgData name="Woods, Diosa" userId="75a95c00-19af-481f-b804-e4a1fef0184c" providerId="ADAL" clId="{BB2CA511-A1E5-47F3-BC5B-603CAE558333}" dt="2021-09-14T07:21:45.359" v="237" actId="1076"/>
          <ac:picMkLst>
            <pc:docMk/>
            <pc:sldMk cId="3370601773" sldId="934"/>
            <ac:picMk id="2" creationId="{0EB42E72-1279-475D-A7A7-18F1EDDEEEB4}"/>
          </ac:picMkLst>
        </pc:picChg>
        <pc:picChg chg="add mod">
          <ac:chgData name="Woods, Diosa" userId="75a95c00-19af-481f-b804-e4a1fef0184c" providerId="ADAL" clId="{BB2CA511-A1E5-47F3-BC5B-603CAE558333}" dt="2021-09-14T07:32:29.764" v="747" actId="1076"/>
          <ac:picMkLst>
            <pc:docMk/>
            <pc:sldMk cId="3370601773" sldId="934"/>
            <ac:picMk id="6" creationId="{59A5AC71-8DF1-470D-8D0B-9A6B5CD0450D}"/>
          </ac:picMkLst>
        </pc:picChg>
        <pc:picChg chg="add mod">
          <ac:chgData name="Woods, Diosa" userId="75a95c00-19af-481f-b804-e4a1fef0184c" providerId="ADAL" clId="{BB2CA511-A1E5-47F3-BC5B-603CAE558333}" dt="2021-09-14T07:31:56.525" v="745" actId="14100"/>
          <ac:picMkLst>
            <pc:docMk/>
            <pc:sldMk cId="3370601773" sldId="934"/>
            <ac:picMk id="7" creationId="{E6A361AF-6AF8-4E4A-8462-6257E8E8F570}"/>
          </ac:picMkLst>
        </pc:picChg>
        <pc:picChg chg="add mod">
          <ac:chgData name="Woods, Diosa" userId="75a95c00-19af-481f-b804-e4a1fef0184c" providerId="ADAL" clId="{BB2CA511-A1E5-47F3-BC5B-603CAE558333}" dt="2021-09-14T07:34:37.557" v="863" actId="1076"/>
          <ac:picMkLst>
            <pc:docMk/>
            <pc:sldMk cId="3370601773" sldId="934"/>
            <ac:picMk id="9" creationId="{6CDE2D22-4071-4EB2-97C7-51A830338B88}"/>
          </ac:picMkLst>
        </pc:picChg>
      </pc:sldChg>
      <pc:sldChg chg="addSp delSp modSp mod ord">
        <pc:chgData name="Woods, Diosa" userId="75a95c00-19af-481f-b804-e4a1fef0184c" providerId="ADAL" clId="{BB2CA511-A1E5-47F3-BC5B-603CAE558333}" dt="2021-09-14T11:18:59.473" v="2656"/>
        <pc:sldMkLst>
          <pc:docMk/>
          <pc:sldMk cId="3069547786" sldId="997"/>
        </pc:sldMkLst>
        <pc:spChg chg="add del mod">
          <ac:chgData name="Woods, Diosa" userId="75a95c00-19af-481f-b804-e4a1fef0184c" providerId="ADAL" clId="{BB2CA511-A1E5-47F3-BC5B-603CAE558333}" dt="2021-09-14T07:02:50.656" v="110"/>
          <ac:spMkLst>
            <pc:docMk/>
            <pc:sldMk cId="3069547786" sldId="997"/>
            <ac:spMk id="4" creationId="{47C8293D-6A58-485C-A14C-19F72DBD0CED}"/>
          </ac:spMkLst>
        </pc:spChg>
        <pc:spChg chg="del mod">
          <ac:chgData name="Woods, Diosa" userId="75a95c00-19af-481f-b804-e4a1fef0184c" providerId="ADAL" clId="{BB2CA511-A1E5-47F3-BC5B-603CAE558333}" dt="2021-09-14T07:02:15.767" v="102" actId="478"/>
          <ac:spMkLst>
            <pc:docMk/>
            <pc:sldMk cId="3069547786" sldId="997"/>
            <ac:spMk id="5" creationId="{CBB9525E-E1FE-7547-8415-F035C03D1E5A}"/>
          </ac:spMkLst>
        </pc:spChg>
        <pc:picChg chg="add del mod">
          <ac:chgData name="Woods, Diosa" userId="75a95c00-19af-481f-b804-e4a1fef0184c" providerId="ADAL" clId="{BB2CA511-A1E5-47F3-BC5B-603CAE558333}" dt="2021-09-14T07:02:13.747" v="101" actId="478"/>
          <ac:picMkLst>
            <pc:docMk/>
            <pc:sldMk cId="3069547786" sldId="997"/>
            <ac:picMk id="2" creationId="{56867DB1-C2F9-44E6-BACB-986923E56649}"/>
          </ac:picMkLst>
        </pc:picChg>
        <pc:picChg chg="add del mod">
          <ac:chgData name="Woods, Diosa" userId="75a95c00-19af-481f-b804-e4a1fef0184c" providerId="ADAL" clId="{BB2CA511-A1E5-47F3-BC5B-603CAE558333}" dt="2021-09-14T07:02:12.549" v="100" actId="478"/>
          <ac:picMkLst>
            <pc:docMk/>
            <pc:sldMk cId="3069547786" sldId="997"/>
            <ac:picMk id="3" creationId="{74BC11AF-9FF6-4167-A61A-54D198D29D19}"/>
          </ac:picMkLst>
        </pc:picChg>
        <pc:picChg chg="add mod modCrop">
          <ac:chgData name="Woods, Diosa" userId="75a95c00-19af-481f-b804-e4a1fef0184c" providerId="ADAL" clId="{BB2CA511-A1E5-47F3-BC5B-603CAE558333}" dt="2021-09-14T07:03:12.109" v="113" actId="732"/>
          <ac:picMkLst>
            <pc:docMk/>
            <pc:sldMk cId="3069547786" sldId="997"/>
            <ac:picMk id="6" creationId="{A764284A-5C3E-47B8-9AE3-E2C0DD2E301E}"/>
          </ac:picMkLst>
        </pc:picChg>
        <pc:picChg chg="add del mod">
          <ac:chgData name="Woods, Diosa" userId="75a95c00-19af-481f-b804-e4a1fef0184c" providerId="ADAL" clId="{BB2CA511-A1E5-47F3-BC5B-603CAE558333}" dt="2021-09-14T07:02:50.656" v="110"/>
          <ac:picMkLst>
            <pc:docMk/>
            <pc:sldMk cId="3069547786" sldId="997"/>
            <ac:picMk id="1027" creationId="{CD3E30F5-5076-4387-ABDF-DFE312BB8075}"/>
          </ac:picMkLst>
        </pc:picChg>
        <pc:picChg chg="add del">
          <ac:chgData name="Woods, Diosa" userId="75a95c00-19af-481f-b804-e4a1fef0184c" providerId="ADAL" clId="{BB2CA511-A1E5-47F3-BC5B-603CAE558333}" dt="2021-09-14T07:02:50.656" v="110"/>
          <ac:picMkLst>
            <pc:docMk/>
            <pc:sldMk cId="3069547786" sldId="997"/>
            <ac:picMk id="1028" creationId="{B89C596C-8016-4158-A552-5DB681881907}"/>
          </ac:picMkLst>
        </pc:picChg>
      </pc:sldChg>
      <pc:sldChg chg="delSp del mod ord">
        <pc:chgData name="Woods, Diosa" userId="75a95c00-19af-481f-b804-e4a1fef0184c" providerId="ADAL" clId="{BB2CA511-A1E5-47F3-BC5B-603CAE558333}" dt="2021-09-14T11:19:11.782" v="2657" actId="2696"/>
        <pc:sldMkLst>
          <pc:docMk/>
          <pc:sldMk cId="391041826" sldId="1008"/>
        </pc:sldMkLst>
        <pc:picChg chg="del">
          <ac:chgData name="Woods, Diosa" userId="75a95c00-19af-481f-b804-e4a1fef0184c" providerId="ADAL" clId="{BB2CA511-A1E5-47F3-BC5B-603CAE558333}" dt="2021-09-14T11:17:51.166" v="2635" actId="21"/>
          <ac:picMkLst>
            <pc:docMk/>
            <pc:sldMk cId="391041826" sldId="1008"/>
            <ac:picMk id="2" creationId="{35DF0C52-C633-43F2-81BC-922267A212E1}"/>
          </ac:picMkLst>
        </pc:picChg>
      </pc:sldChg>
      <pc:sldChg chg="addSp delSp modSp mod">
        <pc:chgData name="Woods, Diosa" userId="75a95c00-19af-481f-b804-e4a1fef0184c" providerId="ADAL" clId="{BB2CA511-A1E5-47F3-BC5B-603CAE558333}" dt="2021-09-14T12:02:41.135" v="3264" actId="20577"/>
        <pc:sldMkLst>
          <pc:docMk/>
          <pc:sldMk cId="2146702391" sldId="1024"/>
        </pc:sldMkLst>
        <pc:spChg chg="add mod">
          <ac:chgData name="Woods, Diosa" userId="75a95c00-19af-481f-b804-e4a1fef0184c" providerId="ADAL" clId="{BB2CA511-A1E5-47F3-BC5B-603CAE558333}" dt="2021-09-14T11:08:43.498" v="2542" actId="20577"/>
          <ac:spMkLst>
            <pc:docMk/>
            <pc:sldMk cId="2146702391" sldId="1024"/>
            <ac:spMk id="3" creationId="{BF1017A0-5F7E-40A6-8D33-029AA50D5537}"/>
          </ac:spMkLst>
        </pc:spChg>
        <pc:spChg chg="mod">
          <ac:chgData name="Woods, Diosa" userId="75a95c00-19af-481f-b804-e4a1fef0184c" providerId="ADAL" clId="{BB2CA511-A1E5-47F3-BC5B-603CAE558333}" dt="2021-09-14T11:55:25.598" v="2985" actId="20577"/>
          <ac:spMkLst>
            <pc:docMk/>
            <pc:sldMk cId="2146702391" sldId="1024"/>
            <ac:spMk id="22" creationId="{2E41D307-EF19-4E22-81AE-DC3B1072CCA7}"/>
          </ac:spMkLst>
        </pc:spChg>
        <pc:spChg chg="mod">
          <ac:chgData name="Woods, Diosa" userId="75a95c00-19af-481f-b804-e4a1fef0184c" providerId="ADAL" clId="{BB2CA511-A1E5-47F3-BC5B-603CAE558333}" dt="2021-09-14T11:55:16.621" v="2980" actId="1076"/>
          <ac:spMkLst>
            <pc:docMk/>
            <pc:sldMk cId="2146702391" sldId="1024"/>
            <ac:spMk id="40" creationId="{5155CB7E-CDC3-4775-A1EF-3FCE007CED61}"/>
          </ac:spMkLst>
        </pc:spChg>
        <pc:spChg chg="mod">
          <ac:chgData name="Woods, Diosa" userId="75a95c00-19af-481f-b804-e4a1fef0184c" providerId="ADAL" clId="{BB2CA511-A1E5-47F3-BC5B-603CAE558333}" dt="2021-09-14T12:02:41.135" v="3264" actId="20577"/>
          <ac:spMkLst>
            <pc:docMk/>
            <pc:sldMk cId="2146702391" sldId="1024"/>
            <ac:spMk id="45" creationId="{3CAFD2F1-1FBC-4428-97BB-17D5D03C669F}"/>
          </ac:spMkLst>
        </pc:spChg>
        <pc:picChg chg="del">
          <ac:chgData name="Woods, Diosa" userId="75a95c00-19af-481f-b804-e4a1fef0184c" providerId="ADAL" clId="{BB2CA511-A1E5-47F3-BC5B-603CAE558333}" dt="2021-09-14T08:08:03.595" v="886" actId="478"/>
          <ac:picMkLst>
            <pc:docMk/>
            <pc:sldMk cId="2146702391" sldId="1024"/>
            <ac:picMk id="2" creationId="{2BE1BB9A-F31C-4986-8D8D-EFE2981BEAA5}"/>
          </ac:picMkLst>
        </pc:picChg>
        <pc:picChg chg="add mod ord modCrop">
          <ac:chgData name="Woods, Diosa" userId="75a95c00-19af-481f-b804-e4a1fef0184c" providerId="ADAL" clId="{BB2CA511-A1E5-47F3-BC5B-603CAE558333}" dt="2021-09-14T09:49:17.498" v="1923" actId="732"/>
          <ac:picMkLst>
            <pc:docMk/>
            <pc:sldMk cId="2146702391" sldId="1024"/>
            <ac:picMk id="2" creationId="{E72C0399-46F5-41EB-8467-3C09730ABA7C}"/>
          </ac:picMkLst>
        </pc:picChg>
      </pc:sldChg>
      <pc:sldChg chg="addSp delSp modSp mod">
        <pc:chgData name="Woods, Diosa" userId="75a95c00-19af-481f-b804-e4a1fef0184c" providerId="ADAL" clId="{BB2CA511-A1E5-47F3-BC5B-603CAE558333}" dt="2021-09-14T11:38:49.777" v="2810" actId="14100"/>
        <pc:sldMkLst>
          <pc:docMk/>
          <pc:sldMk cId="2923297912" sldId="1042"/>
        </pc:sldMkLst>
        <pc:spChg chg="mod">
          <ac:chgData name="Woods, Diosa" userId="75a95c00-19af-481f-b804-e4a1fef0184c" providerId="ADAL" clId="{BB2CA511-A1E5-47F3-BC5B-603CAE558333}" dt="2021-09-14T10:43:54.945" v="2318" actId="1076"/>
          <ac:spMkLst>
            <pc:docMk/>
            <pc:sldMk cId="2923297912" sldId="1042"/>
            <ac:spMk id="2" creationId="{9BFD55F6-BD93-6F4C-88FE-A8050C7988B2}"/>
          </ac:spMkLst>
        </pc:spChg>
        <pc:spChg chg="del mod">
          <ac:chgData name="Woods, Diosa" userId="75a95c00-19af-481f-b804-e4a1fef0184c" providerId="ADAL" clId="{BB2CA511-A1E5-47F3-BC5B-603CAE558333}" dt="2021-09-14T11:37:25.784" v="2792" actId="478"/>
          <ac:spMkLst>
            <pc:docMk/>
            <pc:sldMk cId="2923297912" sldId="1042"/>
            <ac:spMk id="13" creationId="{84232D2D-18FF-3C4C-89F3-FDC234DA6A12}"/>
          </ac:spMkLst>
        </pc:spChg>
        <pc:spChg chg="mod">
          <ac:chgData name="Woods, Diosa" userId="75a95c00-19af-481f-b804-e4a1fef0184c" providerId="ADAL" clId="{BB2CA511-A1E5-47F3-BC5B-603CAE558333}" dt="2021-09-14T11:38:37.403" v="2808" actId="14100"/>
          <ac:spMkLst>
            <pc:docMk/>
            <pc:sldMk cId="2923297912" sldId="1042"/>
            <ac:spMk id="22" creationId="{B32EE758-76AF-40A3-A659-C779C8D323C9}"/>
          </ac:spMkLst>
        </pc:spChg>
        <pc:spChg chg="mod">
          <ac:chgData name="Woods, Diosa" userId="75a95c00-19af-481f-b804-e4a1fef0184c" providerId="ADAL" clId="{BB2CA511-A1E5-47F3-BC5B-603CAE558333}" dt="2021-09-14T11:37:02.359" v="2790" actId="1076"/>
          <ac:spMkLst>
            <pc:docMk/>
            <pc:sldMk cId="2923297912" sldId="1042"/>
            <ac:spMk id="23" creationId="{CE82AF22-046C-40D7-9E50-1F0C0F378FB1}"/>
          </ac:spMkLst>
        </pc:spChg>
        <pc:spChg chg="add del mod">
          <ac:chgData name="Woods, Diosa" userId="75a95c00-19af-481f-b804-e4a1fef0184c" providerId="ADAL" clId="{BB2CA511-A1E5-47F3-BC5B-603CAE558333}" dt="2021-09-14T11:35:46.562" v="2777" actId="21"/>
          <ac:spMkLst>
            <pc:docMk/>
            <pc:sldMk cId="2923297912" sldId="1042"/>
            <ac:spMk id="24" creationId="{76D0D9C3-5298-4742-876C-A21E8AC2493F}"/>
          </ac:spMkLst>
        </pc:spChg>
        <pc:spChg chg="mod">
          <ac:chgData name="Woods, Diosa" userId="75a95c00-19af-481f-b804-e4a1fef0184c" providerId="ADAL" clId="{BB2CA511-A1E5-47F3-BC5B-603CAE558333}" dt="2021-09-14T11:37:33.533" v="2793" actId="1076"/>
          <ac:spMkLst>
            <pc:docMk/>
            <pc:sldMk cId="2923297912" sldId="1042"/>
            <ac:spMk id="30" creationId="{754D7D95-3731-4F1F-AD92-DF66AD54892C}"/>
          </ac:spMkLst>
        </pc:spChg>
        <pc:spChg chg="add del mod">
          <ac:chgData name="Woods, Diosa" userId="75a95c00-19af-481f-b804-e4a1fef0184c" providerId="ADAL" clId="{BB2CA511-A1E5-47F3-BC5B-603CAE558333}" dt="2021-09-14T11:36:09.200" v="2781" actId="21"/>
          <ac:spMkLst>
            <pc:docMk/>
            <pc:sldMk cId="2923297912" sldId="1042"/>
            <ac:spMk id="31" creationId="{3AF0D923-70FE-48D5-8CCB-067E577325D7}"/>
          </ac:spMkLst>
        </pc:spChg>
        <pc:spChg chg="add mod">
          <ac:chgData name="Woods, Diosa" userId="75a95c00-19af-481f-b804-e4a1fef0184c" providerId="ADAL" clId="{BB2CA511-A1E5-47F3-BC5B-603CAE558333}" dt="2021-09-14T11:37:45.855" v="2797"/>
          <ac:spMkLst>
            <pc:docMk/>
            <pc:sldMk cId="2923297912" sldId="1042"/>
            <ac:spMk id="32" creationId="{A39FF6DF-5CD1-42E4-9975-1CEFBCE9C455}"/>
          </ac:spMkLst>
        </pc:spChg>
        <pc:spChg chg="del mod">
          <ac:chgData name="Woods, Diosa" userId="75a95c00-19af-481f-b804-e4a1fef0184c" providerId="ADAL" clId="{BB2CA511-A1E5-47F3-BC5B-603CAE558333}" dt="2021-09-14T11:37:38.075" v="2795" actId="478"/>
          <ac:spMkLst>
            <pc:docMk/>
            <pc:sldMk cId="2923297912" sldId="1042"/>
            <ac:spMk id="33" creationId="{41113D9A-B62E-4EE8-B12B-A141CDA99240}"/>
          </ac:spMkLst>
        </pc:spChg>
        <pc:spChg chg="add mod">
          <ac:chgData name="Woods, Diosa" userId="75a95c00-19af-481f-b804-e4a1fef0184c" providerId="ADAL" clId="{BB2CA511-A1E5-47F3-BC5B-603CAE558333}" dt="2021-09-14T11:38:00.523" v="2800" actId="1076"/>
          <ac:spMkLst>
            <pc:docMk/>
            <pc:sldMk cId="2923297912" sldId="1042"/>
            <ac:spMk id="36" creationId="{39E80907-8C2D-426B-BE78-50BD624B6A1A}"/>
          </ac:spMkLst>
        </pc:spChg>
        <pc:spChg chg="add mod">
          <ac:chgData name="Woods, Diosa" userId="75a95c00-19af-481f-b804-e4a1fef0184c" providerId="ADAL" clId="{BB2CA511-A1E5-47F3-BC5B-603CAE558333}" dt="2021-09-14T11:38:49.777" v="2810" actId="14100"/>
          <ac:spMkLst>
            <pc:docMk/>
            <pc:sldMk cId="2923297912" sldId="1042"/>
            <ac:spMk id="37" creationId="{10E93594-B572-42E6-AF31-144811617BA1}"/>
          </ac:spMkLst>
        </pc:spChg>
        <pc:spChg chg="mod">
          <ac:chgData name="Woods, Diosa" userId="75a95c00-19af-481f-b804-e4a1fef0184c" providerId="ADAL" clId="{BB2CA511-A1E5-47F3-BC5B-603CAE558333}" dt="2021-09-14T11:38:07.531" v="2802" actId="1076"/>
          <ac:spMkLst>
            <pc:docMk/>
            <pc:sldMk cId="2923297912" sldId="1042"/>
            <ac:spMk id="38" creationId="{915C102D-1602-5744-B2F6-93A470DBE849}"/>
          </ac:spMkLst>
        </pc:spChg>
        <pc:spChg chg="mod">
          <ac:chgData name="Woods, Diosa" userId="75a95c00-19af-481f-b804-e4a1fef0184c" providerId="ADAL" clId="{BB2CA511-A1E5-47F3-BC5B-603CAE558333}" dt="2021-09-14T10:43:44.666" v="2316" actId="1076"/>
          <ac:spMkLst>
            <pc:docMk/>
            <pc:sldMk cId="2923297912" sldId="1042"/>
            <ac:spMk id="40" creationId="{3887CB37-9B91-5847-A8FF-02FB465ABBA7}"/>
          </ac:spMkLst>
        </pc:spChg>
        <pc:spChg chg="mod">
          <ac:chgData name="Woods, Diosa" userId="75a95c00-19af-481f-b804-e4a1fef0184c" providerId="ADAL" clId="{BB2CA511-A1E5-47F3-BC5B-603CAE558333}" dt="2021-09-14T11:38:03.690" v="2801" actId="1076"/>
          <ac:spMkLst>
            <pc:docMk/>
            <pc:sldMk cId="2923297912" sldId="1042"/>
            <ac:spMk id="41" creationId="{E5D0BF74-54F1-4740-8AB5-70D9F1F2DCEE}"/>
          </ac:spMkLst>
        </pc:spChg>
      </pc:sldChg>
      <pc:sldChg chg="addSp delSp modSp mod">
        <pc:chgData name="Woods, Diosa" userId="75a95c00-19af-481f-b804-e4a1fef0184c" providerId="ADAL" clId="{BB2CA511-A1E5-47F3-BC5B-603CAE558333}" dt="2021-09-14T12:05:36.351" v="3309" actId="14100"/>
        <pc:sldMkLst>
          <pc:docMk/>
          <pc:sldMk cId="3386800470" sldId="1049"/>
        </pc:sldMkLst>
        <pc:spChg chg="mod ord">
          <ac:chgData name="Woods, Diosa" userId="75a95c00-19af-481f-b804-e4a1fef0184c" providerId="ADAL" clId="{BB2CA511-A1E5-47F3-BC5B-603CAE558333}" dt="2021-09-14T12:05:14.871" v="3302" actId="167"/>
          <ac:spMkLst>
            <pc:docMk/>
            <pc:sldMk cId="3386800470" sldId="1049"/>
            <ac:spMk id="2" creationId="{48662F96-2918-E841-A36A-E7CCE3157875}"/>
          </ac:spMkLst>
        </pc:spChg>
        <pc:spChg chg="mod">
          <ac:chgData name="Woods, Diosa" userId="75a95c00-19af-481f-b804-e4a1fef0184c" providerId="ADAL" clId="{BB2CA511-A1E5-47F3-BC5B-603CAE558333}" dt="2021-09-14T12:05:36.351" v="3309" actId="14100"/>
          <ac:spMkLst>
            <pc:docMk/>
            <pc:sldMk cId="3386800470" sldId="1049"/>
            <ac:spMk id="6" creationId="{E75709CD-5AD4-D043-891D-77CD510D1381}"/>
          </ac:spMkLst>
        </pc:spChg>
        <pc:spChg chg="del mod">
          <ac:chgData name="Woods, Diosa" userId="75a95c00-19af-481f-b804-e4a1fef0184c" providerId="ADAL" clId="{BB2CA511-A1E5-47F3-BC5B-603CAE558333}" dt="2021-09-14T11:18:21.859" v="2648" actId="478"/>
          <ac:spMkLst>
            <pc:docMk/>
            <pc:sldMk cId="3386800470" sldId="1049"/>
            <ac:spMk id="10" creationId="{E6BB92BE-1135-3E4A-BD0A-B3385DE5EF64}"/>
          </ac:spMkLst>
        </pc:spChg>
        <pc:spChg chg="mod">
          <ac:chgData name="Woods, Diosa" userId="75a95c00-19af-481f-b804-e4a1fef0184c" providerId="ADAL" clId="{BB2CA511-A1E5-47F3-BC5B-603CAE558333}" dt="2021-09-14T11:18:00.010" v="2642" actId="6549"/>
          <ac:spMkLst>
            <pc:docMk/>
            <pc:sldMk cId="3386800470" sldId="1049"/>
            <ac:spMk id="21" creationId="{B839A6BC-BD02-41F4-8344-E8FA784B0B98}"/>
          </ac:spMkLst>
        </pc:spChg>
        <pc:picChg chg="add mod">
          <ac:chgData name="Woods, Diosa" userId="75a95c00-19af-481f-b804-e4a1fef0184c" providerId="ADAL" clId="{BB2CA511-A1E5-47F3-BC5B-603CAE558333}" dt="2021-09-14T11:18:30.056" v="2650" actId="14100"/>
          <ac:picMkLst>
            <pc:docMk/>
            <pc:sldMk cId="3386800470" sldId="1049"/>
            <ac:picMk id="3" creationId="{84B04E63-D3BC-46A9-B8A1-510197EABBC2}"/>
          </ac:picMkLst>
        </pc:picChg>
        <pc:picChg chg="add mod ord">
          <ac:chgData name="Woods, Diosa" userId="75a95c00-19af-481f-b804-e4a1fef0184c" providerId="ADAL" clId="{BB2CA511-A1E5-47F3-BC5B-603CAE558333}" dt="2021-09-14T12:05:28.841" v="3308" actId="167"/>
          <ac:picMkLst>
            <pc:docMk/>
            <pc:sldMk cId="3386800470" sldId="1049"/>
            <ac:picMk id="4" creationId="{6CB65614-86F5-41A7-9D92-CEDAFB4BFBBB}"/>
          </ac:picMkLst>
        </pc:picChg>
        <pc:picChg chg="mod">
          <ac:chgData name="Woods, Diosa" userId="75a95c00-19af-481f-b804-e4a1fef0184c" providerId="ADAL" clId="{BB2CA511-A1E5-47F3-BC5B-603CAE558333}" dt="2021-09-14T11:41:46.359" v="2820" actId="14100"/>
          <ac:picMkLst>
            <pc:docMk/>
            <pc:sldMk cId="3386800470" sldId="1049"/>
            <ac:picMk id="25" creationId="{642CA2B9-E9D0-BA46-B483-790EB0392FD8}"/>
          </ac:picMkLst>
        </pc:picChg>
        <pc:picChg chg="add mod">
          <ac:chgData name="Woods, Diosa" userId="75a95c00-19af-481f-b804-e4a1fef0184c" providerId="ADAL" clId="{BB2CA511-A1E5-47F3-BC5B-603CAE558333}" dt="2021-09-14T11:41:37.079" v="2818" actId="1076"/>
          <ac:picMkLst>
            <pc:docMk/>
            <pc:sldMk cId="3386800470" sldId="1049"/>
            <ac:picMk id="3074" creationId="{1F705A1B-1AB1-41DC-8137-7FA705799610}"/>
          </ac:picMkLst>
        </pc:picChg>
      </pc:sldChg>
      <pc:sldChg chg="del">
        <pc:chgData name="Woods, Diosa" userId="75a95c00-19af-481f-b804-e4a1fef0184c" providerId="ADAL" clId="{BB2CA511-A1E5-47F3-BC5B-603CAE558333}" dt="2021-09-14T11:19:56.915" v="2658" actId="47"/>
        <pc:sldMkLst>
          <pc:docMk/>
          <pc:sldMk cId="194736536" sldId="1062"/>
        </pc:sldMkLst>
      </pc:sldChg>
      <pc:sldChg chg="del">
        <pc:chgData name="Woods, Diosa" userId="75a95c00-19af-481f-b804-e4a1fef0184c" providerId="ADAL" clId="{BB2CA511-A1E5-47F3-BC5B-603CAE558333}" dt="2021-09-14T11:19:56.915" v="2658" actId="47"/>
        <pc:sldMkLst>
          <pc:docMk/>
          <pc:sldMk cId="499428579" sldId="1065"/>
        </pc:sldMkLst>
      </pc:sldChg>
      <pc:sldChg chg="delSp modSp del mod">
        <pc:chgData name="Woods, Diosa" userId="75a95c00-19af-481f-b804-e4a1fef0184c" providerId="ADAL" clId="{BB2CA511-A1E5-47F3-BC5B-603CAE558333}" dt="2021-09-14T11:29:39.135" v="2733" actId="2696"/>
        <pc:sldMkLst>
          <pc:docMk/>
          <pc:sldMk cId="2328642464" sldId="1067"/>
        </pc:sldMkLst>
        <pc:spChg chg="del">
          <ac:chgData name="Woods, Diosa" userId="75a95c00-19af-481f-b804-e4a1fef0184c" providerId="ADAL" clId="{BB2CA511-A1E5-47F3-BC5B-603CAE558333}" dt="2021-09-14T11:14:18.135" v="2565" actId="478"/>
          <ac:spMkLst>
            <pc:docMk/>
            <pc:sldMk cId="2328642464" sldId="1067"/>
            <ac:spMk id="26" creationId="{37836EF8-3040-A042-A434-7E8C3B53258F}"/>
          </ac:spMkLst>
        </pc:spChg>
        <pc:spChg chg="del mod">
          <ac:chgData name="Woods, Diosa" userId="75a95c00-19af-481f-b804-e4a1fef0184c" providerId="ADAL" clId="{BB2CA511-A1E5-47F3-BC5B-603CAE558333}" dt="2021-09-14T11:25:30.075" v="2683" actId="478"/>
          <ac:spMkLst>
            <pc:docMk/>
            <pc:sldMk cId="2328642464" sldId="1067"/>
            <ac:spMk id="27" creationId="{026AA2A5-800C-4D5A-BC34-B3128C3D215F}"/>
          </ac:spMkLst>
        </pc:spChg>
        <pc:picChg chg="del">
          <ac:chgData name="Woods, Diosa" userId="75a95c00-19af-481f-b804-e4a1fef0184c" providerId="ADAL" clId="{BB2CA511-A1E5-47F3-BC5B-603CAE558333}" dt="2021-09-14T11:14:18.135" v="2565" actId="478"/>
          <ac:picMkLst>
            <pc:docMk/>
            <pc:sldMk cId="2328642464" sldId="1067"/>
            <ac:picMk id="25" creationId="{AB1F75CA-F0F3-574A-859D-673D642D12EB}"/>
          </ac:picMkLst>
        </pc:picChg>
        <pc:picChg chg="del">
          <ac:chgData name="Woods, Diosa" userId="75a95c00-19af-481f-b804-e4a1fef0184c" providerId="ADAL" clId="{BB2CA511-A1E5-47F3-BC5B-603CAE558333}" dt="2021-09-14T11:14:18.135" v="2565" actId="478"/>
          <ac:picMkLst>
            <pc:docMk/>
            <pc:sldMk cId="2328642464" sldId="1067"/>
            <ac:picMk id="2050" creationId="{2B393243-EF9D-45AE-B48D-15D1483D407B}"/>
          </ac:picMkLst>
        </pc:picChg>
        <pc:picChg chg="del">
          <ac:chgData name="Woods, Diosa" userId="75a95c00-19af-481f-b804-e4a1fef0184c" providerId="ADAL" clId="{BB2CA511-A1E5-47F3-BC5B-603CAE558333}" dt="2021-09-14T11:25:12.931" v="2678" actId="21"/>
          <ac:picMkLst>
            <pc:docMk/>
            <pc:sldMk cId="2328642464" sldId="1067"/>
            <ac:picMk id="4098" creationId="{6302425D-15CF-45CD-A0AC-2EC2596AFA57}"/>
          </ac:picMkLst>
        </pc:picChg>
        <pc:picChg chg="del">
          <ac:chgData name="Woods, Diosa" userId="75a95c00-19af-481f-b804-e4a1fef0184c" providerId="ADAL" clId="{BB2CA511-A1E5-47F3-BC5B-603CAE558333}" dt="2021-09-14T11:25:12.931" v="2678" actId="21"/>
          <ac:picMkLst>
            <pc:docMk/>
            <pc:sldMk cId="2328642464" sldId="1067"/>
            <ac:picMk id="4100" creationId="{1C98FCD6-FFFC-43BF-93D9-CFC8D2741111}"/>
          </ac:picMkLst>
        </pc:picChg>
        <pc:cxnChg chg="del">
          <ac:chgData name="Woods, Diosa" userId="75a95c00-19af-481f-b804-e4a1fef0184c" providerId="ADAL" clId="{BB2CA511-A1E5-47F3-BC5B-603CAE558333}" dt="2021-09-14T11:14:18.135" v="2565" actId="478"/>
          <ac:cxnSpMkLst>
            <pc:docMk/>
            <pc:sldMk cId="2328642464" sldId="1067"/>
            <ac:cxnSpMk id="29" creationId="{D67F5106-E554-EB41-BA6B-A2CF1CAB61D7}"/>
          </ac:cxnSpMkLst>
        </pc:cxnChg>
        <pc:cxnChg chg="del">
          <ac:chgData name="Woods, Diosa" userId="75a95c00-19af-481f-b804-e4a1fef0184c" providerId="ADAL" clId="{BB2CA511-A1E5-47F3-BC5B-603CAE558333}" dt="2021-09-14T11:14:18.135" v="2565" actId="478"/>
          <ac:cxnSpMkLst>
            <pc:docMk/>
            <pc:sldMk cId="2328642464" sldId="1067"/>
            <ac:cxnSpMk id="30" creationId="{3D23E3DC-1F17-EA42-AF38-246D1623644C}"/>
          </ac:cxnSpMkLst>
        </pc:cxnChg>
      </pc:sldChg>
      <pc:sldChg chg="modSp mod">
        <pc:chgData name="Woods, Diosa" userId="75a95c00-19af-481f-b804-e4a1fef0184c" providerId="ADAL" clId="{BB2CA511-A1E5-47F3-BC5B-603CAE558333}" dt="2021-09-14T08:42:48.286" v="1279" actId="208"/>
        <pc:sldMkLst>
          <pc:docMk/>
          <pc:sldMk cId="4118896354" sldId="1068"/>
        </pc:sldMkLst>
        <pc:spChg chg="mod">
          <ac:chgData name="Woods, Diosa" userId="75a95c00-19af-481f-b804-e4a1fef0184c" providerId="ADAL" clId="{BB2CA511-A1E5-47F3-BC5B-603CAE558333}" dt="2021-09-14T08:42:48.286" v="1279" actId="208"/>
          <ac:spMkLst>
            <pc:docMk/>
            <pc:sldMk cId="4118896354" sldId="1068"/>
            <ac:spMk id="3" creationId="{00E280DC-FC39-9B45-AC62-0465DD7D4C30}"/>
          </ac:spMkLst>
        </pc:spChg>
      </pc:sldChg>
      <pc:sldChg chg="del">
        <pc:chgData name="Woods, Diosa" userId="75a95c00-19af-481f-b804-e4a1fef0184c" providerId="ADAL" clId="{BB2CA511-A1E5-47F3-BC5B-603CAE558333}" dt="2021-09-14T11:17:40.971" v="2634" actId="2696"/>
        <pc:sldMkLst>
          <pc:docMk/>
          <pc:sldMk cId="463651898" sldId="1069"/>
        </pc:sldMkLst>
      </pc:sldChg>
      <pc:sldChg chg="delSp modSp mod">
        <pc:chgData name="Woods, Diosa" userId="75a95c00-19af-481f-b804-e4a1fef0184c" providerId="ADAL" clId="{BB2CA511-A1E5-47F3-BC5B-603CAE558333}" dt="2021-09-14T11:54:09.207" v="2962" actId="20577"/>
        <pc:sldMkLst>
          <pc:docMk/>
          <pc:sldMk cId="710472904" sldId="1070"/>
        </pc:sldMkLst>
        <pc:spChg chg="del">
          <ac:chgData name="Woods, Diosa" userId="75a95c00-19af-481f-b804-e4a1fef0184c" providerId="ADAL" clId="{BB2CA511-A1E5-47F3-BC5B-603CAE558333}" dt="2021-09-14T11:09:29.068" v="2557" actId="478"/>
          <ac:spMkLst>
            <pc:docMk/>
            <pc:sldMk cId="710472904" sldId="1070"/>
            <ac:spMk id="31" creationId="{7C10DB15-7965-2348-AC6E-956FF94F4721}"/>
          </ac:spMkLst>
        </pc:spChg>
        <pc:spChg chg="del">
          <ac:chgData name="Woods, Diosa" userId="75a95c00-19af-481f-b804-e4a1fef0184c" providerId="ADAL" clId="{BB2CA511-A1E5-47F3-BC5B-603CAE558333}" dt="2021-09-14T11:09:27.147" v="2555" actId="478"/>
          <ac:spMkLst>
            <pc:docMk/>
            <pc:sldMk cId="710472904" sldId="1070"/>
            <ac:spMk id="32" creationId="{3B5C2C84-C675-F248-B386-CCF3CF95FBBB}"/>
          </ac:spMkLst>
        </pc:spChg>
        <pc:spChg chg="del mod">
          <ac:chgData name="Woods, Diosa" userId="75a95c00-19af-481f-b804-e4a1fef0184c" providerId="ADAL" clId="{BB2CA511-A1E5-47F3-BC5B-603CAE558333}" dt="2021-09-14T11:09:30.258" v="2558" actId="478"/>
          <ac:spMkLst>
            <pc:docMk/>
            <pc:sldMk cId="710472904" sldId="1070"/>
            <ac:spMk id="34" creationId="{59611B1A-823E-8840-B0ED-24CA7B42CA3C}"/>
          </ac:spMkLst>
        </pc:spChg>
        <pc:spChg chg="del">
          <ac:chgData name="Woods, Diosa" userId="75a95c00-19af-481f-b804-e4a1fef0184c" providerId="ADAL" clId="{BB2CA511-A1E5-47F3-BC5B-603CAE558333}" dt="2021-09-14T11:09:35.533" v="2561" actId="478"/>
          <ac:spMkLst>
            <pc:docMk/>
            <pc:sldMk cId="710472904" sldId="1070"/>
            <ac:spMk id="36" creationId="{C945A947-1FC1-8546-9E61-DACE06EDFF80}"/>
          </ac:spMkLst>
        </pc:spChg>
        <pc:spChg chg="del">
          <ac:chgData name="Woods, Diosa" userId="75a95c00-19af-481f-b804-e4a1fef0184c" providerId="ADAL" clId="{BB2CA511-A1E5-47F3-BC5B-603CAE558333}" dt="2021-09-14T11:09:33.405" v="2559" actId="478"/>
          <ac:spMkLst>
            <pc:docMk/>
            <pc:sldMk cId="710472904" sldId="1070"/>
            <ac:spMk id="37" creationId="{5A416E07-9EC9-3447-B075-ABB7BBB8E2E5}"/>
          </ac:spMkLst>
        </pc:spChg>
        <pc:graphicFrameChg chg="mod modGraphic">
          <ac:chgData name="Woods, Diosa" userId="75a95c00-19af-481f-b804-e4a1fef0184c" providerId="ADAL" clId="{BB2CA511-A1E5-47F3-BC5B-603CAE558333}" dt="2021-09-14T11:54:09.207" v="2962" actId="20577"/>
          <ac:graphicFrameMkLst>
            <pc:docMk/>
            <pc:sldMk cId="710472904" sldId="1070"/>
            <ac:graphicFrameMk id="17" creationId="{990588DF-6117-4349-972B-97C481FD6352}"/>
          </ac:graphicFrameMkLst>
        </pc:graphicFrameChg>
        <pc:picChg chg="del">
          <ac:chgData name="Woods, Diosa" userId="75a95c00-19af-481f-b804-e4a1fef0184c" providerId="ADAL" clId="{BB2CA511-A1E5-47F3-BC5B-603CAE558333}" dt="2021-09-14T11:09:34.419" v="2560" actId="478"/>
          <ac:picMkLst>
            <pc:docMk/>
            <pc:sldMk cId="710472904" sldId="1070"/>
            <ac:picMk id="30" creationId="{85085CA1-65C6-3D4F-A02A-78E52298A444}"/>
          </ac:picMkLst>
        </pc:picChg>
      </pc:sldChg>
      <pc:sldChg chg="addSp delSp modSp mod">
        <pc:chgData name="Woods, Diosa" userId="75a95c00-19af-481f-b804-e4a1fef0184c" providerId="ADAL" clId="{BB2CA511-A1E5-47F3-BC5B-603CAE558333}" dt="2021-09-14T12:00:30.474" v="3219" actId="20577"/>
        <pc:sldMkLst>
          <pc:docMk/>
          <pc:sldMk cId="2566372991" sldId="1071"/>
        </pc:sldMkLst>
        <pc:spChg chg="add mod">
          <ac:chgData name="Woods, Diosa" userId="75a95c00-19af-481f-b804-e4a1fef0184c" providerId="ADAL" clId="{BB2CA511-A1E5-47F3-BC5B-603CAE558333}" dt="2021-09-14T12:00:05.657" v="3214" actId="1076"/>
          <ac:spMkLst>
            <pc:docMk/>
            <pc:sldMk cId="2566372991" sldId="1071"/>
            <ac:spMk id="14" creationId="{D3B0ECA0-6298-47FE-8AD1-D116CD5A909F}"/>
          </ac:spMkLst>
        </pc:spChg>
        <pc:spChg chg="add mod">
          <ac:chgData name="Woods, Diosa" userId="75a95c00-19af-481f-b804-e4a1fef0184c" providerId="ADAL" clId="{BB2CA511-A1E5-47F3-BC5B-603CAE558333}" dt="2021-09-14T11:21:53.294" v="2663" actId="255"/>
          <ac:spMkLst>
            <pc:docMk/>
            <pc:sldMk cId="2566372991" sldId="1071"/>
            <ac:spMk id="17" creationId="{436F0DFB-2307-4A4E-8BAD-7FFAD66D27DD}"/>
          </ac:spMkLst>
        </pc:spChg>
        <pc:spChg chg="add del mod">
          <ac:chgData name="Woods, Diosa" userId="75a95c00-19af-481f-b804-e4a1fef0184c" providerId="ADAL" clId="{BB2CA511-A1E5-47F3-BC5B-603CAE558333}" dt="2021-09-14T11:05:45.371" v="2518" actId="478"/>
          <ac:spMkLst>
            <pc:docMk/>
            <pc:sldMk cId="2566372991" sldId="1071"/>
            <ac:spMk id="19" creationId="{E407156D-4979-4039-A700-261750DAB2AB}"/>
          </ac:spMkLst>
        </pc:spChg>
        <pc:spChg chg="del">
          <ac:chgData name="Woods, Diosa" userId="75a95c00-19af-481f-b804-e4a1fef0184c" providerId="ADAL" clId="{BB2CA511-A1E5-47F3-BC5B-603CAE558333}" dt="2021-09-14T11:59:48.842" v="3209" actId="478"/>
          <ac:spMkLst>
            <pc:docMk/>
            <pc:sldMk cId="2566372991" sldId="1071"/>
            <ac:spMk id="30" creationId="{DABDAF07-EF34-1E4C-9EB7-2A825DC21E3A}"/>
          </ac:spMkLst>
        </pc:spChg>
        <pc:spChg chg="del mod">
          <ac:chgData name="Woods, Diosa" userId="75a95c00-19af-481f-b804-e4a1fef0184c" providerId="ADAL" clId="{BB2CA511-A1E5-47F3-BC5B-603CAE558333}" dt="2021-09-14T10:55:14.875" v="2450" actId="478"/>
          <ac:spMkLst>
            <pc:docMk/>
            <pc:sldMk cId="2566372991" sldId="1071"/>
            <ac:spMk id="31" creationId="{9FBD1397-01E7-484D-8F65-4C2A7C1C5440}"/>
          </ac:spMkLst>
        </pc:spChg>
        <pc:spChg chg="del">
          <ac:chgData name="Woods, Diosa" userId="75a95c00-19af-481f-b804-e4a1fef0184c" providerId="ADAL" clId="{BB2CA511-A1E5-47F3-BC5B-603CAE558333}" dt="2021-09-14T10:55:15.790" v="2451" actId="478"/>
          <ac:spMkLst>
            <pc:docMk/>
            <pc:sldMk cId="2566372991" sldId="1071"/>
            <ac:spMk id="32" creationId="{E7354E92-EBFA-2B41-B0D5-F7582805E13E}"/>
          </ac:spMkLst>
        </pc:spChg>
        <pc:spChg chg="del">
          <ac:chgData name="Woods, Diosa" userId="75a95c00-19af-481f-b804-e4a1fef0184c" providerId="ADAL" clId="{BB2CA511-A1E5-47F3-BC5B-603CAE558333}" dt="2021-09-14T10:55:06.855" v="2444" actId="478"/>
          <ac:spMkLst>
            <pc:docMk/>
            <pc:sldMk cId="2566372991" sldId="1071"/>
            <ac:spMk id="33" creationId="{FE85142B-F225-3B40-B045-1E6AAB01B1B2}"/>
          </ac:spMkLst>
        </pc:spChg>
        <pc:spChg chg="del">
          <ac:chgData name="Woods, Diosa" userId="75a95c00-19af-481f-b804-e4a1fef0184c" providerId="ADAL" clId="{BB2CA511-A1E5-47F3-BC5B-603CAE558333}" dt="2021-09-14T10:55:12.558" v="2448" actId="478"/>
          <ac:spMkLst>
            <pc:docMk/>
            <pc:sldMk cId="2566372991" sldId="1071"/>
            <ac:spMk id="34" creationId="{E2541CCF-267F-E244-81D2-29068A73FA55}"/>
          </ac:spMkLst>
        </pc:spChg>
        <pc:spChg chg="del">
          <ac:chgData name="Woods, Diosa" userId="75a95c00-19af-481f-b804-e4a1fef0184c" providerId="ADAL" clId="{BB2CA511-A1E5-47F3-BC5B-603CAE558333}" dt="2021-09-14T10:55:08.219" v="2445" actId="478"/>
          <ac:spMkLst>
            <pc:docMk/>
            <pc:sldMk cId="2566372991" sldId="1071"/>
            <ac:spMk id="35" creationId="{77EB3520-DE43-D14A-8309-CF66B6A42834}"/>
          </ac:spMkLst>
        </pc:spChg>
        <pc:spChg chg="del">
          <ac:chgData name="Woods, Diosa" userId="75a95c00-19af-481f-b804-e4a1fef0184c" providerId="ADAL" clId="{BB2CA511-A1E5-47F3-BC5B-603CAE558333}" dt="2021-09-14T10:55:17.412" v="2452" actId="478"/>
          <ac:spMkLst>
            <pc:docMk/>
            <pc:sldMk cId="2566372991" sldId="1071"/>
            <ac:spMk id="36" creationId="{DFF77FB7-CD14-D247-9709-F5604A00F381}"/>
          </ac:spMkLst>
        </pc:spChg>
        <pc:graphicFrameChg chg="add del mod">
          <ac:chgData name="Woods, Diosa" userId="75a95c00-19af-481f-b804-e4a1fef0184c" providerId="ADAL" clId="{BB2CA511-A1E5-47F3-BC5B-603CAE558333}" dt="2021-09-14T10:59:43.944" v="2491"/>
          <ac:graphicFrameMkLst>
            <pc:docMk/>
            <pc:sldMk cId="2566372991" sldId="1071"/>
            <ac:graphicFrameMk id="6" creationId="{2A77B475-ACEB-485F-8BAC-D614BC0108CE}"/>
          </ac:graphicFrameMkLst>
        </pc:graphicFrameChg>
        <pc:graphicFrameChg chg="add del mod">
          <ac:chgData name="Woods, Diosa" userId="75a95c00-19af-481f-b804-e4a1fef0184c" providerId="ADAL" clId="{BB2CA511-A1E5-47F3-BC5B-603CAE558333}" dt="2021-09-14T10:59:43.944" v="2491"/>
          <ac:graphicFrameMkLst>
            <pc:docMk/>
            <pc:sldMk cId="2566372991" sldId="1071"/>
            <ac:graphicFrameMk id="7" creationId="{E1725170-876C-4984-AD31-5B363886233A}"/>
          </ac:graphicFrameMkLst>
        </pc:graphicFrameChg>
        <pc:graphicFrameChg chg="add del mod">
          <ac:chgData name="Woods, Diosa" userId="75a95c00-19af-481f-b804-e4a1fef0184c" providerId="ADAL" clId="{BB2CA511-A1E5-47F3-BC5B-603CAE558333}" dt="2021-09-14T10:59:43.944" v="2491"/>
          <ac:graphicFrameMkLst>
            <pc:docMk/>
            <pc:sldMk cId="2566372991" sldId="1071"/>
            <ac:graphicFrameMk id="8" creationId="{034013F7-9AD5-4038-B3F6-A540D6870919}"/>
          </ac:graphicFrameMkLst>
        </pc:graphicFrameChg>
        <pc:graphicFrameChg chg="add del mod">
          <ac:chgData name="Woods, Diosa" userId="75a95c00-19af-481f-b804-e4a1fef0184c" providerId="ADAL" clId="{BB2CA511-A1E5-47F3-BC5B-603CAE558333}" dt="2021-09-14T10:59:43.944" v="2491"/>
          <ac:graphicFrameMkLst>
            <pc:docMk/>
            <pc:sldMk cId="2566372991" sldId="1071"/>
            <ac:graphicFrameMk id="9" creationId="{D7191F96-DBDC-495B-AC70-4F65B490E81A}"/>
          </ac:graphicFrameMkLst>
        </pc:graphicFrameChg>
        <pc:graphicFrameChg chg="add del mod">
          <ac:chgData name="Woods, Diosa" userId="75a95c00-19af-481f-b804-e4a1fef0184c" providerId="ADAL" clId="{BB2CA511-A1E5-47F3-BC5B-603CAE558333}" dt="2021-09-14T11:00:14.941" v="2498" actId="478"/>
          <ac:graphicFrameMkLst>
            <pc:docMk/>
            <pc:sldMk cId="2566372991" sldId="1071"/>
            <ac:graphicFrameMk id="10" creationId="{E2004D0D-94B9-4B7C-85CA-C84F08A7D814}"/>
          </ac:graphicFrameMkLst>
        </pc:graphicFrameChg>
        <pc:graphicFrameChg chg="add del mod">
          <ac:chgData name="Woods, Diosa" userId="75a95c00-19af-481f-b804-e4a1fef0184c" providerId="ADAL" clId="{BB2CA511-A1E5-47F3-BC5B-603CAE558333}" dt="2021-09-14T11:00:12.413" v="2497" actId="478"/>
          <ac:graphicFrameMkLst>
            <pc:docMk/>
            <pc:sldMk cId="2566372991" sldId="1071"/>
            <ac:graphicFrameMk id="11" creationId="{836808B0-8140-44DE-97AA-8F8E02628FE1}"/>
          </ac:graphicFrameMkLst>
        </pc:graphicFrameChg>
        <pc:graphicFrameChg chg="add del mod">
          <ac:chgData name="Woods, Diosa" userId="75a95c00-19af-481f-b804-e4a1fef0184c" providerId="ADAL" clId="{BB2CA511-A1E5-47F3-BC5B-603CAE558333}" dt="2021-09-14T11:00:09.975" v="2496" actId="478"/>
          <ac:graphicFrameMkLst>
            <pc:docMk/>
            <pc:sldMk cId="2566372991" sldId="1071"/>
            <ac:graphicFrameMk id="12" creationId="{045A53EF-CE92-4C8D-B320-E079D33879DA}"/>
          </ac:graphicFrameMkLst>
        </pc:graphicFrameChg>
        <pc:graphicFrameChg chg="add del mod">
          <ac:chgData name="Woods, Diosa" userId="75a95c00-19af-481f-b804-e4a1fef0184c" providerId="ADAL" clId="{BB2CA511-A1E5-47F3-BC5B-603CAE558333}" dt="2021-09-14T11:00:39.387" v="2499" actId="478"/>
          <ac:graphicFrameMkLst>
            <pc:docMk/>
            <pc:sldMk cId="2566372991" sldId="1071"/>
            <ac:graphicFrameMk id="13" creationId="{E0CCE856-8722-443F-94BF-5205385B99AF}"/>
          </ac:graphicFrameMkLst>
        </pc:graphicFrameChg>
        <pc:graphicFrameChg chg="add mod modGraphic">
          <ac:chgData name="Woods, Diosa" userId="75a95c00-19af-481f-b804-e4a1fef0184c" providerId="ADAL" clId="{BB2CA511-A1E5-47F3-BC5B-603CAE558333}" dt="2021-09-14T12:00:30.474" v="3219" actId="20577"/>
          <ac:graphicFrameMkLst>
            <pc:docMk/>
            <pc:sldMk cId="2566372991" sldId="1071"/>
            <ac:graphicFrameMk id="18" creationId="{026565A2-5355-42BC-A024-3CC2273381FD}"/>
          </ac:graphicFrameMkLst>
        </pc:graphicFrameChg>
        <pc:graphicFrameChg chg="add del mod">
          <ac:chgData name="Woods, Diosa" userId="75a95c00-19af-481f-b804-e4a1fef0184c" providerId="ADAL" clId="{BB2CA511-A1E5-47F3-BC5B-603CAE558333}" dt="2021-09-14T11:06:02.780" v="2520" actId="478"/>
          <ac:graphicFrameMkLst>
            <pc:docMk/>
            <pc:sldMk cId="2566372991" sldId="1071"/>
            <ac:graphicFrameMk id="20" creationId="{14F1C61F-253C-4B12-BFCD-DE88C4D2A547}"/>
          </ac:graphicFrameMkLst>
        </pc:graphicFrameChg>
        <pc:graphicFrameChg chg="add del">
          <ac:chgData name="Woods, Diosa" userId="75a95c00-19af-481f-b804-e4a1fef0184c" providerId="ADAL" clId="{BB2CA511-A1E5-47F3-BC5B-603CAE558333}" dt="2021-09-14T11:59:52.739" v="3211"/>
          <ac:graphicFrameMkLst>
            <pc:docMk/>
            <pc:sldMk cId="2566372991" sldId="1071"/>
            <ac:graphicFrameMk id="21" creationId="{3DF9E43F-9CFC-4918-B939-D75088C517A4}"/>
          </ac:graphicFrameMkLst>
        </pc:graphicFrameChg>
        <pc:picChg chg="add del">
          <ac:chgData name="Woods, Diosa" userId="75a95c00-19af-481f-b804-e4a1fef0184c" providerId="ADAL" clId="{BB2CA511-A1E5-47F3-BC5B-603CAE558333}" dt="2021-09-14T10:55:31.390" v="2456"/>
          <ac:picMkLst>
            <pc:docMk/>
            <pc:sldMk cId="2566372991" sldId="1071"/>
            <ac:picMk id="2" creationId="{60F4683A-7D4D-4647-8674-AAFD356CF0BB}"/>
          </ac:picMkLst>
        </pc:picChg>
        <pc:picChg chg="add mod">
          <ac:chgData name="Woods, Diosa" userId="75a95c00-19af-481f-b804-e4a1fef0184c" providerId="ADAL" clId="{BB2CA511-A1E5-47F3-BC5B-603CAE558333}" dt="2021-09-14T12:00:10.385" v="3215" actId="1076"/>
          <ac:picMkLst>
            <pc:docMk/>
            <pc:sldMk cId="2566372991" sldId="1071"/>
            <ac:picMk id="3" creationId="{BE9A9D81-AD1C-432B-8AD5-01ECCF840F5B}"/>
          </ac:picMkLst>
        </pc:picChg>
        <pc:picChg chg="add mod">
          <ac:chgData name="Woods, Diosa" userId="75a95c00-19af-481f-b804-e4a1fef0184c" providerId="ADAL" clId="{BB2CA511-A1E5-47F3-BC5B-603CAE558333}" dt="2021-09-14T12:00:01.345" v="3213" actId="1076"/>
          <ac:picMkLst>
            <pc:docMk/>
            <pc:sldMk cId="2566372991" sldId="1071"/>
            <ac:picMk id="22" creationId="{0B8E596D-67E6-4564-AFDB-3FBB1BE0B6F2}"/>
          </ac:picMkLst>
        </pc:picChg>
        <pc:picChg chg="del">
          <ac:chgData name="Woods, Diosa" userId="75a95c00-19af-481f-b804-e4a1fef0184c" providerId="ADAL" clId="{BB2CA511-A1E5-47F3-BC5B-603CAE558333}" dt="2021-09-14T10:55:09.212" v="2446" actId="478"/>
          <ac:picMkLst>
            <pc:docMk/>
            <pc:sldMk cId="2566372991" sldId="1071"/>
            <ac:picMk id="27" creationId="{B539E341-97DA-C345-BCB3-C94877EAA4DD}"/>
          </ac:picMkLst>
        </pc:picChg>
        <pc:picChg chg="del">
          <ac:chgData name="Woods, Diosa" userId="75a95c00-19af-481f-b804-e4a1fef0184c" providerId="ADAL" clId="{BB2CA511-A1E5-47F3-BC5B-603CAE558333}" dt="2021-09-14T10:55:10.463" v="2447" actId="478"/>
          <ac:picMkLst>
            <pc:docMk/>
            <pc:sldMk cId="2566372991" sldId="1071"/>
            <ac:picMk id="28" creationId="{93C01032-11C9-C94B-8745-BA13473CD3D8}"/>
          </ac:picMkLst>
        </pc:picChg>
        <pc:cxnChg chg="add mod">
          <ac:chgData name="Woods, Diosa" userId="75a95c00-19af-481f-b804-e4a1fef0184c" providerId="ADAL" clId="{BB2CA511-A1E5-47F3-BC5B-603CAE558333}" dt="2021-09-14T11:01:12.835" v="2505" actId="1076"/>
          <ac:cxnSpMkLst>
            <pc:docMk/>
            <pc:sldMk cId="2566372991" sldId="1071"/>
            <ac:cxnSpMk id="16" creationId="{B594C470-04AB-4B77-886F-13022E486966}"/>
          </ac:cxnSpMkLst>
        </pc:cxnChg>
      </pc:sldChg>
      <pc:sldChg chg="del">
        <pc:chgData name="Woods, Diosa" userId="75a95c00-19af-481f-b804-e4a1fef0184c" providerId="ADAL" clId="{BB2CA511-A1E5-47F3-BC5B-603CAE558333}" dt="2021-09-14T08:09:11.458" v="888" actId="47"/>
        <pc:sldMkLst>
          <pc:docMk/>
          <pc:sldMk cId="3755068302" sldId="1075"/>
        </pc:sldMkLst>
      </pc:sldChg>
      <pc:sldChg chg="addSp delSp modSp del mod">
        <pc:chgData name="Woods, Diosa" userId="75a95c00-19af-481f-b804-e4a1fef0184c" providerId="ADAL" clId="{BB2CA511-A1E5-47F3-BC5B-603CAE558333}" dt="2021-09-14T10:55:25.623" v="2454" actId="2696"/>
        <pc:sldMkLst>
          <pc:docMk/>
          <pc:sldMk cId="1464650664" sldId="1076"/>
        </pc:sldMkLst>
        <pc:spChg chg="add del mod">
          <ac:chgData name="Woods, Diosa" userId="75a95c00-19af-481f-b804-e4a1fef0184c" providerId="ADAL" clId="{BB2CA511-A1E5-47F3-BC5B-603CAE558333}" dt="2021-09-14T10:55:22.592" v="2453" actId="21"/>
          <ac:spMkLst>
            <pc:docMk/>
            <pc:sldMk cId="1464650664" sldId="1076"/>
            <ac:spMk id="16" creationId="{3D5E5B92-699F-405B-B99C-20109C50F128}"/>
          </ac:spMkLst>
        </pc:spChg>
        <pc:graphicFrameChg chg="add mod">
          <ac:chgData name="Woods, Diosa" userId="75a95c00-19af-481f-b804-e4a1fef0184c" providerId="ADAL" clId="{BB2CA511-A1E5-47F3-BC5B-603CAE558333}" dt="2021-09-14T10:54:04.414" v="2428"/>
          <ac:graphicFrameMkLst>
            <pc:docMk/>
            <pc:sldMk cId="1464650664" sldId="1076"/>
            <ac:graphicFrameMk id="2" creationId="{9C24CAE4-32D8-43FD-A0DE-5CF387A01087}"/>
          </ac:graphicFrameMkLst>
        </pc:graphicFrameChg>
        <pc:graphicFrameChg chg="add mod">
          <ac:chgData name="Woods, Diosa" userId="75a95c00-19af-481f-b804-e4a1fef0184c" providerId="ADAL" clId="{BB2CA511-A1E5-47F3-BC5B-603CAE558333}" dt="2021-09-14T10:54:04.414" v="2428"/>
          <ac:graphicFrameMkLst>
            <pc:docMk/>
            <pc:sldMk cId="1464650664" sldId="1076"/>
            <ac:graphicFrameMk id="3" creationId="{545D0826-A174-4259-8AB7-0F0150830279}"/>
          </ac:graphicFrameMkLst>
        </pc:graphicFrameChg>
        <pc:graphicFrameChg chg="add del mod">
          <ac:chgData name="Woods, Diosa" userId="75a95c00-19af-481f-b804-e4a1fef0184c" providerId="ADAL" clId="{BB2CA511-A1E5-47F3-BC5B-603CAE558333}" dt="2021-09-14T10:54:37.845" v="2436" actId="478"/>
          <ac:graphicFrameMkLst>
            <pc:docMk/>
            <pc:sldMk cId="1464650664" sldId="1076"/>
            <ac:graphicFrameMk id="4" creationId="{2683D01D-3A32-4532-BF9C-2FFD1E5C69F6}"/>
          </ac:graphicFrameMkLst>
        </pc:graphicFrameChg>
        <pc:graphicFrameChg chg="add mod">
          <ac:chgData name="Woods, Diosa" userId="75a95c00-19af-481f-b804-e4a1fef0184c" providerId="ADAL" clId="{BB2CA511-A1E5-47F3-BC5B-603CAE558333}" dt="2021-09-14T10:54:04.414" v="2428"/>
          <ac:graphicFrameMkLst>
            <pc:docMk/>
            <pc:sldMk cId="1464650664" sldId="1076"/>
            <ac:graphicFrameMk id="5" creationId="{4C0CC15D-D9E9-47A6-8287-3930063B21A3}"/>
          </ac:graphicFrameMkLst>
        </pc:graphicFrameChg>
        <pc:graphicFrameChg chg="add mod">
          <ac:chgData name="Woods, Diosa" userId="75a95c00-19af-481f-b804-e4a1fef0184c" providerId="ADAL" clId="{BB2CA511-A1E5-47F3-BC5B-603CAE558333}" dt="2021-09-14T10:54:04.414" v="2428"/>
          <ac:graphicFrameMkLst>
            <pc:docMk/>
            <pc:sldMk cId="1464650664" sldId="1076"/>
            <ac:graphicFrameMk id="6" creationId="{CC4D4E85-7C68-4346-A984-2F5DC37DCDF3}"/>
          </ac:graphicFrameMkLst>
        </pc:graphicFrameChg>
        <pc:graphicFrameChg chg="add del mod">
          <ac:chgData name="Woods, Diosa" userId="75a95c00-19af-481f-b804-e4a1fef0184c" providerId="ADAL" clId="{BB2CA511-A1E5-47F3-BC5B-603CAE558333}" dt="2021-09-14T10:54:32.502" v="2434" actId="478"/>
          <ac:graphicFrameMkLst>
            <pc:docMk/>
            <pc:sldMk cId="1464650664" sldId="1076"/>
            <ac:graphicFrameMk id="7" creationId="{0583EFA6-F443-4A01-B488-A2DA92AB58A2}"/>
          </ac:graphicFrameMkLst>
        </pc:graphicFrameChg>
        <pc:graphicFrameChg chg="add del mod">
          <ac:chgData name="Woods, Diosa" userId="75a95c00-19af-481f-b804-e4a1fef0184c" providerId="ADAL" clId="{BB2CA511-A1E5-47F3-BC5B-603CAE558333}" dt="2021-09-14T10:54:34.487" v="2435" actId="478"/>
          <ac:graphicFrameMkLst>
            <pc:docMk/>
            <pc:sldMk cId="1464650664" sldId="1076"/>
            <ac:graphicFrameMk id="8" creationId="{EB4C5011-A0A6-4BDE-A7DE-DF9177F6FE7F}"/>
          </ac:graphicFrameMkLst>
        </pc:graphicFrameChg>
        <pc:graphicFrameChg chg="add del mod">
          <ac:chgData name="Woods, Diosa" userId="75a95c00-19af-481f-b804-e4a1fef0184c" providerId="ADAL" clId="{BB2CA511-A1E5-47F3-BC5B-603CAE558333}" dt="2021-09-14T10:54:30.381" v="2433" actId="478"/>
          <ac:graphicFrameMkLst>
            <pc:docMk/>
            <pc:sldMk cId="1464650664" sldId="1076"/>
            <ac:graphicFrameMk id="9" creationId="{9D0D8E45-D7B8-40CA-9054-B6C6D439D2C1}"/>
          </ac:graphicFrameMkLst>
        </pc:graphicFrameChg>
        <pc:graphicFrameChg chg="add del mod">
          <ac:chgData name="Woods, Diosa" userId="75a95c00-19af-481f-b804-e4a1fef0184c" providerId="ADAL" clId="{BB2CA511-A1E5-47F3-BC5B-603CAE558333}" dt="2021-09-14T10:54:27.946" v="2432" actId="478"/>
          <ac:graphicFrameMkLst>
            <pc:docMk/>
            <pc:sldMk cId="1464650664" sldId="1076"/>
            <ac:graphicFrameMk id="10" creationId="{4EF3CBC6-50C0-4663-8C03-2584022E4B27}"/>
          </ac:graphicFrameMkLst>
        </pc:graphicFrameChg>
        <pc:graphicFrameChg chg="add del mod">
          <ac:chgData name="Woods, Diosa" userId="75a95c00-19af-481f-b804-e4a1fef0184c" providerId="ADAL" clId="{BB2CA511-A1E5-47F3-BC5B-603CAE558333}" dt="2021-09-14T10:54:40.116" v="2437" actId="478"/>
          <ac:graphicFrameMkLst>
            <pc:docMk/>
            <pc:sldMk cId="1464650664" sldId="1076"/>
            <ac:graphicFrameMk id="11" creationId="{8FB04F97-7899-4B93-9BDF-D9B4CEB5C846}"/>
          </ac:graphicFrameMkLst>
        </pc:graphicFrameChg>
        <pc:graphicFrameChg chg="add mod">
          <ac:chgData name="Woods, Diosa" userId="75a95c00-19af-481f-b804-e4a1fef0184c" providerId="ADAL" clId="{BB2CA511-A1E5-47F3-BC5B-603CAE558333}" dt="2021-09-14T10:54:04.414" v="2428"/>
          <ac:graphicFrameMkLst>
            <pc:docMk/>
            <pc:sldMk cId="1464650664" sldId="1076"/>
            <ac:graphicFrameMk id="12" creationId="{932813E9-CF4E-4CBE-BB4F-38C84DDD42A7}"/>
          </ac:graphicFrameMkLst>
        </pc:graphicFrameChg>
        <pc:graphicFrameChg chg="add del mod">
          <ac:chgData name="Woods, Diosa" userId="75a95c00-19af-481f-b804-e4a1fef0184c" providerId="ADAL" clId="{BB2CA511-A1E5-47F3-BC5B-603CAE558333}" dt="2021-09-14T10:54:42.043" v="2438" actId="478"/>
          <ac:graphicFrameMkLst>
            <pc:docMk/>
            <pc:sldMk cId="1464650664" sldId="1076"/>
            <ac:graphicFrameMk id="13" creationId="{A0CEEC53-FC45-4EB0-BF29-8A9CC04D0D1A}"/>
          </ac:graphicFrameMkLst>
        </pc:graphicFrameChg>
        <pc:graphicFrameChg chg="add del mod modGraphic">
          <ac:chgData name="Woods, Diosa" userId="75a95c00-19af-481f-b804-e4a1fef0184c" providerId="ADAL" clId="{BB2CA511-A1E5-47F3-BC5B-603CAE558333}" dt="2021-09-14T10:54:44.612" v="2440" actId="478"/>
          <ac:graphicFrameMkLst>
            <pc:docMk/>
            <pc:sldMk cId="1464650664" sldId="1076"/>
            <ac:graphicFrameMk id="14" creationId="{EC266581-0895-4A19-B2E3-7DFB8F3926F6}"/>
          </ac:graphicFrameMkLst>
        </pc:graphicFrameChg>
      </pc:sldChg>
      <pc:sldChg chg="addSp delSp modSp mod">
        <pc:chgData name="Woods, Diosa" userId="75a95c00-19af-481f-b804-e4a1fef0184c" providerId="ADAL" clId="{BB2CA511-A1E5-47F3-BC5B-603CAE558333}" dt="2021-09-14T06:39:09.244" v="76" actId="14100"/>
        <pc:sldMkLst>
          <pc:docMk/>
          <pc:sldMk cId="1552256316" sldId="1077"/>
        </pc:sldMkLst>
        <pc:spChg chg="add mod">
          <ac:chgData name="Woods, Diosa" userId="75a95c00-19af-481f-b804-e4a1fef0184c" providerId="ADAL" clId="{BB2CA511-A1E5-47F3-BC5B-603CAE558333}" dt="2021-09-14T06:38:25.648" v="69"/>
          <ac:spMkLst>
            <pc:docMk/>
            <pc:sldMk cId="1552256316" sldId="1077"/>
            <ac:spMk id="11" creationId="{801DCC29-632B-4D55-80B0-57B76FC073B0}"/>
          </ac:spMkLst>
        </pc:spChg>
        <pc:spChg chg="add mod">
          <ac:chgData name="Woods, Diosa" userId="75a95c00-19af-481f-b804-e4a1fef0184c" providerId="ADAL" clId="{BB2CA511-A1E5-47F3-BC5B-603CAE558333}" dt="2021-09-14T06:38:58.037" v="74" actId="14100"/>
          <ac:spMkLst>
            <pc:docMk/>
            <pc:sldMk cId="1552256316" sldId="1077"/>
            <ac:spMk id="14" creationId="{DFA0044E-613E-4FF3-8869-992A4A34B8F8}"/>
          </ac:spMkLst>
        </pc:spChg>
        <pc:picChg chg="add del mod">
          <ac:chgData name="Woods, Diosa" userId="75a95c00-19af-481f-b804-e4a1fef0184c" providerId="ADAL" clId="{BB2CA511-A1E5-47F3-BC5B-603CAE558333}" dt="2021-09-14T06:33:39.149" v="18"/>
          <ac:picMkLst>
            <pc:docMk/>
            <pc:sldMk cId="1552256316" sldId="1077"/>
            <ac:picMk id="2" creationId="{F055EB6F-2FCC-4792-96BF-1AD8266EECCD}"/>
          </ac:picMkLst>
        </pc:picChg>
        <pc:picChg chg="mod">
          <ac:chgData name="Woods, Diosa" userId="75a95c00-19af-481f-b804-e4a1fef0184c" providerId="ADAL" clId="{BB2CA511-A1E5-47F3-BC5B-603CAE558333}" dt="2021-09-14T06:37:59.900" v="64" actId="14100"/>
          <ac:picMkLst>
            <pc:docMk/>
            <pc:sldMk cId="1552256316" sldId="1077"/>
            <ac:picMk id="3" creationId="{44C7CBD0-7602-40B6-88FB-58B9E3530CF5}"/>
          </ac:picMkLst>
        </pc:picChg>
        <pc:picChg chg="add mod">
          <ac:chgData name="Woods, Diosa" userId="75a95c00-19af-481f-b804-e4a1fef0184c" providerId="ADAL" clId="{BB2CA511-A1E5-47F3-BC5B-603CAE558333}" dt="2021-09-14T06:39:09.244" v="76" actId="14100"/>
          <ac:picMkLst>
            <pc:docMk/>
            <pc:sldMk cId="1552256316" sldId="1077"/>
            <ac:picMk id="5" creationId="{EA7069B6-24DA-439D-8CD7-674870B2479A}"/>
          </ac:picMkLst>
        </pc:picChg>
        <pc:picChg chg="add mod">
          <ac:chgData name="Woods, Diosa" userId="75a95c00-19af-481f-b804-e4a1fef0184c" providerId="ADAL" clId="{BB2CA511-A1E5-47F3-BC5B-603CAE558333}" dt="2021-09-14T06:37:11.195" v="53" actId="1076"/>
          <ac:picMkLst>
            <pc:docMk/>
            <pc:sldMk cId="1552256316" sldId="1077"/>
            <ac:picMk id="9" creationId="{6E8D882D-854E-4386-AAF5-536483BFE729}"/>
          </ac:picMkLst>
        </pc:picChg>
        <pc:picChg chg="mod">
          <ac:chgData name="Woods, Diosa" userId="75a95c00-19af-481f-b804-e4a1fef0184c" providerId="ADAL" clId="{BB2CA511-A1E5-47F3-BC5B-603CAE558333}" dt="2021-09-14T06:33:57.843" v="26" actId="1076"/>
          <ac:picMkLst>
            <pc:docMk/>
            <pc:sldMk cId="1552256316" sldId="1077"/>
            <ac:picMk id="1028" creationId="{9E609AD5-72D9-C64C-9803-F8B3A8D5FE74}"/>
          </ac:picMkLst>
        </pc:picChg>
      </pc:sldChg>
      <pc:sldChg chg="del">
        <pc:chgData name="Woods, Diosa" userId="75a95c00-19af-481f-b804-e4a1fef0184c" providerId="ADAL" clId="{BB2CA511-A1E5-47F3-BC5B-603CAE558333}" dt="2021-09-14T11:19:56.915" v="2658" actId="47"/>
        <pc:sldMkLst>
          <pc:docMk/>
          <pc:sldMk cId="3724171965" sldId="1078"/>
        </pc:sldMkLst>
      </pc:sldChg>
      <pc:sldChg chg="del">
        <pc:chgData name="Woods, Diosa" userId="75a95c00-19af-481f-b804-e4a1fef0184c" providerId="ADAL" clId="{BB2CA511-A1E5-47F3-BC5B-603CAE558333}" dt="2021-09-14T11:19:56.915" v="2658" actId="47"/>
        <pc:sldMkLst>
          <pc:docMk/>
          <pc:sldMk cId="1853782839" sldId="1079"/>
        </pc:sldMkLst>
      </pc:sldChg>
      <pc:sldChg chg="addSp modSp del mod">
        <pc:chgData name="Woods, Diosa" userId="75a95c00-19af-481f-b804-e4a1fef0184c" providerId="ADAL" clId="{BB2CA511-A1E5-47F3-BC5B-603CAE558333}" dt="2021-09-14T09:39:38.312" v="1914" actId="2696"/>
        <pc:sldMkLst>
          <pc:docMk/>
          <pc:sldMk cId="1748510067" sldId="1080"/>
        </pc:sldMkLst>
        <pc:spChg chg="mod">
          <ac:chgData name="Woods, Diosa" userId="75a95c00-19af-481f-b804-e4a1fef0184c" providerId="ADAL" clId="{BB2CA511-A1E5-47F3-BC5B-603CAE558333}" dt="2021-09-14T08:47:06.441" v="1394" actId="20577"/>
          <ac:spMkLst>
            <pc:docMk/>
            <pc:sldMk cId="1748510067" sldId="1080"/>
            <ac:spMk id="4" creationId="{836187BD-CD65-41AB-8A0E-1F738290389A}"/>
          </ac:spMkLst>
        </pc:spChg>
        <pc:picChg chg="add mod modCrop">
          <ac:chgData name="Woods, Diosa" userId="75a95c00-19af-481f-b804-e4a1fef0184c" providerId="ADAL" clId="{BB2CA511-A1E5-47F3-BC5B-603CAE558333}" dt="2021-09-14T08:46:12.880" v="1298" actId="1076"/>
          <ac:picMkLst>
            <pc:docMk/>
            <pc:sldMk cId="1748510067" sldId="1080"/>
            <ac:picMk id="6" creationId="{B036DA30-3DA6-440C-A547-CCB4E6E42488}"/>
          </ac:picMkLst>
        </pc:picChg>
        <pc:picChg chg="add mod modCrop">
          <ac:chgData name="Woods, Diosa" userId="75a95c00-19af-481f-b804-e4a1fef0184c" providerId="ADAL" clId="{BB2CA511-A1E5-47F3-BC5B-603CAE558333}" dt="2021-09-14T08:47:51.190" v="1397" actId="1076"/>
          <ac:picMkLst>
            <pc:docMk/>
            <pc:sldMk cId="1748510067" sldId="1080"/>
            <ac:picMk id="8" creationId="{B4AF7C19-6537-456D-975C-A67AE775A296}"/>
          </ac:picMkLst>
        </pc:picChg>
      </pc:sldChg>
      <pc:sldChg chg="modSp mod ord">
        <pc:chgData name="Woods, Diosa" userId="75a95c00-19af-481f-b804-e4a1fef0184c" providerId="ADAL" clId="{BB2CA511-A1E5-47F3-BC5B-603CAE558333}" dt="2021-09-14T10:32:59.667" v="2152" actId="1076"/>
        <pc:sldMkLst>
          <pc:docMk/>
          <pc:sldMk cId="1203015080" sldId="1081"/>
        </pc:sldMkLst>
        <pc:spChg chg="mod">
          <ac:chgData name="Woods, Diosa" userId="75a95c00-19af-481f-b804-e4a1fef0184c" providerId="ADAL" clId="{BB2CA511-A1E5-47F3-BC5B-603CAE558333}" dt="2021-09-14T10:26:08.546" v="2068" actId="20577"/>
          <ac:spMkLst>
            <pc:docMk/>
            <pc:sldMk cId="1203015080" sldId="1081"/>
            <ac:spMk id="14" creationId="{848213FA-7082-4119-BBAE-300354F72965}"/>
          </ac:spMkLst>
        </pc:spChg>
        <pc:spChg chg="mod">
          <ac:chgData name="Woods, Diosa" userId="75a95c00-19af-481f-b804-e4a1fef0184c" providerId="ADAL" clId="{BB2CA511-A1E5-47F3-BC5B-603CAE558333}" dt="2021-09-14T10:32:42.220" v="2151" actId="21"/>
          <ac:spMkLst>
            <pc:docMk/>
            <pc:sldMk cId="1203015080" sldId="1081"/>
            <ac:spMk id="19" creationId="{DBA09284-44D8-4CA5-BE3D-6E94141F3736}"/>
          </ac:spMkLst>
        </pc:spChg>
        <pc:picChg chg="mod">
          <ac:chgData name="Woods, Diosa" userId="75a95c00-19af-481f-b804-e4a1fef0184c" providerId="ADAL" clId="{BB2CA511-A1E5-47F3-BC5B-603CAE558333}" dt="2021-09-14T10:32:59.667" v="2152" actId="1076"/>
          <ac:picMkLst>
            <pc:docMk/>
            <pc:sldMk cId="1203015080" sldId="1081"/>
            <ac:picMk id="6" creationId="{1B1C97CD-7458-4DAA-9CDE-442C3F0E9F0B}"/>
          </ac:picMkLst>
        </pc:picChg>
        <pc:picChg chg="mod ord">
          <ac:chgData name="Woods, Diosa" userId="75a95c00-19af-481f-b804-e4a1fef0184c" providerId="ADAL" clId="{BB2CA511-A1E5-47F3-BC5B-603CAE558333}" dt="2021-09-14T08:30:58.750" v="1133" actId="166"/>
          <ac:picMkLst>
            <pc:docMk/>
            <pc:sldMk cId="1203015080" sldId="1081"/>
            <ac:picMk id="15" creationId="{C5D4C355-AC4A-4FEC-9FDD-93E14700B004}"/>
          </ac:picMkLst>
        </pc:picChg>
        <pc:picChg chg="mod ord">
          <ac:chgData name="Woods, Diosa" userId="75a95c00-19af-481f-b804-e4a1fef0184c" providerId="ADAL" clId="{BB2CA511-A1E5-47F3-BC5B-603CAE558333}" dt="2021-09-14T08:31:01.958" v="1134" actId="14100"/>
          <ac:picMkLst>
            <pc:docMk/>
            <pc:sldMk cId="1203015080" sldId="1081"/>
            <ac:picMk id="16" creationId="{FD37AE0E-A46E-477C-B0BB-00830C2E41B5}"/>
          </ac:picMkLst>
        </pc:picChg>
      </pc:sldChg>
      <pc:sldChg chg="addSp delSp modSp mod">
        <pc:chgData name="Woods, Diosa" userId="75a95c00-19af-481f-b804-e4a1fef0184c" providerId="ADAL" clId="{BB2CA511-A1E5-47F3-BC5B-603CAE558333}" dt="2021-09-14T11:52:18.938" v="2907" actId="14100"/>
        <pc:sldMkLst>
          <pc:docMk/>
          <pc:sldMk cId="2586763810" sldId="1082"/>
        </pc:sldMkLst>
        <pc:spChg chg="mod">
          <ac:chgData name="Woods, Diosa" userId="75a95c00-19af-481f-b804-e4a1fef0184c" providerId="ADAL" clId="{BB2CA511-A1E5-47F3-BC5B-603CAE558333}" dt="2021-09-14T11:50:37.228" v="2888" actId="14100"/>
          <ac:spMkLst>
            <pc:docMk/>
            <pc:sldMk cId="2586763810" sldId="1082"/>
            <ac:spMk id="13" creationId="{21A8A606-9D19-4485-87C3-EB7C31856629}"/>
          </ac:spMkLst>
        </pc:spChg>
        <pc:spChg chg="add mod">
          <ac:chgData name="Woods, Diosa" userId="75a95c00-19af-481f-b804-e4a1fef0184c" providerId="ADAL" clId="{BB2CA511-A1E5-47F3-BC5B-603CAE558333}" dt="2021-09-14T11:52:18.938" v="2907" actId="14100"/>
          <ac:spMkLst>
            <pc:docMk/>
            <pc:sldMk cId="2586763810" sldId="1082"/>
            <ac:spMk id="17" creationId="{C6AAB5E4-61B3-4071-84B9-8E67E91DF12E}"/>
          </ac:spMkLst>
        </pc:spChg>
        <pc:spChg chg="del">
          <ac:chgData name="Woods, Diosa" userId="75a95c00-19af-481f-b804-e4a1fef0184c" providerId="ADAL" clId="{BB2CA511-A1E5-47F3-BC5B-603CAE558333}" dt="2021-09-14T08:36:14.041" v="1274" actId="478"/>
          <ac:spMkLst>
            <pc:docMk/>
            <pc:sldMk cId="2586763810" sldId="1082"/>
            <ac:spMk id="18" creationId="{9E7E9BAF-C90A-4EF4-9B95-925D7FDE7395}"/>
          </ac:spMkLst>
        </pc:spChg>
        <pc:spChg chg="add mod">
          <ac:chgData name="Woods, Diosa" userId="75a95c00-19af-481f-b804-e4a1fef0184c" providerId="ADAL" clId="{BB2CA511-A1E5-47F3-BC5B-603CAE558333}" dt="2021-09-14T11:51:21.539" v="2898" actId="14100"/>
          <ac:spMkLst>
            <pc:docMk/>
            <pc:sldMk cId="2586763810" sldId="1082"/>
            <ac:spMk id="18" creationId="{D2304940-6B8A-4B10-8EE9-029790B72E1A}"/>
          </ac:spMkLst>
        </pc:spChg>
        <pc:spChg chg="add mod">
          <ac:chgData name="Woods, Diosa" userId="75a95c00-19af-481f-b804-e4a1fef0184c" providerId="ADAL" clId="{BB2CA511-A1E5-47F3-BC5B-603CAE558333}" dt="2021-09-14T11:51:11.859" v="2896" actId="14100"/>
          <ac:spMkLst>
            <pc:docMk/>
            <pc:sldMk cId="2586763810" sldId="1082"/>
            <ac:spMk id="19" creationId="{3F79D454-344B-4DB4-B08E-817BB5F7E84E}"/>
          </ac:spMkLst>
        </pc:spChg>
        <pc:spChg chg="add del mod">
          <ac:chgData name="Woods, Diosa" userId="75a95c00-19af-481f-b804-e4a1fef0184c" providerId="ADAL" clId="{BB2CA511-A1E5-47F3-BC5B-603CAE558333}" dt="2021-09-14T10:20:31.169" v="1988" actId="478"/>
          <ac:spMkLst>
            <pc:docMk/>
            <pc:sldMk cId="2586763810" sldId="1082"/>
            <ac:spMk id="20" creationId="{1C766A66-4181-410A-8641-C5FD1A9DF452}"/>
          </ac:spMkLst>
        </pc:spChg>
        <pc:spChg chg="add mod">
          <ac:chgData name="Woods, Diosa" userId="75a95c00-19af-481f-b804-e4a1fef0184c" providerId="ADAL" clId="{BB2CA511-A1E5-47F3-BC5B-603CAE558333}" dt="2021-09-14T11:51:08.116" v="2895" actId="14100"/>
          <ac:spMkLst>
            <pc:docMk/>
            <pc:sldMk cId="2586763810" sldId="1082"/>
            <ac:spMk id="23" creationId="{3FE63E79-8F62-44B9-80E2-F6F9D76F8D70}"/>
          </ac:spMkLst>
        </pc:spChg>
        <pc:spChg chg="mod">
          <ac:chgData name="Woods, Diosa" userId="75a95c00-19af-481f-b804-e4a1fef0184c" providerId="ADAL" clId="{BB2CA511-A1E5-47F3-BC5B-603CAE558333}" dt="2021-09-14T11:52:02.858" v="2904" actId="1076"/>
          <ac:spMkLst>
            <pc:docMk/>
            <pc:sldMk cId="2586763810" sldId="1082"/>
            <ac:spMk id="24" creationId="{5FA19598-2354-4935-BCB5-A8A0421A0E41}"/>
          </ac:spMkLst>
        </pc:spChg>
        <pc:picChg chg="mod">
          <ac:chgData name="Woods, Diosa" userId="75a95c00-19af-481f-b804-e4a1fef0184c" providerId="ADAL" clId="{BB2CA511-A1E5-47F3-BC5B-603CAE558333}" dt="2021-09-14T11:49:03.087" v="2871" actId="14100"/>
          <ac:picMkLst>
            <pc:docMk/>
            <pc:sldMk cId="2586763810" sldId="1082"/>
            <ac:picMk id="3" creationId="{C13B3C30-2EE6-446C-9ACF-EF35E2CCAFBA}"/>
          </ac:picMkLst>
        </pc:picChg>
        <pc:picChg chg="mod ord">
          <ac:chgData name="Woods, Diosa" userId="75a95c00-19af-481f-b804-e4a1fef0184c" providerId="ADAL" clId="{BB2CA511-A1E5-47F3-BC5B-603CAE558333}" dt="2021-09-14T11:51:52.618" v="2903" actId="14100"/>
          <ac:picMkLst>
            <pc:docMk/>
            <pc:sldMk cId="2586763810" sldId="1082"/>
            <ac:picMk id="7" creationId="{7739E3AF-CEE6-4A9C-9AA4-14590CE51AC2}"/>
          </ac:picMkLst>
        </pc:picChg>
        <pc:picChg chg="mod ord">
          <ac:chgData name="Woods, Diosa" userId="75a95c00-19af-481f-b804-e4a1fef0184c" providerId="ADAL" clId="{BB2CA511-A1E5-47F3-BC5B-603CAE558333}" dt="2021-09-14T11:50:52.292" v="2891" actId="14100"/>
          <ac:picMkLst>
            <pc:docMk/>
            <pc:sldMk cId="2586763810" sldId="1082"/>
            <ac:picMk id="8" creationId="{B7474216-AAD4-43E9-9FD4-76A1FB37203C}"/>
          </ac:picMkLst>
        </pc:picChg>
        <pc:picChg chg="mod ord">
          <ac:chgData name="Woods, Diosa" userId="75a95c00-19af-481f-b804-e4a1fef0184c" providerId="ADAL" clId="{BB2CA511-A1E5-47F3-BC5B-603CAE558333}" dt="2021-09-14T11:51:45.859" v="2901" actId="1076"/>
          <ac:picMkLst>
            <pc:docMk/>
            <pc:sldMk cId="2586763810" sldId="1082"/>
            <ac:picMk id="21" creationId="{B42A127A-559B-4331-94A1-D99802AC52D0}"/>
          </ac:picMkLst>
        </pc:picChg>
        <pc:picChg chg="mod">
          <ac:chgData name="Woods, Diosa" userId="75a95c00-19af-481f-b804-e4a1fef0184c" providerId="ADAL" clId="{BB2CA511-A1E5-47F3-BC5B-603CAE558333}" dt="2021-09-14T11:52:10.538" v="2906" actId="1076"/>
          <ac:picMkLst>
            <pc:docMk/>
            <pc:sldMk cId="2586763810" sldId="1082"/>
            <ac:picMk id="22" creationId="{82810DDF-6F3F-4240-B4CA-02F83B4CB76B}"/>
          </ac:picMkLst>
        </pc:picChg>
      </pc:sldChg>
      <pc:sldChg chg="addSp delSp modSp add del mod">
        <pc:chgData name="Woods, Diosa" userId="75a95c00-19af-481f-b804-e4a1fef0184c" providerId="ADAL" clId="{BB2CA511-A1E5-47F3-BC5B-603CAE558333}" dt="2021-09-14T11:24:24.432" v="2675" actId="2696"/>
        <pc:sldMkLst>
          <pc:docMk/>
          <pc:sldMk cId="2884749318" sldId="1083"/>
        </pc:sldMkLst>
        <pc:spChg chg="del mod">
          <ac:chgData name="Woods, Diosa" userId="75a95c00-19af-481f-b804-e4a1fef0184c" providerId="ADAL" clId="{BB2CA511-A1E5-47F3-BC5B-603CAE558333}" dt="2021-09-14T07:05:38.241" v="131" actId="478"/>
          <ac:spMkLst>
            <pc:docMk/>
            <pc:sldMk cId="2884749318" sldId="1083"/>
            <ac:spMk id="2" creationId="{7FDDB2EF-4A77-744A-A287-18516C885D2B}"/>
          </ac:spMkLst>
        </pc:spChg>
        <pc:spChg chg="mod">
          <ac:chgData name="Woods, Diosa" userId="75a95c00-19af-481f-b804-e4a1fef0184c" providerId="ADAL" clId="{BB2CA511-A1E5-47F3-BC5B-603CAE558333}" dt="2021-09-14T07:06:05.753" v="136" actId="1076"/>
          <ac:spMkLst>
            <pc:docMk/>
            <pc:sldMk cId="2884749318" sldId="1083"/>
            <ac:spMk id="9" creationId="{A6F37A15-50E0-4CDC-9BFF-64D67F7B69B6}"/>
          </ac:spMkLst>
        </pc:spChg>
        <pc:spChg chg="add mod">
          <ac:chgData name="Woods, Diosa" userId="75a95c00-19af-481f-b804-e4a1fef0184c" providerId="ADAL" clId="{BB2CA511-A1E5-47F3-BC5B-603CAE558333}" dt="2021-09-14T07:05:54.753" v="134" actId="1076"/>
          <ac:spMkLst>
            <pc:docMk/>
            <pc:sldMk cId="2884749318" sldId="1083"/>
            <ac:spMk id="14" creationId="{AD916561-E3EE-421D-8111-AFFDC6BDFF2C}"/>
          </ac:spMkLst>
        </pc:spChg>
        <pc:spChg chg="add mod">
          <ac:chgData name="Woods, Diosa" userId="75a95c00-19af-481f-b804-e4a1fef0184c" providerId="ADAL" clId="{BB2CA511-A1E5-47F3-BC5B-603CAE558333}" dt="2021-09-14T07:05:44.992" v="132" actId="1076"/>
          <ac:spMkLst>
            <pc:docMk/>
            <pc:sldMk cId="2884749318" sldId="1083"/>
            <ac:spMk id="15" creationId="{AB6BD216-0C01-4A30-A074-ABD566B40D06}"/>
          </ac:spMkLst>
        </pc:spChg>
        <pc:spChg chg="add mod">
          <ac:chgData name="Woods, Diosa" userId="75a95c00-19af-481f-b804-e4a1fef0184c" providerId="ADAL" clId="{BB2CA511-A1E5-47F3-BC5B-603CAE558333}" dt="2021-09-14T07:06:16.145" v="137" actId="1076"/>
          <ac:spMkLst>
            <pc:docMk/>
            <pc:sldMk cId="2884749318" sldId="1083"/>
            <ac:spMk id="16" creationId="{0D2EBE70-F506-4886-8757-A0CAD6E73CDB}"/>
          </ac:spMkLst>
        </pc:spChg>
        <pc:spChg chg="add mod">
          <ac:chgData name="Woods, Diosa" userId="75a95c00-19af-481f-b804-e4a1fef0184c" providerId="ADAL" clId="{BB2CA511-A1E5-47F3-BC5B-603CAE558333}" dt="2021-09-14T07:06:16.145" v="137" actId="1076"/>
          <ac:spMkLst>
            <pc:docMk/>
            <pc:sldMk cId="2884749318" sldId="1083"/>
            <ac:spMk id="17" creationId="{CFCA3870-514C-4AAE-BB22-465882DC65C9}"/>
          </ac:spMkLst>
        </pc:spChg>
        <pc:spChg chg="add mod">
          <ac:chgData name="Woods, Diosa" userId="75a95c00-19af-481f-b804-e4a1fef0184c" providerId="ADAL" clId="{BB2CA511-A1E5-47F3-BC5B-603CAE558333}" dt="2021-09-14T07:06:30.473" v="140" actId="14100"/>
          <ac:spMkLst>
            <pc:docMk/>
            <pc:sldMk cId="2884749318" sldId="1083"/>
            <ac:spMk id="19" creationId="{91F267D0-2231-414F-B093-CB36C379DE77}"/>
          </ac:spMkLst>
        </pc:spChg>
        <pc:spChg chg="add mod">
          <ac:chgData name="Woods, Diosa" userId="75a95c00-19af-481f-b804-e4a1fef0184c" providerId="ADAL" clId="{BB2CA511-A1E5-47F3-BC5B-603CAE558333}" dt="2021-09-14T07:15:40.248" v="189" actId="1076"/>
          <ac:spMkLst>
            <pc:docMk/>
            <pc:sldMk cId="2884749318" sldId="1083"/>
            <ac:spMk id="21" creationId="{AFB47656-4ACD-4F2F-8C61-55ACCBCC9D95}"/>
          </ac:spMkLst>
        </pc:spChg>
        <pc:picChg chg="del">
          <ac:chgData name="Woods, Diosa" userId="75a95c00-19af-481f-b804-e4a1fef0184c" providerId="ADAL" clId="{BB2CA511-A1E5-47F3-BC5B-603CAE558333}" dt="2021-09-14T07:05:35.251" v="128" actId="478"/>
          <ac:picMkLst>
            <pc:docMk/>
            <pc:sldMk cId="2884749318" sldId="1083"/>
            <ac:picMk id="11" creationId="{FFE7FE8D-D64E-4A54-801F-4BACB020F5D4}"/>
          </ac:picMkLst>
        </pc:picChg>
        <pc:picChg chg="add mod">
          <ac:chgData name="Woods, Diosa" userId="75a95c00-19af-481f-b804-e4a1fef0184c" providerId="ADAL" clId="{BB2CA511-A1E5-47F3-BC5B-603CAE558333}" dt="2021-09-14T07:06:16.145" v="137" actId="1076"/>
          <ac:picMkLst>
            <pc:docMk/>
            <pc:sldMk cId="2884749318" sldId="1083"/>
            <ac:picMk id="12" creationId="{D463E4F7-7F7C-4832-864C-70CB0F571D4C}"/>
          </ac:picMkLst>
        </pc:picChg>
        <pc:picChg chg="add mod">
          <ac:chgData name="Woods, Diosa" userId="75a95c00-19af-481f-b804-e4a1fef0184c" providerId="ADAL" clId="{BB2CA511-A1E5-47F3-BC5B-603CAE558333}" dt="2021-09-14T07:05:54.753" v="134" actId="1076"/>
          <ac:picMkLst>
            <pc:docMk/>
            <pc:sldMk cId="2884749318" sldId="1083"/>
            <ac:picMk id="13" creationId="{462E87A2-69B9-47D0-8C07-763C7E06D763}"/>
          </ac:picMkLst>
        </pc:picChg>
        <pc:picChg chg="add mod">
          <ac:chgData name="Woods, Diosa" userId="75a95c00-19af-481f-b804-e4a1fef0184c" providerId="ADAL" clId="{BB2CA511-A1E5-47F3-BC5B-603CAE558333}" dt="2021-09-14T07:06:34.224" v="141" actId="1076"/>
          <ac:picMkLst>
            <pc:docMk/>
            <pc:sldMk cId="2884749318" sldId="1083"/>
            <ac:picMk id="18" creationId="{BAB8456C-AF67-4F20-855D-6DDFCEC7CE7C}"/>
          </ac:picMkLst>
        </pc:picChg>
        <pc:picChg chg="add mod">
          <ac:chgData name="Woods, Diosa" userId="75a95c00-19af-481f-b804-e4a1fef0184c" providerId="ADAL" clId="{BB2CA511-A1E5-47F3-BC5B-603CAE558333}" dt="2021-09-14T07:15:36.200" v="188" actId="1076"/>
          <ac:picMkLst>
            <pc:docMk/>
            <pc:sldMk cId="2884749318" sldId="1083"/>
            <ac:picMk id="20" creationId="{77BC7720-A26E-4C4F-893F-6E5062BC2F1B}"/>
          </ac:picMkLst>
        </pc:picChg>
        <pc:picChg chg="del">
          <ac:chgData name="Woods, Diosa" userId="75a95c00-19af-481f-b804-e4a1fef0184c" providerId="ADAL" clId="{BB2CA511-A1E5-47F3-BC5B-603CAE558333}" dt="2021-09-14T07:05:36.261" v="129" actId="478"/>
          <ac:picMkLst>
            <pc:docMk/>
            <pc:sldMk cId="2884749318" sldId="1083"/>
            <ac:picMk id="1026" creationId="{A9277AA2-D6DC-2A41-B8F3-9271C078C416}"/>
          </ac:picMkLst>
        </pc:picChg>
        <pc:cxnChg chg="mod">
          <ac:chgData name="Woods, Diosa" userId="75a95c00-19af-481f-b804-e4a1fef0184c" providerId="ADAL" clId="{BB2CA511-A1E5-47F3-BC5B-603CAE558333}" dt="2021-09-14T07:06:16.145" v="137" actId="1076"/>
          <ac:cxnSpMkLst>
            <pc:docMk/>
            <pc:sldMk cId="2884749318" sldId="1083"/>
            <ac:cxnSpMk id="25" creationId="{13A81D67-CAD6-4E2C-855A-E956A0D95AC0}"/>
          </ac:cxnSpMkLst>
        </pc:cxnChg>
      </pc:sldChg>
      <pc:sldChg chg="addSp delSp modSp add mod">
        <pc:chgData name="Woods, Diosa" userId="75a95c00-19af-481f-b804-e4a1fef0184c" providerId="ADAL" clId="{BB2CA511-A1E5-47F3-BC5B-603CAE558333}" dt="2021-09-14T09:34:38.955" v="1912" actId="166"/>
        <pc:sldMkLst>
          <pc:docMk/>
          <pc:sldMk cId="3696597699" sldId="1084"/>
        </pc:sldMkLst>
        <pc:spChg chg="mod">
          <ac:chgData name="Woods, Diosa" userId="75a95c00-19af-481f-b804-e4a1fef0184c" providerId="ADAL" clId="{BB2CA511-A1E5-47F3-BC5B-603CAE558333}" dt="2021-09-14T08:53:19.722" v="1431" actId="1076"/>
          <ac:spMkLst>
            <pc:docMk/>
            <pc:sldMk cId="3696597699" sldId="1084"/>
            <ac:spMk id="4" creationId="{8ED5EF44-5947-4594-B557-1B673EC7EE93}"/>
          </ac:spMkLst>
        </pc:spChg>
        <pc:spChg chg="add del mod">
          <ac:chgData name="Woods, Diosa" userId="75a95c00-19af-481f-b804-e4a1fef0184c" providerId="ADAL" clId="{BB2CA511-A1E5-47F3-BC5B-603CAE558333}" dt="2021-09-14T08:49:17.343" v="1399"/>
          <ac:spMkLst>
            <pc:docMk/>
            <pc:sldMk cId="3696597699" sldId="1084"/>
            <ac:spMk id="5" creationId="{13BA8E69-2B5C-4023-B382-15F341AD146A}"/>
          </ac:spMkLst>
        </pc:spChg>
        <pc:spChg chg="add del mod">
          <ac:chgData name="Woods, Diosa" userId="75a95c00-19af-481f-b804-e4a1fef0184c" providerId="ADAL" clId="{BB2CA511-A1E5-47F3-BC5B-603CAE558333}" dt="2021-09-14T08:49:17.343" v="1399"/>
          <ac:spMkLst>
            <pc:docMk/>
            <pc:sldMk cId="3696597699" sldId="1084"/>
            <ac:spMk id="6" creationId="{F3C1F1B4-932B-4430-91BC-54232FF5FCD0}"/>
          </ac:spMkLst>
        </pc:spChg>
        <pc:spChg chg="add del mod">
          <ac:chgData name="Woods, Diosa" userId="75a95c00-19af-481f-b804-e4a1fef0184c" providerId="ADAL" clId="{BB2CA511-A1E5-47F3-BC5B-603CAE558333}" dt="2021-09-14T08:49:17.343" v="1399"/>
          <ac:spMkLst>
            <pc:docMk/>
            <pc:sldMk cId="3696597699" sldId="1084"/>
            <ac:spMk id="9" creationId="{B999523B-9908-46DB-ADFB-C78C144FF897}"/>
          </ac:spMkLst>
        </pc:spChg>
        <pc:spChg chg="mod">
          <ac:chgData name="Woods, Diosa" userId="75a95c00-19af-481f-b804-e4a1fef0184c" providerId="ADAL" clId="{BB2CA511-A1E5-47F3-BC5B-603CAE558333}" dt="2021-09-14T08:51:54.148" v="1422" actId="207"/>
          <ac:spMkLst>
            <pc:docMk/>
            <pc:sldMk cId="3696597699" sldId="1084"/>
            <ac:spMk id="10" creationId="{B1310614-69B2-49CC-B6B2-8BF81C9C9ADA}"/>
          </ac:spMkLst>
        </pc:spChg>
        <pc:spChg chg="add del mod">
          <ac:chgData name="Woods, Diosa" userId="75a95c00-19af-481f-b804-e4a1fef0184c" providerId="ADAL" clId="{BB2CA511-A1E5-47F3-BC5B-603CAE558333}" dt="2021-09-14T08:49:29.648" v="1401"/>
          <ac:spMkLst>
            <pc:docMk/>
            <pc:sldMk cId="3696597699" sldId="1084"/>
            <ac:spMk id="11" creationId="{F65E338D-82F8-41F1-ADFD-CF83272B9698}"/>
          </ac:spMkLst>
        </pc:spChg>
        <pc:spChg chg="del mod">
          <ac:chgData name="Woods, Diosa" userId="75a95c00-19af-481f-b804-e4a1fef0184c" providerId="ADAL" clId="{BB2CA511-A1E5-47F3-BC5B-603CAE558333}" dt="2021-09-14T08:19:18.233" v="913" actId="478"/>
          <ac:spMkLst>
            <pc:docMk/>
            <pc:sldMk cId="3696597699" sldId="1084"/>
            <ac:spMk id="13" creationId="{21A8A606-9D19-4485-87C3-EB7C31856629}"/>
          </ac:spMkLst>
        </pc:spChg>
        <pc:spChg chg="add del mod">
          <ac:chgData name="Woods, Diosa" userId="75a95c00-19af-481f-b804-e4a1fef0184c" providerId="ADAL" clId="{BB2CA511-A1E5-47F3-BC5B-603CAE558333}" dt="2021-09-14T08:49:29.648" v="1401"/>
          <ac:spMkLst>
            <pc:docMk/>
            <pc:sldMk cId="3696597699" sldId="1084"/>
            <ac:spMk id="14" creationId="{8888371D-20C5-4231-AEDB-A9851DD1F9A3}"/>
          </ac:spMkLst>
        </pc:spChg>
        <pc:spChg chg="add del mod">
          <ac:chgData name="Woods, Diosa" userId="75a95c00-19af-481f-b804-e4a1fef0184c" providerId="ADAL" clId="{BB2CA511-A1E5-47F3-BC5B-603CAE558333}" dt="2021-09-14T08:49:29.648" v="1401"/>
          <ac:spMkLst>
            <pc:docMk/>
            <pc:sldMk cId="3696597699" sldId="1084"/>
            <ac:spMk id="15" creationId="{8E90A784-E649-4158-B921-D25F94D7BB47}"/>
          </ac:spMkLst>
        </pc:spChg>
        <pc:spChg chg="add mod">
          <ac:chgData name="Woods, Diosa" userId="75a95c00-19af-481f-b804-e4a1fef0184c" providerId="ADAL" clId="{BB2CA511-A1E5-47F3-BC5B-603CAE558333}" dt="2021-09-14T09:21:22.712" v="1681" actId="21"/>
          <ac:spMkLst>
            <pc:docMk/>
            <pc:sldMk cId="3696597699" sldId="1084"/>
            <ac:spMk id="16" creationId="{577714EA-9AE8-42DE-ACBA-8DAC56C2AB38}"/>
          </ac:spMkLst>
        </pc:spChg>
        <pc:spChg chg="add del mod">
          <ac:chgData name="Woods, Diosa" userId="75a95c00-19af-481f-b804-e4a1fef0184c" providerId="ADAL" clId="{BB2CA511-A1E5-47F3-BC5B-603CAE558333}" dt="2021-09-14T08:49:47.947" v="1404"/>
          <ac:spMkLst>
            <pc:docMk/>
            <pc:sldMk cId="3696597699" sldId="1084"/>
            <ac:spMk id="17" creationId="{98753D9A-5718-400A-92BA-800DD02688F3}"/>
          </ac:spMkLst>
        </pc:spChg>
        <pc:spChg chg="add del mod">
          <ac:chgData name="Woods, Diosa" userId="75a95c00-19af-481f-b804-e4a1fef0184c" providerId="ADAL" clId="{BB2CA511-A1E5-47F3-BC5B-603CAE558333}" dt="2021-09-14T08:49:47.947" v="1404"/>
          <ac:spMkLst>
            <pc:docMk/>
            <pc:sldMk cId="3696597699" sldId="1084"/>
            <ac:spMk id="19" creationId="{4466CE20-DAD3-4B9A-A6E3-30D66FB38A1C}"/>
          </ac:spMkLst>
        </pc:spChg>
        <pc:spChg chg="add del mod">
          <ac:chgData name="Woods, Diosa" userId="75a95c00-19af-481f-b804-e4a1fef0184c" providerId="ADAL" clId="{BB2CA511-A1E5-47F3-BC5B-603CAE558333}" dt="2021-09-14T08:49:47.947" v="1404"/>
          <ac:spMkLst>
            <pc:docMk/>
            <pc:sldMk cId="3696597699" sldId="1084"/>
            <ac:spMk id="20" creationId="{32FCA56D-6EFF-4C9B-B6F6-FC9EAD3D3895}"/>
          </ac:spMkLst>
        </pc:spChg>
        <pc:spChg chg="del">
          <ac:chgData name="Woods, Diosa" userId="75a95c00-19af-481f-b804-e4a1fef0184c" providerId="ADAL" clId="{BB2CA511-A1E5-47F3-BC5B-603CAE558333}" dt="2021-09-14T08:19:19.863" v="914" actId="478"/>
          <ac:spMkLst>
            <pc:docMk/>
            <pc:sldMk cId="3696597699" sldId="1084"/>
            <ac:spMk id="24" creationId="{5FA19598-2354-4935-BCB5-A8A0421A0E41}"/>
          </ac:spMkLst>
        </pc:spChg>
        <pc:spChg chg="add mod">
          <ac:chgData name="Woods, Diosa" userId="75a95c00-19af-481f-b804-e4a1fef0184c" providerId="ADAL" clId="{BB2CA511-A1E5-47F3-BC5B-603CAE558333}" dt="2021-09-14T09:33:37.400" v="1871" actId="1076"/>
          <ac:spMkLst>
            <pc:docMk/>
            <pc:sldMk cId="3696597699" sldId="1084"/>
            <ac:spMk id="37" creationId="{99B663AB-55FE-41E4-A7D0-C28C4592845E}"/>
          </ac:spMkLst>
        </pc:spChg>
        <pc:spChg chg="add del mod">
          <ac:chgData name="Woods, Diosa" userId="75a95c00-19af-481f-b804-e4a1fef0184c" providerId="ADAL" clId="{BB2CA511-A1E5-47F3-BC5B-603CAE558333}" dt="2021-09-14T09:25:08.025" v="1723" actId="478"/>
          <ac:spMkLst>
            <pc:docMk/>
            <pc:sldMk cId="3696597699" sldId="1084"/>
            <ac:spMk id="40" creationId="{2E468038-A8FF-481D-9896-A6EF5A311C62}"/>
          </ac:spMkLst>
        </pc:spChg>
        <pc:spChg chg="add mod ord">
          <ac:chgData name="Woods, Diosa" userId="75a95c00-19af-481f-b804-e4a1fef0184c" providerId="ADAL" clId="{BB2CA511-A1E5-47F3-BC5B-603CAE558333}" dt="2021-09-14T09:34:38.955" v="1912" actId="166"/>
          <ac:spMkLst>
            <pc:docMk/>
            <pc:sldMk cId="3696597699" sldId="1084"/>
            <ac:spMk id="41" creationId="{EEEEA2BB-FDE5-4C04-963C-DA0B6EC792AE}"/>
          </ac:spMkLst>
        </pc:spChg>
        <pc:picChg chg="del">
          <ac:chgData name="Woods, Diosa" userId="75a95c00-19af-481f-b804-e4a1fef0184c" providerId="ADAL" clId="{BB2CA511-A1E5-47F3-BC5B-603CAE558333}" dt="2021-09-14T08:19:20.639" v="915" actId="478"/>
          <ac:picMkLst>
            <pc:docMk/>
            <pc:sldMk cId="3696597699" sldId="1084"/>
            <ac:picMk id="3" creationId="{C13B3C30-2EE6-446C-9ACF-EF35E2CCAFBA}"/>
          </ac:picMkLst>
        </pc:picChg>
        <pc:picChg chg="del">
          <ac:chgData name="Woods, Diosa" userId="75a95c00-19af-481f-b804-e4a1fef0184c" providerId="ADAL" clId="{BB2CA511-A1E5-47F3-BC5B-603CAE558333}" dt="2021-09-14T08:19:21.774" v="917" actId="478"/>
          <ac:picMkLst>
            <pc:docMk/>
            <pc:sldMk cId="3696597699" sldId="1084"/>
            <ac:picMk id="7" creationId="{7739E3AF-CEE6-4A9C-9AA4-14590CE51AC2}"/>
          </ac:picMkLst>
        </pc:picChg>
        <pc:picChg chg="del">
          <ac:chgData name="Woods, Diosa" userId="75a95c00-19af-481f-b804-e4a1fef0184c" providerId="ADAL" clId="{BB2CA511-A1E5-47F3-BC5B-603CAE558333}" dt="2021-09-14T08:19:23.632" v="918" actId="478"/>
          <ac:picMkLst>
            <pc:docMk/>
            <pc:sldMk cId="3696597699" sldId="1084"/>
            <ac:picMk id="8" creationId="{B7474216-AAD4-43E9-9FD4-76A1FB37203C}"/>
          </ac:picMkLst>
        </pc:picChg>
        <pc:picChg chg="del">
          <ac:chgData name="Woods, Diosa" userId="75a95c00-19af-481f-b804-e4a1fef0184c" providerId="ADAL" clId="{BB2CA511-A1E5-47F3-BC5B-603CAE558333}" dt="2021-09-14T08:19:21.249" v="916" actId="478"/>
          <ac:picMkLst>
            <pc:docMk/>
            <pc:sldMk cId="3696597699" sldId="1084"/>
            <ac:picMk id="21" creationId="{B42A127A-559B-4331-94A1-D99802AC52D0}"/>
          </ac:picMkLst>
        </pc:picChg>
        <pc:picChg chg="del">
          <ac:chgData name="Woods, Diosa" userId="75a95c00-19af-481f-b804-e4a1fef0184c" providerId="ADAL" clId="{BB2CA511-A1E5-47F3-BC5B-603CAE558333}" dt="2021-09-14T08:19:24.226" v="919" actId="478"/>
          <ac:picMkLst>
            <pc:docMk/>
            <pc:sldMk cId="3696597699" sldId="1084"/>
            <ac:picMk id="22" creationId="{82810DDF-6F3F-4240-B4CA-02F83B4CB76B}"/>
          </ac:picMkLst>
        </pc:picChg>
        <pc:picChg chg="add del mod">
          <ac:chgData name="Woods, Diosa" userId="75a95c00-19af-481f-b804-e4a1fef0184c" providerId="ADAL" clId="{BB2CA511-A1E5-47F3-BC5B-603CAE558333}" dt="2021-09-14T08:50:23.209" v="1408" actId="478"/>
          <ac:picMkLst>
            <pc:docMk/>
            <pc:sldMk cId="3696597699" sldId="1084"/>
            <ac:picMk id="23" creationId="{57AB2CDE-11E9-4EB3-AD51-7A66936C1D77}"/>
          </ac:picMkLst>
        </pc:picChg>
        <pc:picChg chg="add mod modCrop">
          <ac:chgData name="Woods, Diosa" userId="75a95c00-19af-481f-b804-e4a1fef0184c" providerId="ADAL" clId="{BB2CA511-A1E5-47F3-BC5B-603CAE558333}" dt="2021-09-14T09:34:19.560" v="1909" actId="1076"/>
          <ac:picMkLst>
            <pc:docMk/>
            <pc:sldMk cId="3696597699" sldId="1084"/>
            <ac:picMk id="25" creationId="{7DD9547D-B015-4898-85A9-6A46D5774B13}"/>
          </ac:picMkLst>
        </pc:picChg>
        <pc:picChg chg="add mod">
          <ac:chgData name="Woods, Diosa" userId="75a95c00-19af-481f-b804-e4a1fef0184c" providerId="ADAL" clId="{BB2CA511-A1E5-47F3-BC5B-603CAE558333}" dt="2021-09-14T09:34:19.560" v="1909" actId="1076"/>
          <ac:picMkLst>
            <pc:docMk/>
            <pc:sldMk cId="3696597699" sldId="1084"/>
            <ac:picMk id="26" creationId="{9EA84206-1703-4B11-99B5-28FA91AF66CE}"/>
          </ac:picMkLst>
        </pc:picChg>
        <pc:picChg chg="add mod">
          <ac:chgData name="Woods, Diosa" userId="75a95c00-19af-481f-b804-e4a1fef0184c" providerId="ADAL" clId="{BB2CA511-A1E5-47F3-BC5B-603CAE558333}" dt="2021-09-14T08:55:35.415" v="1450" actId="14100"/>
          <ac:picMkLst>
            <pc:docMk/>
            <pc:sldMk cId="3696597699" sldId="1084"/>
            <ac:picMk id="27" creationId="{C9BF8971-AF4C-48ED-8890-0F705CFD507E}"/>
          </ac:picMkLst>
        </pc:picChg>
        <pc:picChg chg="add mod ord">
          <ac:chgData name="Woods, Diosa" userId="75a95c00-19af-481f-b804-e4a1fef0184c" providerId="ADAL" clId="{BB2CA511-A1E5-47F3-BC5B-603CAE558333}" dt="2021-09-14T09:32:06.905" v="1863" actId="1076"/>
          <ac:picMkLst>
            <pc:docMk/>
            <pc:sldMk cId="3696597699" sldId="1084"/>
            <ac:picMk id="28" creationId="{8D0A452A-96A7-4229-A356-CAF907783CE1}"/>
          </ac:picMkLst>
        </pc:picChg>
        <pc:picChg chg="add mod">
          <ac:chgData name="Woods, Diosa" userId="75a95c00-19af-481f-b804-e4a1fef0184c" providerId="ADAL" clId="{BB2CA511-A1E5-47F3-BC5B-603CAE558333}" dt="2021-09-14T09:34:31.169" v="1911" actId="14100"/>
          <ac:picMkLst>
            <pc:docMk/>
            <pc:sldMk cId="3696597699" sldId="1084"/>
            <ac:picMk id="30" creationId="{C04CD258-372F-40E4-A00D-B850C3FCE533}"/>
          </ac:picMkLst>
        </pc:picChg>
        <pc:picChg chg="add del mod">
          <ac:chgData name="Woods, Diosa" userId="75a95c00-19af-481f-b804-e4a1fef0184c" providerId="ADAL" clId="{BB2CA511-A1E5-47F3-BC5B-603CAE558333}" dt="2021-09-14T08:49:17.343" v="1399"/>
          <ac:picMkLst>
            <pc:docMk/>
            <pc:sldMk cId="3696597699" sldId="1084"/>
            <ac:picMk id="2049" creationId="{06DDAC9C-0CCD-4C94-8B90-39B04385FC4C}"/>
          </ac:picMkLst>
        </pc:picChg>
        <pc:picChg chg="add del mod">
          <ac:chgData name="Woods, Diosa" userId="75a95c00-19af-481f-b804-e4a1fef0184c" providerId="ADAL" clId="{BB2CA511-A1E5-47F3-BC5B-603CAE558333}" dt="2021-09-14T08:49:17.343" v="1399"/>
          <ac:picMkLst>
            <pc:docMk/>
            <pc:sldMk cId="3696597699" sldId="1084"/>
            <ac:picMk id="2050" creationId="{589DBB05-998D-4F63-9E65-4EA151B3F331}"/>
          </ac:picMkLst>
        </pc:picChg>
        <pc:picChg chg="add del mod">
          <ac:chgData name="Woods, Diosa" userId="75a95c00-19af-481f-b804-e4a1fef0184c" providerId="ADAL" clId="{BB2CA511-A1E5-47F3-BC5B-603CAE558333}" dt="2021-09-14T08:49:29.648" v="1401"/>
          <ac:picMkLst>
            <pc:docMk/>
            <pc:sldMk cId="3696597699" sldId="1084"/>
            <ac:picMk id="2054" creationId="{298F4D27-B3FB-44AB-8FCE-A891B73982D6}"/>
          </ac:picMkLst>
        </pc:picChg>
        <pc:picChg chg="add del mod">
          <ac:chgData name="Woods, Diosa" userId="75a95c00-19af-481f-b804-e4a1fef0184c" providerId="ADAL" clId="{BB2CA511-A1E5-47F3-BC5B-603CAE558333}" dt="2021-09-14T08:49:29.648" v="1401"/>
          <ac:picMkLst>
            <pc:docMk/>
            <pc:sldMk cId="3696597699" sldId="1084"/>
            <ac:picMk id="2055" creationId="{7842C7E4-2FEE-481A-929B-D84BD8465F50}"/>
          </ac:picMkLst>
        </pc:picChg>
        <pc:picChg chg="add del mod">
          <ac:chgData name="Woods, Diosa" userId="75a95c00-19af-481f-b804-e4a1fef0184c" providerId="ADAL" clId="{BB2CA511-A1E5-47F3-BC5B-603CAE558333}" dt="2021-09-14T08:49:47.947" v="1404"/>
          <ac:picMkLst>
            <pc:docMk/>
            <pc:sldMk cId="3696597699" sldId="1084"/>
            <ac:picMk id="2059" creationId="{AE2AB1F5-946B-43B5-96A7-292DB1942C9B}"/>
          </ac:picMkLst>
        </pc:picChg>
        <pc:picChg chg="add del mod">
          <ac:chgData name="Woods, Diosa" userId="75a95c00-19af-481f-b804-e4a1fef0184c" providerId="ADAL" clId="{BB2CA511-A1E5-47F3-BC5B-603CAE558333}" dt="2021-09-14T08:49:47.947" v="1404"/>
          <ac:picMkLst>
            <pc:docMk/>
            <pc:sldMk cId="3696597699" sldId="1084"/>
            <ac:picMk id="2060" creationId="{809407F9-D876-42D1-AB4E-6BB9B7895D8A}"/>
          </ac:picMkLst>
        </pc:picChg>
      </pc:sldChg>
      <pc:sldChg chg="add del">
        <pc:chgData name="Woods, Diosa" userId="75a95c00-19af-481f-b804-e4a1fef0184c" providerId="ADAL" clId="{BB2CA511-A1E5-47F3-BC5B-603CAE558333}" dt="2021-09-14T11:17:36.998" v="2633" actId="2696"/>
        <pc:sldMkLst>
          <pc:docMk/>
          <pc:sldMk cId="133175031" sldId="1085"/>
        </pc:sldMkLst>
      </pc:sldChg>
      <pc:sldChg chg="addSp delSp modSp add del mod">
        <pc:chgData name="Woods, Diosa" userId="75a95c00-19af-481f-b804-e4a1fef0184c" providerId="ADAL" clId="{BB2CA511-A1E5-47F3-BC5B-603CAE558333}" dt="2021-09-14T09:35:19.479" v="1913" actId="2696"/>
        <pc:sldMkLst>
          <pc:docMk/>
          <pc:sldMk cId="1284630129" sldId="1085"/>
        </pc:sldMkLst>
        <pc:spChg chg="del">
          <ac:chgData name="Woods, Diosa" userId="75a95c00-19af-481f-b804-e4a1fef0184c" providerId="ADAL" clId="{BB2CA511-A1E5-47F3-BC5B-603CAE558333}" dt="2021-09-14T09:09:54.611" v="1556" actId="478"/>
          <ac:spMkLst>
            <pc:docMk/>
            <pc:sldMk cId="1284630129" sldId="1085"/>
            <ac:spMk id="16" creationId="{577714EA-9AE8-42DE-ACBA-8DAC56C2AB38}"/>
          </ac:spMkLst>
        </pc:spChg>
        <pc:spChg chg="add del mod">
          <ac:chgData name="Woods, Diosa" userId="75a95c00-19af-481f-b804-e4a1fef0184c" providerId="ADAL" clId="{BB2CA511-A1E5-47F3-BC5B-603CAE558333}" dt="2021-09-14T09:25:41.404" v="1729"/>
          <ac:spMkLst>
            <pc:docMk/>
            <pc:sldMk cId="1284630129" sldId="1085"/>
            <ac:spMk id="19" creationId="{986B0630-5B8D-44B5-AC65-8F687EDB3ED3}"/>
          </ac:spMkLst>
        </pc:spChg>
        <pc:spChg chg="add mod">
          <ac:chgData name="Woods, Diosa" userId="75a95c00-19af-481f-b804-e4a1fef0184c" providerId="ADAL" clId="{BB2CA511-A1E5-47F3-BC5B-603CAE558333}" dt="2021-09-14T09:21:47.286" v="1683" actId="21"/>
          <ac:spMkLst>
            <pc:docMk/>
            <pc:sldMk cId="1284630129" sldId="1085"/>
            <ac:spMk id="20" creationId="{0AF87C3F-2B98-4386-B1EF-79B4E8478E63}"/>
          </ac:spMkLst>
        </pc:spChg>
        <pc:spChg chg="add del mod">
          <ac:chgData name="Woods, Diosa" userId="75a95c00-19af-481f-b804-e4a1fef0184c" providerId="ADAL" clId="{BB2CA511-A1E5-47F3-BC5B-603CAE558333}" dt="2021-09-14T09:28:12.417" v="1812" actId="21"/>
          <ac:spMkLst>
            <pc:docMk/>
            <pc:sldMk cId="1284630129" sldId="1085"/>
            <ac:spMk id="22" creationId="{FDCEF195-0C90-4D4F-A4AF-6C21990BAAB2}"/>
          </ac:spMkLst>
        </pc:spChg>
        <pc:spChg chg="del">
          <ac:chgData name="Woods, Diosa" userId="75a95c00-19af-481f-b804-e4a1fef0184c" providerId="ADAL" clId="{BB2CA511-A1E5-47F3-BC5B-603CAE558333}" dt="2021-09-14T09:09:57.080" v="1557" actId="478"/>
          <ac:spMkLst>
            <pc:docMk/>
            <pc:sldMk cId="1284630129" sldId="1085"/>
            <ac:spMk id="37" creationId="{99B663AB-55FE-41E4-A7D0-C28C4592845E}"/>
          </ac:spMkLst>
        </pc:spChg>
        <pc:spChg chg="del">
          <ac:chgData name="Woods, Diosa" userId="75a95c00-19af-481f-b804-e4a1fef0184c" providerId="ADAL" clId="{BB2CA511-A1E5-47F3-BC5B-603CAE558333}" dt="2021-09-14T09:10:01.873" v="1560" actId="478"/>
          <ac:spMkLst>
            <pc:docMk/>
            <pc:sldMk cId="1284630129" sldId="1085"/>
            <ac:spMk id="40" creationId="{2E468038-A8FF-481D-9896-A6EF5A311C62}"/>
          </ac:spMkLst>
        </pc:spChg>
        <pc:spChg chg="del">
          <ac:chgData name="Woods, Diosa" userId="75a95c00-19af-481f-b804-e4a1fef0184c" providerId="ADAL" clId="{BB2CA511-A1E5-47F3-BC5B-603CAE558333}" dt="2021-09-14T09:09:58.837" v="1558" actId="478"/>
          <ac:spMkLst>
            <pc:docMk/>
            <pc:sldMk cId="1284630129" sldId="1085"/>
            <ac:spMk id="41" creationId="{EEEEA2BB-FDE5-4C04-963C-DA0B6EC792AE}"/>
          </ac:spMkLst>
        </pc:spChg>
        <pc:picChg chg="mod">
          <ac:chgData name="Woods, Diosa" userId="75a95c00-19af-481f-b804-e4a1fef0184c" providerId="ADAL" clId="{BB2CA511-A1E5-47F3-BC5B-603CAE558333}" dt="2021-09-14T09:11:03.776" v="1576" actId="14100"/>
          <ac:picMkLst>
            <pc:docMk/>
            <pc:sldMk cId="1284630129" sldId="1085"/>
            <ac:picMk id="25" creationId="{7DD9547D-B015-4898-85A9-6A46D5774B13}"/>
          </ac:picMkLst>
        </pc:picChg>
        <pc:picChg chg="del">
          <ac:chgData name="Woods, Diosa" userId="75a95c00-19af-481f-b804-e4a1fef0184c" providerId="ADAL" clId="{BB2CA511-A1E5-47F3-BC5B-603CAE558333}" dt="2021-09-14T09:09:59.570" v="1559" actId="478"/>
          <ac:picMkLst>
            <pc:docMk/>
            <pc:sldMk cId="1284630129" sldId="1085"/>
            <ac:picMk id="26" creationId="{9EA84206-1703-4B11-99B5-28FA91AF66CE}"/>
          </ac:picMkLst>
        </pc:picChg>
        <pc:picChg chg="del">
          <ac:chgData name="Woods, Diosa" userId="75a95c00-19af-481f-b804-e4a1fef0184c" providerId="ADAL" clId="{BB2CA511-A1E5-47F3-BC5B-603CAE558333}" dt="2021-09-14T09:10:03.735" v="1561" actId="478"/>
          <ac:picMkLst>
            <pc:docMk/>
            <pc:sldMk cId="1284630129" sldId="1085"/>
            <ac:picMk id="28" creationId="{8D0A452A-96A7-4229-A356-CAF907783CE1}"/>
          </ac:picMkLst>
        </pc:picChg>
      </pc:sldChg>
      <pc:sldChg chg="addSp delSp modSp add del mod">
        <pc:chgData name="Woods, Diosa" userId="75a95c00-19af-481f-b804-e4a1fef0184c" providerId="ADAL" clId="{BB2CA511-A1E5-47F3-BC5B-603CAE558333}" dt="2021-09-14T11:38:16.369" v="2804" actId="2696"/>
        <pc:sldMkLst>
          <pc:docMk/>
          <pc:sldMk cId="2854456965" sldId="1085"/>
        </pc:sldMkLst>
        <pc:spChg chg="del">
          <ac:chgData name="Woods, Diosa" userId="75a95c00-19af-481f-b804-e4a1fef0184c" providerId="ADAL" clId="{BB2CA511-A1E5-47F3-BC5B-603CAE558333}" dt="2021-09-14T11:33:04.135" v="2747" actId="478"/>
          <ac:spMkLst>
            <pc:docMk/>
            <pc:sldMk cId="2854456965" sldId="1085"/>
            <ac:spMk id="2" creationId="{9BFD55F6-BD93-6F4C-88FE-A8050C7988B2}"/>
          </ac:spMkLst>
        </pc:spChg>
        <pc:spChg chg="del">
          <ac:chgData name="Woods, Diosa" userId="75a95c00-19af-481f-b804-e4a1fef0184c" providerId="ADAL" clId="{BB2CA511-A1E5-47F3-BC5B-603CAE558333}" dt="2021-09-14T11:33:37.492" v="2756" actId="478"/>
          <ac:spMkLst>
            <pc:docMk/>
            <pc:sldMk cId="2854456965" sldId="1085"/>
            <ac:spMk id="13" creationId="{84232D2D-18FF-3C4C-89F3-FDC234DA6A12}"/>
          </ac:spMkLst>
        </pc:spChg>
        <pc:spChg chg="del">
          <ac:chgData name="Woods, Diosa" userId="75a95c00-19af-481f-b804-e4a1fef0184c" providerId="ADAL" clId="{BB2CA511-A1E5-47F3-BC5B-603CAE558333}" dt="2021-09-14T11:33:21.002" v="2752" actId="478"/>
          <ac:spMkLst>
            <pc:docMk/>
            <pc:sldMk cId="2854456965" sldId="1085"/>
            <ac:spMk id="22" creationId="{B32EE758-76AF-40A3-A659-C779C8D323C9}"/>
          </ac:spMkLst>
        </pc:spChg>
        <pc:spChg chg="del">
          <ac:chgData name="Woods, Diosa" userId="75a95c00-19af-481f-b804-e4a1fef0184c" providerId="ADAL" clId="{BB2CA511-A1E5-47F3-BC5B-603CAE558333}" dt="2021-09-14T11:33:08.693" v="2749" actId="478"/>
          <ac:spMkLst>
            <pc:docMk/>
            <pc:sldMk cId="2854456965" sldId="1085"/>
            <ac:spMk id="23" creationId="{CE82AF22-046C-40D7-9E50-1F0C0F378FB1}"/>
          </ac:spMkLst>
        </pc:spChg>
        <pc:spChg chg="del">
          <ac:chgData name="Woods, Diosa" userId="75a95c00-19af-481f-b804-e4a1fef0184c" providerId="ADAL" clId="{BB2CA511-A1E5-47F3-BC5B-603CAE558333}" dt="2021-09-14T11:33:22.964" v="2753" actId="478"/>
          <ac:spMkLst>
            <pc:docMk/>
            <pc:sldMk cId="2854456965" sldId="1085"/>
            <ac:spMk id="24" creationId="{76D0D9C3-5298-4742-876C-A21E8AC2493F}"/>
          </ac:spMkLst>
        </pc:spChg>
        <pc:spChg chg="del mod">
          <ac:chgData name="Woods, Diosa" userId="75a95c00-19af-481f-b804-e4a1fef0184c" providerId="ADAL" clId="{BB2CA511-A1E5-47F3-BC5B-603CAE558333}" dt="2021-09-14T11:33:29.017" v="2755" actId="478"/>
          <ac:spMkLst>
            <pc:docMk/>
            <pc:sldMk cId="2854456965" sldId="1085"/>
            <ac:spMk id="30" creationId="{754D7D95-3731-4F1F-AD92-DF66AD54892C}"/>
          </ac:spMkLst>
        </pc:spChg>
        <pc:spChg chg="add del mod">
          <ac:chgData name="Woods, Diosa" userId="75a95c00-19af-481f-b804-e4a1fef0184c" providerId="ADAL" clId="{BB2CA511-A1E5-47F3-BC5B-603CAE558333}" dt="2021-09-14T11:38:13.384" v="2803" actId="21"/>
          <ac:spMkLst>
            <pc:docMk/>
            <pc:sldMk cId="2854456965" sldId="1085"/>
            <ac:spMk id="31" creationId="{165BB833-4904-481A-87B6-CB5BA820876C}"/>
          </ac:spMkLst>
        </pc:spChg>
        <pc:spChg chg="add del mod">
          <ac:chgData name="Woods, Diosa" userId="75a95c00-19af-481f-b804-e4a1fef0184c" providerId="ADAL" clId="{BB2CA511-A1E5-47F3-BC5B-603CAE558333}" dt="2021-09-14T11:37:52.679" v="2798" actId="21"/>
          <ac:spMkLst>
            <pc:docMk/>
            <pc:sldMk cId="2854456965" sldId="1085"/>
            <ac:spMk id="32" creationId="{886938D4-F703-45AE-BF79-2B7B8966AA9C}"/>
          </ac:spMkLst>
        </pc:spChg>
        <pc:spChg chg="del">
          <ac:chgData name="Woods, Diosa" userId="75a95c00-19af-481f-b804-e4a1fef0184c" providerId="ADAL" clId="{BB2CA511-A1E5-47F3-BC5B-603CAE558333}" dt="2021-09-14T11:37:42.464" v="2796" actId="21"/>
          <ac:spMkLst>
            <pc:docMk/>
            <pc:sldMk cId="2854456965" sldId="1085"/>
            <ac:spMk id="33" creationId="{41113D9A-B62E-4EE8-B12B-A141CDA99240}"/>
          </ac:spMkLst>
        </pc:spChg>
        <pc:spChg chg="del">
          <ac:chgData name="Woods, Diosa" userId="75a95c00-19af-481f-b804-e4a1fef0184c" providerId="ADAL" clId="{BB2CA511-A1E5-47F3-BC5B-603CAE558333}" dt="2021-09-14T11:33:06.025" v="2748" actId="478"/>
          <ac:spMkLst>
            <pc:docMk/>
            <pc:sldMk cId="2854456965" sldId="1085"/>
            <ac:spMk id="38" creationId="{915C102D-1602-5744-B2F6-93A470DBE849}"/>
          </ac:spMkLst>
        </pc:spChg>
        <pc:spChg chg="del">
          <ac:chgData name="Woods, Diosa" userId="75a95c00-19af-481f-b804-e4a1fef0184c" providerId="ADAL" clId="{BB2CA511-A1E5-47F3-BC5B-603CAE558333}" dt="2021-09-14T11:33:18.796" v="2751" actId="478"/>
          <ac:spMkLst>
            <pc:docMk/>
            <pc:sldMk cId="2854456965" sldId="1085"/>
            <ac:spMk id="40" creationId="{3887CB37-9B91-5847-A8FF-02FB465ABBA7}"/>
          </ac:spMkLst>
        </pc:spChg>
        <pc:spChg chg="del mod">
          <ac:chgData name="Woods, Diosa" userId="75a95c00-19af-481f-b804-e4a1fef0184c" providerId="ADAL" clId="{BB2CA511-A1E5-47F3-BC5B-603CAE558333}" dt="2021-09-14T11:35:36.771" v="2775" actId="21"/>
          <ac:spMkLst>
            <pc:docMk/>
            <pc:sldMk cId="2854456965" sldId="1085"/>
            <ac:spMk id="41" creationId="{E5D0BF74-54F1-4740-8AB5-70D9F1F2DC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C042AB4-0E18-433E-8046-8524401F4FB3}" type="datetimeFigureOut">
              <a:rPr lang="en-US" smtClean="0"/>
              <a:t>9/14/2021</a:t>
            </a:fld>
            <a:endParaRPr lang="en-US"/>
          </a:p>
        </p:txBody>
      </p:sp>
      <p:sp>
        <p:nvSpPr>
          <p:cNvPr id="4" name="Slide Image Placeholder 3"/>
          <p:cNvSpPr>
            <a:spLocks noGrp="1" noRot="1" noChangeAspect="1"/>
          </p:cNvSpPr>
          <p:nvPr>
            <p:ph type="sldImg" idx="2"/>
          </p:nvPr>
        </p:nvSpPr>
        <p:spPr>
          <a:xfrm>
            <a:off x="2105025" y="1241425"/>
            <a:ext cx="25876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66B8C38-867D-4C5C-A92C-96DC046C5E36}" type="slidenum">
              <a:rPr lang="en-US" smtClean="0"/>
              <a:t>‹#›</a:t>
            </a:fld>
            <a:endParaRPr lang="en-US"/>
          </a:p>
        </p:txBody>
      </p:sp>
    </p:spTree>
    <p:extLst>
      <p:ext uri="{BB962C8B-B14F-4D97-AF65-F5344CB8AC3E}">
        <p14:creationId xmlns:p14="http://schemas.microsoft.com/office/powerpoint/2010/main" val="299533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63330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11145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96948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15A06-7CA4-4915-B31C-53F83880CEB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229248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215A06-7CA4-4915-B31C-53F83880CEBF}"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76251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15A06-7CA4-4915-B31C-53F83880CEB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97261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215A06-7CA4-4915-B31C-53F83880CEBF}" type="datetimeFigureOut">
              <a:rPr lang="en-US" smtClean="0"/>
              <a:t>9/14/2021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52774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215A06-7CA4-4915-B31C-53F83880CEBF}" type="datetimeFigureOut">
              <a:rPr lang="en-US" smtClean="0"/>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452470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15A06-7CA4-4915-B31C-53F83880CEBF}" type="datetimeFigureOut">
              <a:rPr lang="en-US" smtClean="0"/>
              <a:t>9/14/2021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742084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215A06-7CA4-4915-B31C-53F83880CEB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246600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215A06-7CA4-4915-B31C-53F83880CEBF}"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48631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215A06-7CA4-4915-B31C-53F83880CEBF}" type="datetimeFigureOut">
              <a:rPr lang="en-US" smtClean="0"/>
              <a:t>9/14/2021</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15226E7-CA5F-4222-9974-BCFF70EF56C0}" type="slidenum">
              <a:rPr lang="en-US" smtClean="0"/>
              <a:t>‹#›</a:t>
            </a:fld>
            <a:endParaRPr lang="en-US"/>
          </a:p>
        </p:txBody>
      </p:sp>
    </p:spTree>
    <p:extLst>
      <p:ext uri="{BB962C8B-B14F-4D97-AF65-F5344CB8AC3E}">
        <p14:creationId xmlns:p14="http://schemas.microsoft.com/office/powerpoint/2010/main" val="679945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gcc02.safelinks.protection.outlook.com/?url=https%3A%2F%2Fstate.us9.list-manage.com%2Ftrack%2Fclick%3Fu%3D6ee85c9bfa1452dd966e6c034%26id%3D077088a25f%26e%3D8aae316381&amp;data=04%7C01%7CNairobiRoar%40state.gov%7C1a98612e19824a8db2fd08d97687c468%7C66cf50745afe48d1a691a12b2121f44b%7C0%7C0%7C637671147748846341%7CUnknown%7CTWFpbGZsb3d8eyJWIjoiMC4wLjAwMDAiLCJQIjoiV2luMzIiLCJBTiI6Ik1haWwiLCJXVCI6Mn0%3D%7C1000&amp;sdata=5vW%2BtFca%2Bv884DLxPQRA2Ru%2Fi7DHilUlRr0aF8sJBl4%3D&amp;reserved=0" TargetMode="External"/><Relationship Id="rId7" Type="http://schemas.openxmlformats.org/officeDocument/2006/relationships/hyperlink" Target="https://gcc02.safelinks.protection.outlook.com/?url=https%3A%2F%2Fstate.us9.list-manage.com%2Ftrack%2Fclick%3Fu%3D6ee85c9bfa1452dd966e6c034%26id%3D35cb999d4a%26e%3D8aae316381&amp;data=04%7C01%7CNairobiRoar%40state.gov%7C1a98612e19824a8db2fd08d97687c468%7C66cf50745afe48d1a691a12b2121f44b%7C0%7C0%7C637671147749025534%7CUnknown%7CTWFpbGZsb3d8eyJWIjoiMC4wLjAwMDAiLCJQIjoiV2luMzIiLCJBTiI6Ik1haWwiLCJXVCI6Mn0%3D%7C1000&amp;sdata=Gkz7ft0P3Q8RMPWF1iw61cdJ6%2FFdEwAIMhJ3JlCPql8%3D&amp;reserved=0"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state.us9.list-manage.com%2Ftrack%2Fclick%3Fu%3D6ee85c9bfa1452dd966e6c034%26id%3D51ff41e19c%26e%3D8aae316381&amp;data=04%7C01%7CNairobiRoar%40state.gov%7C1a98612e19824a8db2fd08d97687c468%7C66cf50745afe48d1a691a12b2121f44b%7C0%7C0%7C637671147749015575%7CUnknown%7CTWFpbGZsb3d8eyJWIjoiMC4wLjAwMDAiLCJQIjoiV2luMzIiLCJBTiI6Ik1haWwiLCJXVCI6Mn0%3D%7C1000&amp;sdata=qKjxfI%2BL%2B2c7hMjYRNsUb2yhucuEArKluWn7DXKgq%2BY%3D&amp;reserved=0" TargetMode="External"/><Relationship Id="rId5" Type="http://schemas.openxmlformats.org/officeDocument/2006/relationships/hyperlink" Target="mailto:AllowancesO@state.gov" TargetMode="External"/><Relationship Id="rId4" Type="http://schemas.openxmlformats.org/officeDocument/2006/relationships/hyperlink" Target="https://gcc02.safelinks.protection.outlook.com/?url=https%3A%2F%2Fstate.us9.list-manage.com%2Ftrack%2Fclick%3Fu%3D6ee85c9bfa1452dd966e6c034%26id%3D149ecb6db4%26e%3D8aae316381&amp;data=04%7C01%7CNairobiRoar%40state.gov%7C1a98612e19824a8db2fd08d97687c468%7C66cf50745afe48d1a691a12b2121f44b%7C0%7C0%7C637671147748856302%7CUnknown%7CTWFpbGZsb3d8eyJWIjoiMC4wLjAwMDAiLCJQIjoiV2luMzIiLCJBTiI6Ik1haWwiLCJXVCI6Mn0%3D%7C1000&amp;sdata=BQtQ6faFFeFlYj3mOuyJ6O83TXNW4FGrExqDlO6reyA%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mailto:NairobiAEA@state.gov" TargetMode="External"/><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docs.google.com/forms/d/e/1FAIpQLSe1u_ROu4H0Rvncw9ywWiaz2k0uCxB2yS9tCB2FLy-lPoYSfw/viewfor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drive.google.com/file/d/1k5k__bUPZ_DpRr0Hzn7VZ8Su6D0w6uhg/view?usp=sharing%5dhttps://drive.google.com/file/d/1k5k__bUPZ_DpRr0Hzn7VZ8Su6D0w6uhg/view?usp=sharing" TargetMode="External"/><Relationship Id="rId5" Type="http://schemas.openxmlformats.org/officeDocument/2006/relationships/hyperlink" Target="mailto:thewateringhole2019@gmail.com" TargetMode="External"/><Relationship Id="rId4" Type="http://schemas.openxmlformats.org/officeDocument/2006/relationships/hyperlink" Target="https://www.facebook.com/groups/27413023085799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4.jpeg"/><Relationship Id="rId7"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10" Type="http://schemas.openxmlformats.org/officeDocument/2006/relationships/image" Target="../media/image69.tiff"/><Relationship Id="rId4" Type="http://schemas.openxmlformats.org/officeDocument/2006/relationships/hyperlink" Target="http://www.deladiosa.com/" TargetMode="External"/><Relationship Id="rId9" Type="http://schemas.openxmlformats.org/officeDocument/2006/relationships/image" Target="cid:7072c8ab-ff5c-4934-ade9-2a8a05a97454"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rajobs.state.gov/dos-era/ken/vacancysearch/searchVacancies.hms"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hyperlink" Target="mailto:NairobiHRAmericanServices@state.gov" TargetMode="External"/><Relationship Id="rId4" Type="http://schemas.openxmlformats.org/officeDocument/2006/relationships/hyperlink" Target="http://www.myjobsinkenya.com/usai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Abzergaila@gmail.com" TargetMode="External"/><Relationship Id="rId2" Type="http://schemas.openxmlformats.org/officeDocument/2006/relationships/hyperlink" Target="mailto:danielrhicks@msn.com" TargetMode="External"/><Relationship Id="rId1" Type="http://schemas.openxmlformats.org/officeDocument/2006/relationships/slideLayout" Target="../slideLayouts/slideLayout2.xml"/><Relationship Id="rId6" Type="http://schemas.openxmlformats.org/officeDocument/2006/relationships/hyperlink" Target="mailto:mollyhbyrne@gmail.com" TargetMode="External"/><Relationship Id="rId5" Type="http://schemas.openxmlformats.org/officeDocument/2006/relationships/hyperlink" Target="mailto:stepfitz4@gmail.com" TargetMode="External"/><Relationship Id="rId4" Type="http://schemas.openxmlformats.org/officeDocument/2006/relationships/hyperlink" Target="mailto:ranazarina@gmail.com"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gm0895-nbo@yahoo.com" TargetMode="External"/><Relationship Id="rId3" Type="http://schemas.openxmlformats.org/officeDocument/2006/relationships/hyperlink" Target="mailto:Kayle.Prince@gmail.com" TargetMode="External"/><Relationship Id="rId7" Type="http://schemas.openxmlformats.org/officeDocument/2006/relationships/hyperlink" Target="mailto:patricia.bacchi@otatreas.us" TargetMode="Externa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hyperlink" Target="mailto:Elizabethwamaithan@gmail.com" TargetMode="External"/><Relationship Id="rId5" Type="http://schemas.openxmlformats.org/officeDocument/2006/relationships/hyperlink" Target="mailto:wangarithinwa@gmail.com" TargetMode="External"/><Relationship Id="rId10" Type="http://schemas.openxmlformats.org/officeDocument/2006/relationships/hyperlink" Target="mailto:kannan.kavita@gmail.com" TargetMode="External"/><Relationship Id="rId4" Type="http://schemas.openxmlformats.org/officeDocument/2006/relationships/hyperlink" Target="mailto:markdavidharlan@gmail.com" TargetMode="External"/><Relationship Id="rId9" Type="http://schemas.openxmlformats.org/officeDocument/2006/relationships/hyperlink" Target="mailto:Kannan.kavita@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mailto:Abzergaila@gmail.com" TargetMode="External"/><Relationship Id="rId3" Type="http://schemas.openxmlformats.org/officeDocument/2006/relationships/image" Target="../media/image73.png"/><Relationship Id="rId7" Type="http://schemas.openxmlformats.org/officeDocument/2006/relationships/hyperlink" Target="mailto:ShafferDN@state.gov"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mailto:wilsontravel2018@gmail.com" TargetMode="External"/><Relationship Id="rId5" Type="http://schemas.openxmlformats.org/officeDocument/2006/relationships/hyperlink" Target="mailto:calmma97@gmail.com" TargetMode="External"/><Relationship Id="rId10" Type="http://schemas.openxmlformats.org/officeDocument/2006/relationships/hyperlink" Target="mailto:gdcollierwilson@gmail.com" TargetMode="External"/><Relationship Id="rId4" Type="http://schemas.openxmlformats.org/officeDocument/2006/relationships/image" Target="../media/image74.png"/><Relationship Id="rId9" Type="http://schemas.openxmlformats.org/officeDocument/2006/relationships/hyperlink" Target="mailto:hschildge@aol.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hyperlink" Target="mailto:NairobiRSOFSNI@state.gov" TargetMode="External"/><Relationship Id="rId2" Type="http://schemas.openxmlformats.org/officeDocument/2006/relationships/hyperlink" Target="mailto:fosterusmc@hotmail.com" TargetMode="External"/><Relationship Id="rId1" Type="http://schemas.openxmlformats.org/officeDocument/2006/relationships/slideLayout" Target="../slideLayouts/slideLayout2.xml"/><Relationship Id="rId6" Type="http://schemas.openxmlformats.org/officeDocument/2006/relationships/hyperlink" Target="mailto:lauriemarkle@gmail.com" TargetMode="External"/><Relationship Id="rId5" Type="http://schemas.openxmlformats.org/officeDocument/2006/relationships/hyperlink" Target="mailto:Kayle.Prince@gmail.com" TargetMode="External"/><Relationship Id="rId4" Type="http://schemas.openxmlformats.org/officeDocument/2006/relationships/hyperlink" Target="mailto:keith.eblamo@yahoo.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stephenlaw@gmail.com" TargetMode="External"/><Relationship Id="rId7" Type="http://schemas.openxmlformats.org/officeDocument/2006/relationships/image" Target="../media/image76.png"/><Relationship Id="rId2" Type="http://schemas.openxmlformats.org/officeDocument/2006/relationships/hyperlink" Target="mailto:RobinsonDT1@state.gov" TargetMode="External"/><Relationship Id="rId1" Type="http://schemas.openxmlformats.org/officeDocument/2006/relationships/slideLayout" Target="../slideLayouts/slideLayout2.xml"/><Relationship Id="rId6" Type="http://schemas.openxmlformats.org/officeDocument/2006/relationships/hyperlink" Target="mailto:alyssa.mesich@gmail.com" TargetMode="External"/><Relationship Id="rId5" Type="http://schemas.openxmlformats.org/officeDocument/2006/relationships/hyperlink" Target="mailto:gdcollierwilson@gmail.com" TargetMode="External"/><Relationship Id="rId4" Type="http://schemas.openxmlformats.org/officeDocument/2006/relationships/hyperlink" Target="mailto:rdanielgaines@gmail.c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mailto:amogolabonface6@gmail.com" TargetMode="External"/><Relationship Id="rId13"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hyperlink" Target="mailto:danielrhicks@msn.com" TargetMode="External"/><Relationship Id="rId12"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mailto:brownjf@state.gov" TargetMode="External"/><Relationship Id="rId11" Type="http://schemas.openxmlformats.org/officeDocument/2006/relationships/hyperlink" Target="mailto:ThomasCC@state.gov" TargetMode="External"/><Relationship Id="rId5" Type="http://schemas.openxmlformats.org/officeDocument/2006/relationships/hyperlink" Target="mailto:buynada@yahoo.com" TargetMode="External"/><Relationship Id="rId10" Type="http://schemas.openxmlformats.org/officeDocument/2006/relationships/hyperlink" Target="mailto:KBegeal@gmail.com" TargetMode="External"/><Relationship Id="rId4" Type="http://schemas.openxmlformats.org/officeDocument/2006/relationships/hyperlink" Target="mailto:adamsteckler@gmail.com" TargetMode="External"/><Relationship Id="rId9" Type="http://schemas.openxmlformats.org/officeDocument/2006/relationships/hyperlink" Target="mailto:gm0895-nbo@yahoo.co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mailto:sethm0911@gmail.com" TargetMode="External"/><Relationship Id="rId7" Type="http://schemas.openxmlformats.org/officeDocument/2006/relationships/hyperlink" Target="mailto:bronsonwoods0@gmail.com" TargetMode="External"/><Relationship Id="rId2" Type="http://schemas.openxmlformats.org/officeDocument/2006/relationships/image" Target="../media/image81.tiff"/><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tiff"/><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hyperlink" Target="http://canva.com/" TargetMode="External"/><Relationship Id="rId1" Type="http://schemas.openxmlformats.org/officeDocument/2006/relationships/slideLayout" Target="../slideLayouts/slideLayout2.xml"/><Relationship Id="rId4" Type="http://schemas.openxmlformats.org/officeDocument/2006/relationships/image" Target="../media/image89.tiff"/></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hyperlink" Target="mailto:NairobiHealthUnit@state.gov" TargetMode="External"/><Relationship Id="rId7" Type="http://schemas.openxmlformats.org/officeDocument/2006/relationships/hyperlink" Target="mailto:uscis.nbo.public@uscis.dhs.gov" TargetMode="External"/><Relationship Id="rId12" Type="http://schemas.openxmlformats.org/officeDocument/2006/relationships/image" Target="../media/image7.jpeg"/><Relationship Id="rId2" Type="http://schemas.openxmlformats.org/officeDocument/2006/relationships/hyperlink" Target="mailto:NairobiGSOCustomsAndShipping@state.gov" TargetMode="External"/><Relationship Id="rId1" Type="http://schemas.openxmlformats.org/officeDocument/2006/relationships/slideLayout" Target="../slideLayouts/slideLayout2.xml"/><Relationship Id="rId6" Type="http://schemas.openxmlformats.org/officeDocument/2006/relationships/hyperlink" Target="https://evisaforms.state.gov/Instructions/ACSSchedulingSystem.asp" TargetMode="External"/><Relationship Id="rId11" Type="http://schemas.openxmlformats.org/officeDocument/2006/relationships/image" Target="../media/image6.jpeg"/><Relationship Id="rId5" Type="http://schemas.openxmlformats.org/officeDocument/2006/relationships/hyperlink" Target="mailto:LuffmanRN@state.gov" TargetMode="External"/><Relationship Id="rId15" Type="http://schemas.openxmlformats.org/officeDocument/2006/relationships/image" Target="../media/image10.jpeg"/><Relationship Id="rId10" Type="http://schemas.openxmlformats.org/officeDocument/2006/relationships/image" Target="../media/image5.png"/><Relationship Id="rId4" Type="http://schemas.openxmlformats.org/officeDocument/2006/relationships/hyperlink" Target="mailto:Kenya_ACS@state.gov" TargetMode="External"/><Relationship Id="rId9" Type="http://schemas.openxmlformats.org/officeDocument/2006/relationships/image" Target="../media/image4.jpeg"/><Relationship Id="rId1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mailto:TetaN@state.gov"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forms.office.com/pages/responsepage.aspx?id=dFDPZv5a0UimkaErISH0S8eEm9ip_c9Ou9OeT2j73pdUNlVXT0xNU0tNVktJUlhTTzc2STI2UElLMC4u"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tif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hyperlink" Target="https://cottarswildlifeconservationtrust.org/" TargetMode="External"/><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hyperlink" Target="https://kwcakenya.com/regional-associations/" TargetMode="External"/><Relationship Id="rId4" Type="http://schemas.openxmlformats.org/officeDocument/2006/relationships/image" Target="../media/image32.png"/><Relationship Id="rId9" Type="http://schemas.openxmlformats.org/officeDocument/2006/relationships/hyperlink" Target="https://maraconservancie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C0399-46F5-41EB-8467-3C09730ABA7C}"/>
              </a:ext>
            </a:extLst>
          </p:cNvPr>
          <p:cNvPicPr>
            <a:picLocks noChangeAspect="1"/>
          </p:cNvPicPr>
          <p:nvPr/>
        </p:nvPicPr>
        <p:blipFill rotWithShape="1">
          <a:blip r:embed="rId3"/>
          <a:srcRect l="18925" t="6807" r="34095"/>
          <a:stretch/>
        </p:blipFill>
        <p:spPr>
          <a:xfrm>
            <a:off x="0" y="0"/>
            <a:ext cx="7772400" cy="10238510"/>
          </a:xfrm>
          <a:prstGeom prst="rect">
            <a:avLst/>
          </a:prstGeom>
        </p:spPr>
      </p:pic>
      <p:sp>
        <p:nvSpPr>
          <p:cNvPr id="21" name="Text Box 12">
            <a:extLst>
              <a:ext uri="{FF2B5EF4-FFF2-40B4-BE49-F238E27FC236}">
                <a16:creationId xmlns:a16="http://schemas.microsoft.com/office/drawing/2014/main" id="{BB59C55D-6915-4636-BEDA-2E52F642C061}"/>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4">
            <a:extLst>
              <a:ext uri="{FF2B5EF4-FFF2-40B4-BE49-F238E27FC236}">
                <a16:creationId xmlns:a16="http://schemas.microsoft.com/office/drawing/2014/main" id="{2E41D307-EF19-4E22-81AE-DC3B1072CCA7}"/>
              </a:ext>
            </a:extLst>
          </p:cNvPr>
          <p:cNvSpPr txBox="1">
            <a:spLocks noChangeArrowheads="1"/>
          </p:cNvSpPr>
          <p:nvPr/>
        </p:nvSpPr>
        <p:spPr bwMode="auto">
          <a:xfrm>
            <a:off x="2241505" y="1408562"/>
            <a:ext cx="4946651" cy="494480"/>
          </a:xfrm>
          <a:prstGeom prst="rect">
            <a:avLst/>
          </a:prstGeom>
          <a:solidFill>
            <a:srgbClr val="0033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4419" tIns="34419" rIns="34419" bIns="34419" numCol="1" anchor="t" anchorCtr="0" compatLnSpc="1">
            <a:prstTxWarp prst="textNoShape">
              <a:avLst/>
            </a:prstTxWarp>
          </a:bodyPr>
          <a:lstStyle/>
          <a:p>
            <a:pPr algn="ctr" defTabSz="860409" eaLnBrk="0" fontAlgn="base" hangingPunct="0">
              <a:spcBef>
                <a:spcPct val="0"/>
              </a:spcBef>
              <a:spcAft>
                <a:spcPct val="0"/>
              </a:spcAft>
            </a:pPr>
            <a:r>
              <a:rPr lang="en-US" altLang="en-US" sz="1100" b="1" dirty="0">
                <a:solidFill>
                  <a:srgbClr val="FFFFFF"/>
                </a:solidFill>
                <a:latin typeface="Cambria" panose="02040503050406030204" pitchFamily="18" charset="0"/>
              </a:rPr>
              <a:t>Newsletter of the U.S. Embassy, Nairobi, Kenya</a:t>
            </a:r>
          </a:p>
          <a:p>
            <a:pPr algn="ctr" defTabSz="860409" eaLnBrk="0" fontAlgn="base" hangingPunct="0">
              <a:spcBef>
                <a:spcPct val="0"/>
              </a:spcBef>
              <a:spcAft>
                <a:spcPct val="0"/>
              </a:spcAft>
            </a:pPr>
            <a:r>
              <a:rPr lang="en-US" altLang="en-US" sz="800" b="1" dirty="0">
                <a:solidFill>
                  <a:srgbClr val="FFFFFF"/>
                </a:solidFill>
                <a:latin typeface="Cambria" panose="02040503050406030204" pitchFamily="18" charset="0"/>
              </a:rPr>
              <a:t>September 16, 2021</a:t>
            </a:r>
          </a:p>
          <a:p>
            <a:pPr algn="ctr" defTabSz="860409" eaLnBrk="0" fontAlgn="base" hangingPunct="0">
              <a:spcBef>
                <a:spcPct val="0"/>
              </a:spcBef>
              <a:spcAft>
                <a:spcPct val="0"/>
              </a:spcAft>
            </a:pPr>
            <a:r>
              <a:rPr lang="en-US" altLang="en-US" sz="800" b="1" dirty="0">
                <a:solidFill>
                  <a:srgbClr val="FFFFFF"/>
                </a:solidFill>
                <a:latin typeface="Cambria" panose="02040503050406030204" pitchFamily="18" charset="0"/>
              </a:rPr>
              <a:t>Issue 21-35</a:t>
            </a:r>
            <a:endParaRPr lang="en-US" altLang="en-US" sz="800" dirty="0">
              <a:latin typeface="Arial" panose="020B0604020202020204" pitchFamily="34" charset="0"/>
            </a:endParaRPr>
          </a:p>
        </p:txBody>
      </p:sp>
      <p:pic>
        <p:nvPicPr>
          <p:cNvPr id="39" name="Picture 38">
            <a:extLst>
              <a:ext uri="{FF2B5EF4-FFF2-40B4-BE49-F238E27FC236}">
                <a16:creationId xmlns:a16="http://schemas.microsoft.com/office/drawing/2014/main" id="{AEE709CD-AADC-4AF4-8A93-2F03C3B01C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845" y="685935"/>
            <a:ext cx="1631130" cy="1281603"/>
          </a:xfrm>
          <a:prstGeom prst="rect">
            <a:avLst/>
          </a:prstGeom>
        </p:spPr>
      </p:pic>
      <p:sp>
        <p:nvSpPr>
          <p:cNvPr id="40" name="Text Box 9">
            <a:extLst>
              <a:ext uri="{FF2B5EF4-FFF2-40B4-BE49-F238E27FC236}">
                <a16:creationId xmlns:a16="http://schemas.microsoft.com/office/drawing/2014/main" id="{5155CB7E-CDC3-4775-A1EF-3FCE007CED61}"/>
              </a:ext>
            </a:extLst>
          </p:cNvPr>
          <p:cNvSpPr txBox="1">
            <a:spLocks noChangeArrowheads="1"/>
          </p:cNvSpPr>
          <p:nvPr/>
        </p:nvSpPr>
        <p:spPr bwMode="auto">
          <a:xfrm>
            <a:off x="2085909" y="711861"/>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pperplate Gothic Bold" panose="020E0705020206020404" pitchFamily="34" charset="0"/>
                <a:ea typeface="+mn-ea"/>
                <a:cs typeface="+mn-cs"/>
              </a:rPr>
              <a:t>Nairobi Roar</a:t>
            </a:r>
            <a:endPar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cxnSp>
        <p:nvCxnSpPr>
          <p:cNvPr id="41" name="Straight Connector 40">
            <a:extLst>
              <a:ext uri="{FF2B5EF4-FFF2-40B4-BE49-F238E27FC236}">
                <a16:creationId xmlns:a16="http://schemas.microsoft.com/office/drawing/2014/main" id="{188F02B8-5787-4016-8E82-3807C3C42789}"/>
              </a:ext>
            </a:extLst>
          </p:cNvPr>
          <p:cNvCxnSpPr/>
          <p:nvPr/>
        </p:nvCxnSpPr>
        <p:spPr>
          <a:xfrm>
            <a:off x="2231980" y="1371600"/>
            <a:ext cx="4946651" cy="0"/>
          </a:xfrm>
          <a:prstGeom prst="line">
            <a:avLst/>
          </a:prstGeom>
          <a:ln>
            <a:solidFill>
              <a:srgbClr val="003366"/>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30E3314B-1FE0-4496-995D-4D8A14241F33}"/>
              </a:ext>
            </a:extLst>
          </p:cNvPr>
          <p:cNvCxnSpPr/>
          <p:nvPr/>
        </p:nvCxnSpPr>
        <p:spPr>
          <a:xfrm>
            <a:off x="2222455" y="695325"/>
            <a:ext cx="4946651" cy="0"/>
          </a:xfrm>
          <a:prstGeom prst="line">
            <a:avLst/>
          </a:prstGeom>
          <a:ln>
            <a:solidFill>
              <a:srgbClr val="003366"/>
            </a:solidFill>
          </a:ln>
        </p:spPr>
        <p:style>
          <a:lnRef idx="3">
            <a:schemeClr val="accent1"/>
          </a:lnRef>
          <a:fillRef idx="0">
            <a:schemeClr val="accent1"/>
          </a:fillRef>
          <a:effectRef idx="2">
            <a:schemeClr val="accent1"/>
          </a:effectRef>
          <a:fontRef idx="minor">
            <a:schemeClr val="tx1"/>
          </a:fontRef>
        </p:style>
      </p:cxnSp>
      <p:sp>
        <p:nvSpPr>
          <p:cNvPr id="43" name="Text Box 12">
            <a:extLst>
              <a:ext uri="{FF2B5EF4-FFF2-40B4-BE49-F238E27FC236}">
                <a16:creationId xmlns:a16="http://schemas.microsoft.com/office/drawing/2014/main" id="{985CF1C3-1F2B-4AA8-970A-F8C3BA91B7DE}"/>
              </a:ext>
            </a:extLst>
          </p:cNvPr>
          <p:cNvSpPr txBox="1">
            <a:spLocks noChangeArrowheads="1"/>
          </p:cNvSpPr>
          <p:nvPr/>
        </p:nvSpPr>
        <p:spPr bwMode="auto">
          <a:xfrm>
            <a:off x="457200" y="9353681"/>
            <a:ext cx="6855618"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6">
            <a:extLst>
              <a:ext uri="{FF2B5EF4-FFF2-40B4-BE49-F238E27FC236}">
                <a16:creationId xmlns:a16="http://schemas.microsoft.com/office/drawing/2014/main" id="{2C6298DC-9147-41D7-A9C1-9173A5191B49}"/>
              </a:ext>
            </a:extLst>
          </p:cNvPr>
          <p:cNvSpPr txBox="1">
            <a:spLocks noChangeArrowheads="1"/>
          </p:cNvSpPr>
          <p:nvPr/>
        </p:nvSpPr>
        <p:spPr bwMode="auto">
          <a:xfrm>
            <a:off x="457846" y="2155472"/>
            <a:ext cx="1628064" cy="7004570"/>
          </a:xfrm>
          <a:prstGeom prst="rect">
            <a:avLst/>
          </a:prstGeom>
          <a:solidFill>
            <a:srgbClr val="003366"/>
          </a:solidFill>
          <a:ln>
            <a:noFill/>
          </a:ln>
          <a:effectLst/>
        </p:spPr>
        <p:txBody>
          <a:bodyPr vert="horz" wrap="square" lIns="86048" tIns="43024" rIns="86048" bIns="43024" numCol="1" anchor="t" anchorCtr="0" compatLnSpc="1">
            <a:prstTxWarp prst="textNoShape">
              <a:avLst/>
            </a:prstTxWarp>
            <a:noAutofit/>
          </a:bodyPr>
          <a:lstStyle/>
          <a:p>
            <a:pPr algn="ctr" defTabSz="860409" eaLnBrk="0" fontAlgn="base" hangingPunct="0">
              <a:spcBef>
                <a:spcPct val="0"/>
              </a:spcBef>
              <a:spcAft>
                <a:spcPts val="94"/>
              </a:spcAft>
            </a:pPr>
            <a:endParaRPr lang="en-US" altLang="en-US" sz="941" b="1">
              <a:solidFill>
                <a:srgbClr val="696464"/>
              </a:solidFill>
              <a:latin typeface="Cambria" panose="02040503050406030204" pitchFamily="18" charset="0"/>
            </a:endParaRPr>
          </a:p>
          <a:p>
            <a:pPr defTabSz="860409" eaLnBrk="0" fontAlgn="base" hangingPunct="0">
              <a:spcBef>
                <a:spcPct val="0"/>
              </a:spcBef>
              <a:spcAft>
                <a:spcPct val="0"/>
              </a:spcAft>
            </a:pPr>
            <a:endParaRPr lang="en-US" altLang="en-US" sz="1694">
              <a:latin typeface="Arial" panose="020B0604020202020204" pitchFamily="34" charset="0"/>
            </a:endParaRPr>
          </a:p>
        </p:txBody>
      </p:sp>
      <p:sp>
        <p:nvSpPr>
          <p:cNvPr id="45" name="Text Box 7">
            <a:extLst>
              <a:ext uri="{FF2B5EF4-FFF2-40B4-BE49-F238E27FC236}">
                <a16:creationId xmlns:a16="http://schemas.microsoft.com/office/drawing/2014/main" id="{3CAFD2F1-1FBC-4428-97BB-17D5D03C669F}"/>
              </a:ext>
            </a:extLst>
          </p:cNvPr>
          <p:cNvSpPr txBox="1">
            <a:spLocks noChangeArrowheads="1"/>
          </p:cNvSpPr>
          <p:nvPr/>
        </p:nvSpPr>
        <p:spPr bwMode="auto">
          <a:xfrm>
            <a:off x="499393" y="2454219"/>
            <a:ext cx="1586517" cy="6407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34419" rIns="91440" bIns="34419" numCol="1" anchor="t" anchorCtr="0" compatLnSpc="1">
            <a:prstTxWarp prst="textNoShape">
              <a:avLst/>
            </a:prstTxWarp>
          </a:bodyPr>
          <a:lstStyle/>
          <a:p>
            <a:pPr algn="ctr" defTabSz="860409" eaLnBrk="0" fontAlgn="base" hangingPunct="0">
              <a:spcBef>
                <a:spcPct val="0"/>
              </a:spcBef>
              <a:spcAft>
                <a:spcPts val="94"/>
              </a:spcAft>
            </a:pPr>
            <a:r>
              <a:rPr lang="en-US" altLang="en-US" sz="1000" b="1" dirty="0">
                <a:solidFill>
                  <a:schemeClr val="bg1"/>
                </a:solidFill>
                <a:latin typeface="Cambria" panose="02040503050406030204" pitchFamily="18" charset="0"/>
              </a:rPr>
              <a:t>In This Issue:</a:t>
            </a:r>
          </a:p>
          <a:p>
            <a:pPr algn="ctr" defTabSz="860409" eaLnBrk="0" fontAlgn="base" hangingPunct="0">
              <a:spcBef>
                <a:spcPct val="0"/>
              </a:spcBef>
              <a:spcAft>
                <a:spcPts val="94"/>
              </a:spcAft>
            </a:pPr>
            <a:r>
              <a:rPr lang="en-US" altLang="en-US" sz="941" b="1" dirty="0">
                <a:solidFill>
                  <a:schemeClr val="bg1"/>
                </a:solidFill>
                <a:latin typeface="Cambria" panose="02040503050406030204" pitchFamily="18" charset="0"/>
              </a:rPr>
              <a:t> </a:t>
            </a:r>
            <a:endParaRPr lang="en-US" altLang="en-US" sz="941" dirty="0">
              <a:solidFill>
                <a:schemeClr val="bg1"/>
              </a:solidFill>
              <a:latin typeface="Cambria" panose="02040503050406030204" pitchFamily="18" charset="0"/>
            </a:endParaRPr>
          </a:p>
          <a:p>
            <a:pPr defTabSz="860409" eaLnBrk="0" fontAlgn="base" hangingPunct="0">
              <a:spcBef>
                <a:spcPct val="0"/>
              </a:spcBef>
              <a:spcAft>
                <a:spcPts val="282"/>
              </a:spcAft>
            </a:pPr>
            <a:br>
              <a:rPr lang="en-US" altLang="en-US" sz="800" b="1" dirty="0">
                <a:solidFill>
                  <a:schemeClr val="bg1"/>
                </a:solidFill>
                <a:latin typeface="Cambria" panose="02040503050406030204" pitchFamily="18" charset="0"/>
              </a:rPr>
            </a:br>
            <a:r>
              <a:rPr lang="en-US" altLang="en-US" sz="800" b="1" dirty="0">
                <a:solidFill>
                  <a:schemeClr val="bg1"/>
                </a:solidFill>
                <a:latin typeface="Cambria" panose="02040503050406030204" pitchFamily="18" charset="0"/>
              </a:rPr>
              <a:t>Embassy Calendar	                   2</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Embassy Resources             3-4</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RSO	                    5</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Embassy Notices                        6</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Mara Day Article: Conservancy Fees                 7-8</a:t>
            </a:r>
          </a:p>
          <a:p>
            <a:pPr defTabSz="860409" eaLnBrk="0" fontAlgn="base" hangingPunct="0">
              <a:spcBef>
                <a:spcPct val="0"/>
              </a:spcBef>
              <a:spcAft>
                <a:spcPts val="282"/>
              </a:spcAft>
            </a:pPr>
            <a:r>
              <a:rPr kumimoji="0" lang="en-US" altLang="en-US" sz="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Kiswahili Corner                      9</a:t>
            </a:r>
            <a:endParaRPr lang="en-US" altLang="en-US" sz="800" b="1" dirty="0">
              <a:solidFill>
                <a:schemeClr val="bg1"/>
              </a:solidFill>
              <a:latin typeface="Cambria" panose="02040503050406030204" pitchFamily="18" charset="0"/>
            </a:endParaRP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GCLO                                      10-11</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CLO &amp; AEA                          12-13</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Community Pages	          14-16</a:t>
            </a:r>
          </a:p>
          <a:p>
            <a:pPr marR="35850"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Employment	                 17</a:t>
            </a:r>
          </a:p>
          <a:p>
            <a:pPr defTabSz="860409" eaLnBrk="0" fontAlgn="base" hangingPunct="0">
              <a:spcBef>
                <a:spcPct val="0"/>
              </a:spcBef>
              <a:spcAft>
                <a:spcPts val="282"/>
              </a:spcAft>
            </a:pPr>
            <a:r>
              <a:rPr lang="en-US" altLang="en-US" sz="800" b="1" dirty="0">
                <a:solidFill>
                  <a:schemeClr val="bg1"/>
                </a:solidFill>
                <a:latin typeface="Cambria" panose="02040503050406030204" pitchFamily="18" charset="0"/>
              </a:rPr>
              <a:t>Mission Classifieds          18-25</a:t>
            </a:r>
          </a:p>
          <a:p>
            <a:pPr defTabSz="860409" eaLnBrk="0" fontAlgn="base" hangingPunct="0">
              <a:spcBef>
                <a:spcPct val="0"/>
              </a:spcBef>
              <a:spcAft>
                <a:spcPts val="282"/>
              </a:spcAft>
            </a:pPr>
            <a:endParaRPr lang="en-US" altLang="en-US" sz="941" b="1" dirty="0">
              <a:solidFill>
                <a:schemeClr val="bg1"/>
              </a:solidFill>
              <a:latin typeface="Cambria" panose="02040503050406030204" pitchFamily="18" charset="0"/>
            </a:endParaRPr>
          </a:p>
          <a:p>
            <a:pPr defTabSz="860409" eaLnBrk="0" fontAlgn="base" hangingPunct="0">
              <a:spcBef>
                <a:spcPct val="0"/>
              </a:spcBef>
              <a:spcAft>
                <a:spcPts val="282"/>
              </a:spcAft>
            </a:pPr>
            <a:endParaRPr lang="en-US" altLang="en-US" sz="941" b="1" dirty="0">
              <a:solidFill>
                <a:schemeClr val="bg1"/>
              </a:solidFill>
              <a:latin typeface="Cambria" panose="02040503050406030204" pitchFamily="18" charset="0"/>
            </a:endParaRPr>
          </a:p>
          <a:p>
            <a:pPr defTabSz="860409" eaLnBrk="0" fontAlgn="base" hangingPunct="0">
              <a:spcBef>
                <a:spcPct val="0"/>
              </a:spcBef>
              <a:spcAft>
                <a:spcPct val="0"/>
              </a:spcAft>
            </a:pPr>
            <a:r>
              <a:rPr lang="en-US" altLang="en-US" sz="800" dirty="0">
                <a:solidFill>
                  <a:schemeClr val="bg1"/>
                </a:solidFill>
                <a:latin typeface="Cambria" panose="02040503050406030204" pitchFamily="18" charset="0"/>
              </a:rPr>
              <a:t>The Roar Newsletter is distributed only to immediate members of the U.S. Mission to Kenya. Please do not share or forward it to anyone not authorized to receive it.  If printed, please shred before disposing.                                          </a:t>
            </a:r>
          </a:p>
          <a:p>
            <a:pPr defTabSz="860409" eaLnBrk="0" fontAlgn="base" hangingPunct="0">
              <a:spcBef>
                <a:spcPct val="0"/>
              </a:spcBef>
              <a:spcAft>
                <a:spcPct val="0"/>
              </a:spcAft>
            </a:pPr>
            <a:endParaRPr lang="en-US" altLang="en-US" sz="900" dirty="0">
              <a:solidFill>
                <a:schemeClr val="bg1"/>
              </a:solidFill>
              <a:latin typeface="Cambria" panose="02040503050406030204" pitchFamily="18" charset="0"/>
            </a:endParaRPr>
          </a:p>
          <a:p>
            <a:pPr defTabSz="860409" eaLnBrk="0" fontAlgn="base" hangingPunct="0">
              <a:spcBef>
                <a:spcPct val="0"/>
              </a:spcBef>
              <a:spcAft>
                <a:spcPct val="0"/>
              </a:spcAft>
            </a:pPr>
            <a:r>
              <a:rPr lang="en-US" altLang="en-US" sz="800" b="1" dirty="0">
                <a:solidFill>
                  <a:schemeClr val="bg1"/>
                </a:solidFill>
                <a:latin typeface="Cambria" panose="02040503050406030204" pitchFamily="18" charset="0"/>
              </a:rPr>
              <a:t>Roar Editor</a:t>
            </a:r>
          </a:p>
          <a:p>
            <a:pPr defTabSz="860409" eaLnBrk="0" fontAlgn="base" hangingPunct="0">
              <a:spcBef>
                <a:spcPct val="0"/>
              </a:spcBef>
              <a:spcAft>
                <a:spcPct val="0"/>
              </a:spcAft>
            </a:pPr>
            <a:r>
              <a:rPr lang="en-US" altLang="en-US" sz="800" dirty="0" err="1">
                <a:solidFill>
                  <a:schemeClr val="bg1"/>
                </a:solidFill>
                <a:latin typeface="Cambria" panose="02040503050406030204" pitchFamily="18" charset="0"/>
              </a:rPr>
              <a:t>NairobiRoar@state.gov</a:t>
            </a:r>
            <a:endParaRPr lang="en-US" altLang="en-US" sz="800" u="sng"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753" u="sng"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dirty="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IMPORTANT CONTACT INFO</a:t>
            </a: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POST ONE</a:t>
            </a: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020-363-6170 </a:t>
            </a: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0722-204-445 </a:t>
            </a:r>
            <a:endParaRPr lang="en-US" altLang="en-US" sz="800" b="1"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Duty Officer Phone</a:t>
            </a:r>
            <a:endParaRPr lang="en-US" altLang="en-US" sz="800"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0722-515-083</a:t>
            </a: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Medical On Call</a:t>
            </a:r>
            <a:endParaRPr lang="en-US" altLang="en-US" sz="800"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dirty="0">
                <a:solidFill>
                  <a:schemeClr val="bg1"/>
                </a:solidFill>
                <a:latin typeface="Cambria" panose="02040503050406030204" pitchFamily="18" charset="0"/>
              </a:rPr>
              <a:t>0722-513-323</a:t>
            </a:r>
            <a:endParaRPr lang="en-US" altLang="en-US" sz="800" b="1"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Maintenance Supervisor </a:t>
            </a:r>
          </a:p>
          <a:p>
            <a:pPr defTabSz="860409" eaLnBrk="0" fontAlgn="base" hangingPunct="0">
              <a:spcBef>
                <a:spcPct val="0"/>
              </a:spcBef>
              <a:spcAft>
                <a:spcPts val="188"/>
              </a:spcAft>
            </a:pPr>
            <a:endParaRPr lang="en-US" altLang="en-US" sz="800" b="1" dirty="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dirty="0">
                <a:solidFill>
                  <a:schemeClr val="bg1"/>
                </a:solidFill>
                <a:latin typeface="Cambria" panose="02040503050406030204" pitchFamily="18" charset="0"/>
              </a:rPr>
              <a:t>On Call </a:t>
            </a:r>
            <a:br>
              <a:rPr lang="en-US" altLang="en-US" sz="800" b="1" dirty="0">
                <a:solidFill>
                  <a:schemeClr val="bg1"/>
                </a:solidFill>
                <a:latin typeface="Cambria" panose="02040503050406030204" pitchFamily="18" charset="0"/>
              </a:rPr>
            </a:br>
            <a:r>
              <a:rPr lang="en-US" altLang="en-US" sz="800" dirty="0">
                <a:solidFill>
                  <a:schemeClr val="bg1"/>
                </a:solidFill>
                <a:latin typeface="Cambria" panose="02040503050406030204" pitchFamily="18" charset="0"/>
              </a:rPr>
              <a:t>0724-255-603</a:t>
            </a:r>
          </a:p>
        </p:txBody>
      </p:sp>
      <p:sp>
        <p:nvSpPr>
          <p:cNvPr id="3" name="TextBox 2">
            <a:extLst>
              <a:ext uri="{FF2B5EF4-FFF2-40B4-BE49-F238E27FC236}">
                <a16:creationId xmlns:a16="http://schemas.microsoft.com/office/drawing/2014/main" id="{BF1017A0-5F7E-40A6-8D33-029AA50D5537}"/>
              </a:ext>
            </a:extLst>
          </p:cNvPr>
          <p:cNvSpPr txBox="1"/>
          <p:nvPr/>
        </p:nvSpPr>
        <p:spPr>
          <a:xfrm>
            <a:off x="4559235" y="8961464"/>
            <a:ext cx="3042452" cy="369332"/>
          </a:xfrm>
          <a:prstGeom prst="rect">
            <a:avLst/>
          </a:prstGeom>
          <a:noFill/>
        </p:spPr>
        <p:txBody>
          <a:bodyPr wrap="square" rtlCol="0">
            <a:spAutoFit/>
          </a:bodyPr>
          <a:lstStyle/>
          <a:p>
            <a:pPr algn="ctr"/>
            <a:r>
              <a:rPr lang="en-US" i="1" dirty="0">
                <a:solidFill>
                  <a:srgbClr val="003366"/>
                </a:solidFill>
              </a:rPr>
              <a:t>Photo Credit: Kevin Chiasson</a:t>
            </a:r>
          </a:p>
        </p:txBody>
      </p:sp>
    </p:spTree>
    <p:extLst>
      <p:ext uri="{BB962C8B-B14F-4D97-AF65-F5344CB8AC3E}">
        <p14:creationId xmlns:p14="http://schemas.microsoft.com/office/powerpoint/2010/main" val="214670239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26009B7-CD7D-FE42-93FD-07583E3FB936}"/>
              </a:ext>
            </a:extLst>
          </p:cNvPr>
          <p:cNvSpPr/>
          <p:nvPr/>
        </p:nvSpPr>
        <p:spPr>
          <a:xfrm>
            <a:off x="457200" y="4001118"/>
            <a:ext cx="2990849" cy="5346865"/>
          </a:xfrm>
          <a:prstGeom prst="rect">
            <a:avLst/>
          </a:prstGeom>
          <a:solidFill>
            <a:srgbClr val="F1F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12">
            <a:extLst>
              <a:ext uri="{FF2B5EF4-FFF2-40B4-BE49-F238E27FC236}">
                <a16:creationId xmlns:a16="http://schemas.microsoft.com/office/drawing/2014/main" id="{5CD80758-F410-C142-9A8B-107F45971D6E}"/>
              </a:ext>
            </a:extLst>
          </p:cNvPr>
          <p:cNvSpPr txBox="1">
            <a:spLocks noChangeArrowheads="1"/>
          </p:cNvSpPr>
          <p:nvPr/>
        </p:nvSpPr>
        <p:spPr bwMode="auto">
          <a:xfrm>
            <a:off x="457200" y="9420356"/>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D3B0ECA0-6298-47FE-8AD1-D116CD5A909F}"/>
              </a:ext>
            </a:extLst>
          </p:cNvPr>
          <p:cNvSpPr txBox="1"/>
          <p:nvPr/>
        </p:nvSpPr>
        <p:spPr>
          <a:xfrm>
            <a:off x="1942702" y="738141"/>
            <a:ext cx="3886200" cy="584775"/>
          </a:xfrm>
          <a:prstGeom prst="rect">
            <a:avLst/>
          </a:prstGeom>
          <a:noFill/>
        </p:spPr>
        <p:txBody>
          <a:bodyPr wrap="square">
            <a:spAutoFit/>
          </a:bodyPr>
          <a:lstStyle/>
          <a:p>
            <a:pPr algn="ctr"/>
            <a:r>
              <a:rPr lang="en-US" sz="1600" b="1" i="0" dirty="0">
                <a:solidFill>
                  <a:srgbClr val="0A2240"/>
                </a:solidFill>
                <a:effectLst/>
                <a:latin typeface="inherit"/>
              </a:rPr>
              <a:t>GCLO Connection Special Edition:</a:t>
            </a:r>
            <a:br>
              <a:rPr lang="en-US" sz="1600" b="1" i="0" dirty="0">
                <a:solidFill>
                  <a:srgbClr val="0A2240"/>
                </a:solidFill>
                <a:effectLst/>
                <a:latin typeface="inherit"/>
              </a:rPr>
            </a:br>
            <a:r>
              <a:rPr lang="en-US" sz="1600" b="1" i="0" dirty="0">
                <a:solidFill>
                  <a:srgbClr val="0A2240"/>
                </a:solidFill>
                <a:effectLst/>
                <a:latin typeface="inherit"/>
              </a:rPr>
              <a:t>Navigating the Virtual Learning Landscape</a:t>
            </a:r>
            <a:endParaRPr lang="en-US" sz="1600" b="0" i="0" dirty="0">
              <a:solidFill>
                <a:srgbClr val="43404D"/>
              </a:solidFill>
              <a:effectLst/>
              <a:latin typeface="inherit"/>
            </a:endParaRPr>
          </a:p>
        </p:txBody>
      </p:sp>
      <p:pic>
        <p:nvPicPr>
          <p:cNvPr id="3" name="Picture 2">
            <a:extLst>
              <a:ext uri="{FF2B5EF4-FFF2-40B4-BE49-F238E27FC236}">
                <a16:creationId xmlns:a16="http://schemas.microsoft.com/office/drawing/2014/main" id="{BE9A9D81-AD1C-432B-8AD5-01ECCF840F5B}"/>
              </a:ext>
            </a:extLst>
          </p:cNvPr>
          <p:cNvPicPr>
            <a:picLocks noChangeAspect="1"/>
          </p:cNvPicPr>
          <p:nvPr/>
        </p:nvPicPr>
        <p:blipFill>
          <a:blip r:embed="rId2"/>
          <a:stretch>
            <a:fillRect/>
          </a:stretch>
        </p:blipFill>
        <p:spPr>
          <a:xfrm>
            <a:off x="456406" y="1280693"/>
            <a:ext cx="6858793" cy="381273"/>
          </a:xfrm>
          <a:prstGeom prst="rect">
            <a:avLst/>
          </a:prstGeom>
        </p:spPr>
      </p:pic>
      <p:sp>
        <p:nvSpPr>
          <p:cNvPr id="17" name="TextBox 16">
            <a:extLst>
              <a:ext uri="{FF2B5EF4-FFF2-40B4-BE49-F238E27FC236}">
                <a16:creationId xmlns:a16="http://schemas.microsoft.com/office/drawing/2014/main" id="{436F0DFB-2307-4A4E-8BAD-7FFAD66D27DD}"/>
              </a:ext>
            </a:extLst>
          </p:cNvPr>
          <p:cNvSpPr txBox="1"/>
          <p:nvPr/>
        </p:nvSpPr>
        <p:spPr>
          <a:xfrm>
            <a:off x="456406" y="1640452"/>
            <a:ext cx="3713812" cy="8248412"/>
          </a:xfrm>
          <a:prstGeom prst="rect">
            <a:avLst/>
          </a:prstGeom>
          <a:noFill/>
        </p:spPr>
        <p:txBody>
          <a:bodyPr wrap="square">
            <a:spAutoFit/>
          </a:bodyPr>
          <a:lstStyle/>
          <a:p>
            <a:r>
              <a:rPr lang="en-US" sz="1000" b="1" i="0" dirty="0">
                <a:solidFill>
                  <a:srgbClr val="0A2240"/>
                </a:solidFill>
                <a:effectLst/>
                <a:latin typeface="Cambria" panose="02040503050406030204" pitchFamily="18" charset="0"/>
                <a:ea typeface="Cambria" panose="02040503050406030204" pitchFamily="18" charset="0"/>
              </a:rPr>
              <a:t>Academic Resources and Support</a:t>
            </a:r>
          </a:p>
          <a:p>
            <a:pPr algn="l"/>
            <a:r>
              <a:rPr lang="en-US" sz="1000" b="1" i="0" dirty="0">
                <a:solidFill>
                  <a:srgbClr val="43404D"/>
                </a:solidFill>
                <a:effectLst/>
                <a:latin typeface="Cambria" panose="02040503050406030204" pitchFamily="18" charset="0"/>
                <a:ea typeface="Cambria" panose="02040503050406030204" pitchFamily="18" charset="0"/>
              </a:rPr>
              <a:t>GCLO Resources</a:t>
            </a:r>
            <a:br>
              <a:rPr lang="en-US" sz="1000" b="0" i="0" dirty="0">
                <a:solidFill>
                  <a:srgbClr val="43404D"/>
                </a:solidFill>
                <a:effectLst/>
                <a:latin typeface="Cambria" panose="02040503050406030204" pitchFamily="18" charset="0"/>
                <a:ea typeface="Cambria" panose="02040503050406030204" pitchFamily="18" charset="0"/>
              </a:rPr>
            </a:br>
            <a:r>
              <a:rPr lang="en-US" sz="1000" b="0" i="0" dirty="0">
                <a:solidFill>
                  <a:srgbClr val="43404D"/>
                </a:solidFill>
                <a:effectLst/>
                <a:latin typeface="Cambria" panose="02040503050406030204" pitchFamily="18" charset="0"/>
                <a:ea typeface="Cambria" panose="02040503050406030204" pitchFamily="18" charset="0"/>
              </a:rPr>
              <a:t>GCLO's </a:t>
            </a:r>
            <a:r>
              <a:rPr lang="en-US" sz="1000" b="0" i="0" u="sng" dirty="0">
                <a:solidFill>
                  <a:srgbClr val="336699"/>
                </a:solidFill>
                <a:effectLst/>
                <a:latin typeface="Cambria" panose="02040503050406030204" pitchFamily="18" charset="0"/>
                <a:ea typeface="Cambria" panose="02040503050406030204" pitchFamily="18" charset="0"/>
                <a:hlinkClick r:id="rId3" tooltip="Original URL: https://state.us9.list-manage.com/track/click?u=6ee85c9bfa1452dd966e6c034&amp;id=077088a25f&amp;e=8aae316381. Click or tap if you trust this link."/>
              </a:rPr>
              <a:t>Virtual Learning and Homeschooling</a:t>
            </a:r>
            <a:r>
              <a:rPr lang="en-US" sz="1000" b="0" i="0" dirty="0">
                <a:solidFill>
                  <a:srgbClr val="43404D"/>
                </a:solidFill>
                <a:effectLst/>
                <a:latin typeface="Cambria" panose="02040503050406030204" pitchFamily="18" charset="0"/>
                <a:ea typeface="Cambria" panose="02040503050406030204" pitchFamily="18" charset="0"/>
              </a:rPr>
              <a:t> page provides numerous virtual learning and homeschool resources, as well as recorded webinars focusing on virtual learning. </a:t>
            </a:r>
            <a:br>
              <a:rPr lang="en-US" sz="1000" b="0" i="0" dirty="0">
                <a:solidFill>
                  <a:srgbClr val="43404D"/>
                </a:solidFill>
                <a:effectLst/>
                <a:latin typeface="Cambria" panose="02040503050406030204" pitchFamily="18" charset="0"/>
                <a:ea typeface="Cambria" panose="02040503050406030204" pitchFamily="18" charset="0"/>
              </a:rPr>
            </a:br>
            <a:br>
              <a:rPr lang="en-US" sz="1000" b="0" i="0" dirty="0">
                <a:solidFill>
                  <a:srgbClr val="43404D"/>
                </a:solidFill>
                <a:effectLst/>
                <a:latin typeface="Cambria" panose="02040503050406030204" pitchFamily="18" charset="0"/>
                <a:ea typeface="Cambria" panose="02040503050406030204" pitchFamily="18" charset="0"/>
              </a:rPr>
            </a:br>
            <a:r>
              <a:rPr lang="en-US" sz="1000" b="1" i="0" dirty="0">
                <a:solidFill>
                  <a:srgbClr val="43404D"/>
                </a:solidFill>
                <a:effectLst/>
                <a:latin typeface="Cambria" panose="02040503050406030204" pitchFamily="18" charset="0"/>
                <a:ea typeface="Cambria" panose="02040503050406030204" pitchFamily="18" charset="0"/>
              </a:rPr>
              <a:t>The Office of Overseas Schools  </a:t>
            </a:r>
            <a:br>
              <a:rPr lang="en-US" sz="1000" b="0" i="0" dirty="0">
                <a:solidFill>
                  <a:srgbClr val="43404D"/>
                </a:solidFill>
                <a:effectLst/>
                <a:latin typeface="Cambria" panose="02040503050406030204" pitchFamily="18" charset="0"/>
                <a:ea typeface="Cambria" panose="02040503050406030204" pitchFamily="18" charset="0"/>
              </a:rPr>
            </a:br>
            <a:r>
              <a:rPr lang="en-US" sz="1000" b="0" i="0" dirty="0">
                <a:solidFill>
                  <a:srgbClr val="43404D"/>
                </a:solidFill>
                <a:effectLst/>
                <a:latin typeface="Cambria" panose="02040503050406030204" pitchFamily="18" charset="0"/>
                <a:ea typeface="Cambria" panose="02040503050406030204" pitchFamily="18" charset="0"/>
              </a:rPr>
              <a:t>The Office of Overseas Schools (OS) is aware of the shifting nature of virtual versus in person learning across the globe. OS completed a survey in mid-August with assisted schools and found that 75 percent  of respondents were striving for in-person school. Still, every school had back-up plans and alternative arrangements should they be required to return to virtual. Just in the eight weeks between OS sending two identical surveys, four times more schools said they would have to begin the school year virtually rather than in person.  </a:t>
            </a:r>
          </a:p>
          <a:p>
            <a:pPr algn="l"/>
            <a:r>
              <a:rPr lang="en-US" sz="1000" b="0" i="0" dirty="0">
                <a:solidFill>
                  <a:srgbClr val="43404D"/>
                </a:solidFill>
                <a:effectLst/>
                <a:latin typeface="Cambria" panose="02040503050406030204" pitchFamily="18" charset="0"/>
                <a:ea typeface="Cambria" panose="02040503050406030204" pitchFamily="18" charset="0"/>
              </a:rPr>
              <a:t>In an ideal world all schools would be able to open in person and stay open all year. Please know that the schools are monitoring local situations and following the appropriate host country guidance for operating and abiding by guidelines set forth.</a:t>
            </a:r>
            <a:br>
              <a:rPr lang="en-US" sz="1000" b="0" i="0" dirty="0">
                <a:solidFill>
                  <a:srgbClr val="43404D"/>
                </a:solidFill>
                <a:effectLst/>
                <a:latin typeface="Cambria" panose="02040503050406030204" pitchFamily="18" charset="0"/>
                <a:ea typeface="Cambria" panose="02040503050406030204" pitchFamily="18" charset="0"/>
              </a:rPr>
            </a:br>
            <a:br>
              <a:rPr lang="en-US" sz="1000" b="0" i="0" dirty="0">
                <a:solidFill>
                  <a:srgbClr val="43404D"/>
                </a:solidFill>
                <a:effectLst/>
                <a:latin typeface="Cambria" panose="02040503050406030204" pitchFamily="18" charset="0"/>
                <a:ea typeface="Cambria" panose="02040503050406030204" pitchFamily="18" charset="0"/>
              </a:rPr>
            </a:br>
            <a:r>
              <a:rPr lang="en-US" sz="1000" b="1" i="0" dirty="0">
                <a:solidFill>
                  <a:srgbClr val="43404D"/>
                </a:solidFill>
                <a:effectLst/>
                <a:latin typeface="Cambria" panose="02040503050406030204" pitchFamily="18" charset="0"/>
                <a:ea typeface="Cambria" panose="02040503050406030204" pitchFamily="18" charset="0"/>
              </a:rPr>
              <a:t>Determining Adequacy of Schools At Post</a:t>
            </a:r>
            <a:br>
              <a:rPr lang="en-US" sz="1000" b="0" i="0" dirty="0">
                <a:solidFill>
                  <a:srgbClr val="43404D"/>
                </a:solidFill>
                <a:effectLst/>
                <a:latin typeface="Cambria" panose="02040503050406030204" pitchFamily="18" charset="0"/>
                <a:ea typeface="Cambria" panose="02040503050406030204" pitchFamily="18" charset="0"/>
              </a:rPr>
            </a:br>
            <a:r>
              <a:rPr lang="en-US" sz="1000" b="0" i="0" dirty="0">
                <a:solidFill>
                  <a:srgbClr val="43404D"/>
                </a:solidFill>
                <a:effectLst/>
                <a:latin typeface="Cambria" panose="02040503050406030204" pitchFamily="18" charset="0"/>
                <a:ea typeface="Cambria" panose="02040503050406030204" pitchFamily="18" charset="0"/>
              </a:rPr>
              <a:t>Adequacy of schools at post is determined after much research and deliberation. It cannot be changed on a quick basis. OS has not determined any schools to be inadequate because of virtual schooling. Please keep in mind schools are delivering the best education as is available. The local context can change rapidly. Just because a school is virtual right now does not mean it will not change. Similarly, boarding schools and public schools in the U.S. also may need to return to virtual status based on local context. </a:t>
            </a:r>
            <a:br>
              <a:rPr lang="en-US" sz="1000" b="0" i="0" dirty="0">
                <a:solidFill>
                  <a:srgbClr val="43404D"/>
                </a:solidFill>
                <a:effectLst/>
                <a:latin typeface="Cambria" panose="02040503050406030204" pitchFamily="18" charset="0"/>
                <a:ea typeface="Cambria" panose="02040503050406030204" pitchFamily="18" charset="0"/>
              </a:rPr>
            </a:br>
            <a:br>
              <a:rPr lang="en-US" sz="1000" b="0" i="0" dirty="0">
                <a:solidFill>
                  <a:srgbClr val="43404D"/>
                </a:solidFill>
                <a:effectLst/>
                <a:latin typeface="Cambria" panose="02040503050406030204" pitchFamily="18" charset="0"/>
                <a:ea typeface="Cambria" panose="02040503050406030204" pitchFamily="18" charset="0"/>
              </a:rPr>
            </a:br>
            <a:r>
              <a:rPr lang="en-US" sz="1000" b="1" i="0" dirty="0">
                <a:solidFill>
                  <a:srgbClr val="43404D"/>
                </a:solidFill>
                <a:effectLst/>
                <a:latin typeface="Cambria" panose="02040503050406030204" pitchFamily="18" charset="0"/>
                <a:ea typeface="Cambria" panose="02040503050406030204" pitchFamily="18" charset="0"/>
              </a:rPr>
              <a:t>Getting Help with Virtual School  </a:t>
            </a:r>
            <a:br>
              <a:rPr lang="en-US" sz="1000" b="0" i="0" dirty="0">
                <a:solidFill>
                  <a:srgbClr val="43404D"/>
                </a:solidFill>
                <a:effectLst/>
                <a:latin typeface="Cambria" panose="02040503050406030204" pitchFamily="18" charset="0"/>
                <a:ea typeface="Cambria" panose="02040503050406030204" pitchFamily="18" charset="0"/>
              </a:rPr>
            </a:br>
            <a:r>
              <a:rPr lang="en-US" sz="1000" b="0" i="0" dirty="0">
                <a:solidFill>
                  <a:srgbClr val="43404D"/>
                </a:solidFill>
                <a:effectLst/>
                <a:latin typeface="Cambria" panose="02040503050406030204" pitchFamily="18" charset="0"/>
                <a:ea typeface="Cambria" panose="02040503050406030204" pitchFamily="18" charset="0"/>
              </a:rPr>
              <a:t>The first place to go for getting help with virtual schooling is to speak with the school! The schools should be your first stop. If you have trouble connecting with the school or the administration, please reach out to your Regional Education Officer (REO). REOs are happy to make connections. REOs are not experts in the day-to-day managing of virtual learning; however, REOs can connect you to resources on social emotional learning and other supports. Please </a:t>
            </a:r>
            <a:r>
              <a:rPr lang="en-US" sz="1000" b="0" i="0" u="sng" dirty="0">
                <a:solidFill>
                  <a:srgbClr val="336699"/>
                </a:solidFill>
                <a:effectLst/>
                <a:latin typeface="Cambria" panose="02040503050406030204" pitchFamily="18" charset="0"/>
                <a:ea typeface="Cambria" panose="02040503050406030204" pitchFamily="18" charset="0"/>
                <a:hlinkClick r:id="rId4" tooltip="Original URL: https://state.us9.list-manage.com/track/click?u=6ee85c9bfa1452dd966e6c034&amp;id=149ecb6db4&amp;e=8aae316381. Click or tap if you trust this link."/>
              </a:rPr>
              <a:t>reach out directly to your REO</a:t>
            </a:r>
            <a:r>
              <a:rPr lang="en-US" sz="1000" b="0" i="0" dirty="0">
                <a:solidFill>
                  <a:srgbClr val="43404D"/>
                </a:solidFill>
                <a:effectLst/>
                <a:latin typeface="Cambria" panose="02040503050406030204" pitchFamily="18" charset="0"/>
                <a:ea typeface="Cambria" panose="02040503050406030204" pitchFamily="18" charset="0"/>
              </a:rPr>
              <a:t> with your post’s situation to begin a dialogue. </a:t>
            </a:r>
            <a:br>
              <a:rPr lang="en-US" sz="1000" b="0" i="0" dirty="0">
                <a:solidFill>
                  <a:srgbClr val="43404D"/>
                </a:solidFill>
                <a:effectLst/>
                <a:latin typeface="Cambria" panose="02040503050406030204" pitchFamily="18" charset="0"/>
                <a:ea typeface="Cambria" panose="02040503050406030204" pitchFamily="18" charset="0"/>
              </a:rPr>
            </a:br>
            <a:br>
              <a:rPr lang="en-US" sz="1000" b="0" i="0" dirty="0">
                <a:solidFill>
                  <a:srgbClr val="43404D"/>
                </a:solidFill>
                <a:effectLst/>
                <a:latin typeface="Cambria" panose="02040503050406030204" pitchFamily="18" charset="0"/>
                <a:ea typeface="Cambria" panose="02040503050406030204" pitchFamily="18" charset="0"/>
              </a:rPr>
            </a:br>
            <a:r>
              <a:rPr lang="en-US" sz="1000" b="1" i="0" dirty="0">
                <a:solidFill>
                  <a:srgbClr val="43404D"/>
                </a:solidFill>
                <a:effectLst/>
                <a:latin typeface="Cambria" panose="02040503050406030204" pitchFamily="18" charset="0"/>
                <a:ea typeface="Cambria" panose="02040503050406030204" pitchFamily="18" charset="0"/>
              </a:rPr>
              <a:t>Additional Resources and Allowances</a:t>
            </a:r>
            <a:br>
              <a:rPr lang="en-US" sz="1000" b="0" i="0" dirty="0">
                <a:solidFill>
                  <a:srgbClr val="43404D"/>
                </a:solidFill>
                <a:effectLst/>
                <a:latin typeface="Cambria" panose="02040503050406030204" pitchFamily="18" charset="0"/>
                <a:ea typeface="Cambria" panose="02040503050406030204" pitchFamily="18" charset="0"/>
              </a:rPr>
            </a:br>
            <a:r>
              <a:rPr lang="en-US" sz="1000" b="0" i="0" dirty="0">
                <a:solidFill>
                  <a:srgbClr val="43404D"/>
                </a:solidFill>
                <a:effectLst/>
                <a:latin typeface="Cambria" panose="02040503050406030204" pitchFamily="18" charset="0"/>
                <a:ea typeface="Cambria" panose="02040503050406030204" pitchFamily="18" charset="0"/>
              </a:rPr>
              <a:t>If you are wondering about allowances for tutoring, boarding schools, Away from Post education allowance, ISMA, VSMA, etc., please reach out to the Office of Allowances with your questions </a:t>
            </a:r>
            <a:r>
              <a:rPr lang="en-US" sz="1000" b="0" i="0" u="sng" dirty="0">
                <a:solidFill>
                  <a:srgbClr val="336699"/>
                </a:solidFill>
                <a:effectLst/>
                <a:latin typeface="Cambria" panose="02040503050406030204" pitchFamily="18" charset="0"/>
                <a:ea typeface="Cambria" panose="02040503050406030204" pitchFamily="18" charset="0"/>
                <a:hlinkClick r:id="rId5"/>
              </a:rPr>
              <a:t>AllowancesO@state.gov</a:t>
            </a:r>
            <a:r>
              <a:rPr lang="en-US" sz="1000" b="0" i="0" dirty="0">
                <a:solidFill>
                  <a:srgbClr val="43404D"/>
                </a:solidFill>
                <a:effectLst/>
                <a:latin typeface="Cambria" panose="02040503050406030204" pitchFamily="18" charset="0"/>
                <a:ea typeface="Cambria" panose="02040503050406030204" pitchFamily="18" charset="0"/>
              </a:rPr>
              <a:t>. </a:t>
            </a:r>
          </a:p>
          <a:p>
            <a:pPr algn="l"/>
            <a:endParaRPr lang="en-US" sz="1000" dirty="0">
              <a:solidFill>
                <a:srgbClr val="43404D"/>
              </a:solidFill>
              <a:latin typeface="Cambria" panose="02040503050406030204" pitchFamily="18" charset="0"/>
              <a:ea typeface="Cambria" panose="02040503050406030204" pitchFamily="18" charset="0"/>
            </a:endParaRPr>
          </a:p>
          <a:p>
            <a:br>
              <a:rPr lang="en-US" sz="1000" dirty="0">
                <a:latin typeface="Cambria" panose="02040503050406030204" pitchFamily="18" charset="0"/>
                <a:ea typeface="Cambria" panose="02040503050406030204" pitchFamily="18" charset="0"/>
              </a:rPr>
            </a:br>
            <a:endParaRPr lang="en-US" sz="1000" dirty="0">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B594C470-04AB-4B77-886F-13022E486966}"/>
              </a:ext>
            </a:extLst>
          </p:cNvPr>
          <p:cNvCxnSpPr>
            <a:cxnSpLocks/>
          </p:cNvCxnSpPr>
          <p:nvPr/>
        </p:nvCxnSpPr>
        <p:spPr>
          <a:xfrm>
            <a:off x="4170218" y="1877467"/>
            <a:ext cx="0" cy="733580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026565A2-5355-42BC-A024-3CC2273381FD}"/>
              </a:ext>
            </a:extLst>
          </p:cNvPr>
          <p:cNvGraphicFramePr>
            <a:graphicFrameLocks noGrp="1"/>
          </p:cNvGraphicFramePr>
          <p:nvPr>
            <p:extLst>
              <p:ext uri="{D42A27DB-BD31-4B8C-83A1-F6EECF244321}">
                <p14:modId xmlns:p14="http://schemas.microsoft.com/office/powerpoint/2010/main" val="293628939"/>
              </p:ext>
            </p:extLst>
          </p:nvPr>
        </p:nvGraphicFramePr>
        <p:xfrm>
          <a:off x="4246890" y="1642973"/>
          <a:ext cx="2991637" cy="7676716"/>
        </p:xfrm>
        <a:graphic>
          <a:graphicData uri="http://schemas.openxmlformats.org/drawingml/2006/table">
            <a:tbl>
              <a:tblPr/>
              <a:tblGrid>
                <a:gridCol w="2991637">
                  <a:extLst>
                    <a:ext uri="{9D8B030D-6E8A-4147-A177-3AD203B41FA5}">
                      <a16:colId xmlns:a16="http://schemas.microsoft.com/office/drawing/2014/main" val="4118595346"/>
                    </a:ext>
                  </a:extLst>
                </a:gridCol>
              </a:tblGrid>
              <a:tr h="170282">
                <a:tc>
                  <a:txBody>
                    <a:bodyPr/>
                    <a:lstStyle/>
                    <a:p>
                      <a:endParaRPr lang="en-US" sz="1000">
                        <a:latin typeface="Cambria" panose="02040503050406030204" pitchFamily="18" charset="0"/>
                        <a:ea typeface="Cambria" panose="02040503050406030204" pitchFamily="18" charset="0"/>
                      </a:endParaRPr>
                    </a:p>
                  </a:txBody>
                  <a:tcPr marL="0" marR="0" marT="28358" marB="0">
                    <a:lnL>
                      <a:noFill/>
                    </a:lnL>
                    <a:lnR>
                      <a:noFill/>
                    </a:lnR>
                    <a:lnT>
                      <a:noFill/>
                    </a:lnT>
                    <a:lnB>
                      <a:noFill/>
                    </a:lnB>
                    <a:solidFill>
                      <a:srgbClr val="F8F8F8"/>
                    </a:solidFill>
                  </a:tcPr>
                </a:tc>
                <a:extLst>
                  <a:ext uri="{0D108BD9-81ED-4DB2-BD59-A6C34878D82A}">
                    <a16:rowId xmlns:a16="http://schemas.microsoft.com/office/drawing/2014/main" val="3003732716"/>
                  </a:ext>
                </a:extLst>
              </a:tr>
              <a:tr h="7476533">
                <a:tc>
                  <a:txBody>
                    <a:bodyPr/>
                    <a:lstStyle/>
                    <a:p>
                      <a:pPr algn="l"/>
                      <a:r>
                        <a:rPr lang="en-US" sz="1000" b="1" dirty="0">
                          <a:solidFill>
                            <a:srgbClr val="43404D"/>
                          </a:solidFill>
                          <a:effectLst/>
                          <a:latin typeface="Cambria" panose="02040503050406030204" pitchFamily="18" charset="0"/>
                          <a:ea typeface="Cambria" panose="02040503050406030204" pitchFamily="18" charset="0"/>
                        </a:rPr>
                        <a:t>The Office of Allowances provided several FAQs regarding the virtual learning situation about which so many families have inquired. </a:t>
                      </a:r>
                    </a:p>
                    <a:p>
                      <a:pPr algn="l"/>
                      <a:endParaRPr lang="en-US" sz="1000" b="1" dirty="0">
                        <a:solidFill>
                          <a:srgbClr val="43404D"/>
                        </a:solidFill>
                        <a:effectLst/>
                        <a:latin typeface="Cambria" panose="02040503050406030204" pitchFamily="18" charset="0"/>
                        <a:ea typeface="Cambria" panose="02040503050406030204" pitchFamily="18" charset="0"/>
                      </a:endParaRPr>
                    </a:p>
                    <a:p>
                      <a:pPr algn="l"/>
                      <a:r>
                        <a:rPr lang="en-US" sz="1000" b="1" dirty="0">
                          <a:solidFill>
                            <a:srgbClr val="43404D"/>
                          </a:solidFill>
                          <a:effectLst/>
                          <a:latin typeface="Cambria" panose="02040503050406030204" pitchFamily="18" charset="0"/>
                          <a:ea typeface="Cambria" panose="02040503050406030204" pitchFamily="18" charset="0"/>
                        </a:rPr>
                        <a:t>What is the difference between a “virtual” classroom associated with the school a child attends in person at post and “virtual schooling” under the Home Study/Private Instruction/Virtual Schooling educational method? </a:t>
                      </a:r>
                      <a:endParaRPr lang="en-US" sz="1000" b="0" i="0" dirty="0">
                        <a:solidFill>
                          <a:srgbClr val="43404D"/>
                        </a:solidFill>
                        <a:effectLst/>
                        <a:latin typeface="Cambria" panose="02040503050406030204" pitchFamily="18" charset="0"/>
                        <a:ea typeface="Cambria" panose="02040503050406030204" pitchFamily="18" charset="0"/>
                      </a:endParaRPr>
                    </a:p>
                    <a:p>
                      <a:pPr algn="l"/>
                      <a:r>
                        <a:rPr lang="en-US" sz="1000" dirty="0">
                          <a:solidFill>
                            <a:srgbClr val="43404D"/>
                          </a:solidFill>
                          <a:effectLst/>
                          <a:latin typeface="Cambria" panose="02040503050406030204" pitchFamily="18" charset="0"/>
                          <a:ea typeface="Cambria" panose="02040503050406030204" pitchFamily="18" charset="0"/>
                        </a:rPr>
                        <a:t>A virtual classroom associated with a school a child would normally attend in person at post comes under the “School at Post” educational method.  “School at Post” education allowance rates are on the Office of Allowances’ internal (</a:t>
                      </a:r>
                      <a:r>
                        <a:rPr lang="en-US" sz="1000" b="0" u="sng" dirty="0" err="1">
                          <a:solidFill>
                            <a:srgbClr val="336699"/>
                          </a:solidFill>
                          <a:effectLst/>
                          <a:latin typeface="Cambria" panose="02040503050406030204" pitchFamily="18" charset="0"/>
                          <a:ea typeface="Cambria" panose="02040503050406030204" pitchFamily="18" charset="0"/>
                          <a:hlinkClick r:id="rId6" tooltip="Original URL: https://state.us9.list-manage.com/track/click?u=6ee85c9bfa1452dd966e6c034&amp;id=51ff41e19c&amp;e=8aae316381. Click or tap if you trust this link."/>
                        </a:rPr>
                        <a:t>Opennet</a:t>
                      </a:r>
                      <a:r>
                        <a:rPr lang="en-US" sz="1000" dirty="0">
                          <a:solidFill>
                            <a:srgbClr val="43404D"/>
                          </a:solidFill>
                          <a:effectLst/>
                          <a:latin typeface="Cambria" panose="02040503050406030204" pitchFamily="18" charset="0"/>
                          <a:ea typeface="Cambria" panose="02040503050406030204" pitchFamily="18" charset="0"/>
                        </a:rPr>
                        <a:t>) and external (</a:t>
                      </a:r>
                      <a:r>
                        <a:rPr lang="en-US" sz="1000" b="0" u="sng" dirty="0">
                          <a:solidFill>
                            <a:srgbClr val="336699"/>
                          </a:solidFill>
                          <a:effectLst/>
                          <a:latin typeface="Cambria" panose="02040503050406030204" pitchFamily="18" charset="0"/>
                          <a:ea typeface="Cambria" panose="02040503050406030204" pitchFamily="18" charset="0"/>
                          <a:hlinkClick r:id="rId7" tooltip="Original URL: https://state.us9.list-manage.com/track/click?u=6ee85c9bfa1452dd966e6c034&amp;id=35cb999d4a&amp;e=8aae316381. Click or tap if you trust this link."/>
                        </a:rPr>
                        <a:t>Internet</a:t>
                      </a:r>
                      <a:r>
                        <a:rPr lang="en-US" sz="1000" dirty="0">
                          <a:solidFill>
                            <a:srgbClr val="43404D"/>
                          </a:solidFill>
                          <a:effectLst/>
                          <a:latin typeface="Cambria" panose="02040503050406030204" pitchFamily="18" charset="0"/>
                          <a:ea typeface="Cambria" panose="02040503050406030204" pitchFamily="18" charset="0"/>
                        </a:rPr>
                        <a:t>) websites under “Allowances by Location” and allowable expenses are found in the government-wide Standardized Regulations (maintained by the Department of State and commonly referred to as the DSSR) in DSSR 277.1.  Virtual Schooling under the Home Study/Private Instruction/Virtual Schooling educational method is totally online and includes both synchronous (interactive, two-way online education that happens in real-time with a teacher) and asynchronous (prepared resources without real-time teacher-led interaction) instructional delivery.  Allowance rates for Virtual Schooling are at DSSR 274.12b and allowable expenses are at DSSR 277.3.  Please note, educational methods cannot be combined; a child is under only one educational method at a time – either “At Post”, “Away from Post” or “Home Study/Private Instruction/Virtual Schooling”. </a:t>
                      </a:r>
                    </a:p>
                    <a:p>
                      <a:pPr algn="l"/>
                      <a:endParaRPr lang="en-US" sz="1000" dirty="0">
                        <a:solidFill>
                          <a:srgbClr val="43404D"/>
                        </a:solidFill>
                        <a:effectLst/>
                        <a:latin typeface="Cambria" panose="02040503050406030204" pitchFamily="18" charset="0"/>
                        <a:ea typeface="Cambria" panose="02040503050406030204" pitchFamily="18" charset="0"/>
                      </a:endParaRPr>
                    </a:p>
                    <a:p>
                      <a:pPr algn="l"/>
                      <a:r>
                        <a:rPr lang="en-US" sz="1000" b="1" dirty="0">
                          <a:solidFill>
                            <a:srgbClr val="43404D"/>
                          </a:solidFill>
                          <a:effectLst/>
                          <a:latin typeface="Cambria" panose="02040503050406030204" pitchFamily="18" charset="0"/>
                          <a:ea typeface="Cambria" panose="02040503050406030204" pitchFamily="18" charset="0"/>
                        </a:rPr>
                        <a:t>If the “school at post” has started the school year with a virtual classroom can my child attend the virtual classroom from any location? </a:t>
                      </a:r>
                      <a:br>
                        <a:rPr lang="en-US" sz="1000" dirty="0">
                          <a:solidFill>
                            <a:srgbClr val="43404D"/>
                          </a:solidFill>
                          <a:effectLst/>
                          <a:latin typeface="Cambria" panose="02040503050406030204" pitchFamily="18" charset="0"/>
                          <a:ea typeface="Cambria" panose="02040503050406030204" pitchFamily="18" charset="0"/>
                        </a:rPr>
                      </a:br>
                      <a:r>
                        <a:rPr lang="en-US" sz="1000" dirty="0">
                          <a:solidFill>
                            <a:srgbClr val="43404D"/>
                          </a:solidFill>
                          <a:effectLst/>
                          <a:latin typeface="Cambria" panose="02040503050406030204" pitchFamily="18" charset="0"/>
                          <a:ea typeface="Cambria" panose="02040503050406030204" pitchFamily="18" charset="0"/>
                        </a:rPr>
                        <a:t>Yes, with limitations:  (1) The employee has to have arrived at the foreign post of assignment; (2) If the child is in the U.S. and a parent is also in the U.S. an education allowance shall not be paid since the child could go to a U.S. public school free of charge; (3) the child needs to be physically at the post prior to the end of the school year or the employee will be responsible to repay the ‘at post’ education allowance; and (4) transportation to/from wherever the child is attending the virtual classroom is not covered under the ‘at post’ education allowance.</a:t>
                      </a:r>
                    </a:p>
                  </a:txBody>
                  <a:tcPr marL="56717" marR="56717" marT="0" marB="28358">
                    <a:lnL>
                      <a:noFill/>
                    </a:lnL>
                    <a:lnR>
                      <a:noFill/>
                    </a:lnR>
                    <a:lnT>
                      <a:noFill/>
                    </a:lnT>
                    <a:lnB>
                      <a:noFill/>
                    </a:lnB>
                    <a:solidFill>
                      <a:srgbClr val="F8F8F8"/>
                    </a:solidFill>
                  </a:tcPr>
                </a:tc>
                <a:extLst>
                  <a:ext uri="{0D108BD9-81ED-4DB2-BD59-A6C34878D82A}">
                    <a16:rowId xmlns:a16="http://schemas.microsoft.com/office/drawing/2014/main" val="873859047"/>
                  </a:ext>
                </a:extLst>
              </a:tr>
            </a:tbl>
          </a:graphicData>
        </a:graphic>
      </p:graphicFrame>
      <p:pic>
        <p:nvPicPr>
          <p:cNvPr id="22" name="Picture 21">
            <a:extLst>
              <a:ext uri="{FF2B5EF4-FFF2-40B4-BE49-F238E27FC236}">
                <a16:creationId xmlns:a16="http://schemas.microsoft.com/office/drawing/2014/main" id="{0B8E596D-67E6-4564-AFDB-3FBB1BE0B6F2}"/>
              </a:ext>
            </a:extLst>
          </p:cNvPr>
          <p:cNvPicPr>
            <a:picLocks noChangeAspect="1"/>
          </p:cNvPicPr>
          <p:nvPr/>
        </p:nvPicPr>
        <p:blipFill>
          <a:blip r:embed="rId8"/>
          <a:stretch>
            <a:fillRect/>
          </a:stretch>
        </p:blipFill>
        <p:spPr>
          <a:xfrm>
            <a:off x="456605" y="450192"/>
            <a:ext cx="6858594" cy="377985"/>
          </a:xfrm>
          <a:prstGeom prst="rect">
            <a:avLst/>
          </a:prstGeom>
        </p:spPr>
      </p:pic>
    </p:spTree>
    <p:extLst>
      <p:ext uri="{BB962C8B-B14F-4D97-AF65-F5344CB8AC3E}">
        <p14:creationId xmlns:p14="http://schemas.microsoft.com/office/powerpoint/2010/main" val="256637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AutoShape 36">
            <a:extLst>
              <a:ext uri="{FF2B5EF4-FFF2-40B4-BE49-F238E27FC236}">
                <a16:creationId xmlns:a16="http://schemas.microsoft.com/office/drawing/2014/main" id="{0807FAD8-B3D0-4414-A31C-1A1A2EB7FA94}"/>
              </a:ext>
            </a:extLst>
          </p:cNvPr>
          <p:cNvCxnSpPr>
            <a:cxnSpLocks noChangeShapeType="1"/>
          </p:cNvCxnSpPr>
          <p:nvPr/>
        </p:nvCxnSpPr>
        <p:spPr bwMode="auto">
          <a:xfrm>
            <a:off x="459582" y="9030622"/>
            <a:ext cx="6858000" cy="0"/>
          </a:xfrm>
          <a:prstGeom prst="straightConnector1">
            <a:avLst/>
          </a:prstGeom>
          <a:noFill/>
          <a:ln w="28575" algn="ctr">
            <a:solidFill>
              <a:srgbClr val="0A31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sp>
        <p:nvSpPr>
          <p:cNvPr id="15" name="Text Box 38">
            <a:extLst>
              <a:ext uri="{FF2B5EF4-FFF2-40B4-BE49-F238E27FC236}">
                <a16:creationId xmlns:a16="http://schemas.microsoft.com/office/drawing/2014/main" id="{6F122527-530C-4690-88C5-EA9D65B46F7C}"/>
              </a:ext>
            </a:extLst>
          </p:cNvPr>
          <p:cNvSpPr txBox="1">
            <a:spLocks noChangeArrowheads="1"/>
          </p:cNvSpPr>
          <p:nvPr/>
        </p:nvSpPr>
        <p:spPr bwMode="auto">
          <a:xfrm>
            <a:off x="5849144" y="1122458"/>
            <a:ext cx="13858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a:solidFill>
                  <a:srgbClr val="0A314D"/>
                </a:solidFill>
                <a:latin typeface="Times New Roman" panose="02020603050405020304" pitchFamily="18" charset="0"/>
              </a:rPr>
              <a:t>September 7</a:t>
            </a:r>
            <a:r>
              <a:rPr kumimoji="0" lang="en-US" altLang="en-US" sz="1200" b="1" i="0" u="none" strike="noStrike" cap="none" normalizeH="0" dirty="0">
                <a:ln>
                  <a:noFill/>
                </a:ln>
                <a:solidFill>
                  <a:srgbClr val="0A314D"/>
                </a:solidFill>
                <a:effectLst/>
                <a:latin typeface="Times New Roman" panose="02020603050405020304" pitchFamily="18" charset="0"/>
              </a:rPr>
              <a:t>,</a:t>
            </a:r>
            <a:r>
              <a:rPr kumimoji="0" lang="en-US" altLang="en-US" sz="1200" b="1" i="0" u="none" strike="noStrike" cap="none" normalizeH="0" baseline="0" dirty="0">
                <a:ln>
                  <a:noFill/>
                </a:ln>
                <a:solidFill>
                  <a:srgbClr val="0A314D"/>
                </a:solidFill>
                <a:effectLst/>
                <a:latin typeface="Times New Roman" panose="02020603050405020304" pitchFamily="18" charset="0"/>
              </a:rPr>
              <a:t> 2021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6" name="AutoShape 40">
            <a:extLst>
              <a:ext uri="{FF2B5EF4-FFF2-40B4-BE49-F238E27FC236}">
                <a16:creationId xmlns:a16="http://schemas.microsoft.com/office/drawing/2014/main" id="{A8930233-551C-49C3-8E68-30D680FD95D6}"/>
              </a:ext>
            </a:extLst>
          </p:cNvPr>
          <p:cNvCxnSpPr>
            <a:cxnSpLocks noChangeShapeType="1"/>
          </p:cNvCxnSpPr>
          <p:nvPr/>
        </p:nvCxnSpPr>
        <p:spPr bwMode="auto">
          <a:xfrm>
            <a:off x="461169" y="1394556"/>
            <a:ext cx="6829425" cy="0"/>
          </a:xfrm>
          <a:prstGeom prst="straightConnector1">
            <a:avLst/>
          </a:prstGeom>
          <a:noFill/>
          <a:ln w="12700" algn="ctr">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cxnSp>
        <p:nvCxnSpPr>
          <p:cNvPr id="17" name="AutoShape 41">
            <a:extLst>
              <a:ext uri="{FF2B5EF4-FFF2-40B4-BE49-F238E27FC236}">
                <a16:creationId xmlns:a16="http://schemas.microsoft.com/office/drawing/2014/main" id="{2B2B2ED4-A7BD-4A16-B71B-9C899F8071CA}"/>
              </a:ext>
            </a:extLst>
          </p:cNvPr>
          <p:cNvCxnSpPr>
            <a:cxnSpLocks noChangeShapeType="1"/>
          </p:cNvCxnSpPr>
          <p:nvPr/>
        </p:nvCxnSpPr>
        <p:spPr bwMode="auto">
          <a:xfrm>
            <a:off x="461169" y="1899381"/>
            <a:ext cx="6829425" cy="0"/>
          </a:xfrm>
          <a:prstGeom prst="straightConnector1">
            <a:avLst/>
          </a:prstGeom>
          <a:noFill/>
          <a:ln w="12700" algn="ctr">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pic>
        <p:nvPicPr>
          <p:cNvPr id="18" name="Picture 43">
            <a:extLst>
              <a:ext uri="{FF2B5EF4-FFF2-40B4-BE49-F238E27FC236}">
                <a16:creationId xmlns:a16="http://schemas.microsoft.com/office/drawing/2014/main" id="{6B28072D-FCC4-44B1-830C-FE7F35E202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3157" y="1474248"/>
            <a:ext cx="3857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pic>
      <p:pic>
        <p:nvPicPr>
          <p:cNvPr id="19" name="Picture 44">
            <a:extLst>
              <a:ext uri="{FF2B5EF4-FFF2-40B4-BE49-F238E27FC236}">
                <a16:creationId xmlns:a16="http://schemas.microsoft.com/office/drawing/2014/main" id="{5F4861AB-C818-4437-863B-344E313DC0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7274" t="-2910" r="-9532" b="-4498"/>
          <a:stretch>
            <a:fillRect/>
          </a:stretch>
        </p:blipFill>
        <p:spPr bwMode="auto">
          <a:xfrm>
            <a:off x="5569744" y="1450436"/>
            <a:ext cx="430213"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pic>
      <p:pic>
        <p:nvPicPr>
          <p:cNvPr id="20" name="Picture 45">
            <a:extLst>
              <a:ext uri="{FF2B5EF4-FFF2-40B4-BE49-F238E27FC236}">
                <a16:creationId xmlns:a16="http://schemas.microsoft.com/office/drawing/2014/main" id="{82F1DCA3-7892-4E7E-8E3F-2CE179E21C8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6569" y="1474248"/>
            <a:ext cx="3857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pic>
      <p:sp>
        <p:nvSpPr>
          <p:cNvPr id="21" name="Text Box 12">
            <a:extLst>
              <a:ext uri="{FF2B5EF4-FFF2-40B4-BE49-F238E27FC236}">
                <a16:creationId xmlns:a16="http://schemas.microsoft.com/office/drawing/2014/main" id="{74F94235-9C3D-4345-913E-8DE4439D02A6}"/>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21">
            <a:extLst>
              <a:ext uri="{FF2B5EF4-FFF2-40B4-BE49-F238E27FC236}">
                <a16:creationId xmlns:a16="http://schemas.microsoft.com/office/drawing/2014/main" id="{D8EDF3EC-F5BA-42FD-BCA0-587D1E4A6741}"/>
              </a:ext>
            </a:extLst>
          </p:cNvPr>
          <p:cNvSpPr txBox="1">
            <a:spLocks noChangeArrowheads="1"/>
          </p:cNvSpPr>
          <p:nvPr/>
        </p:nvSpPr>
        <p:spPr bwMode="auto">
          <a:xfrm>
            <a:off x="1398066" y="553615"/>
            <a:ext cx="5980634" cy="69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1" u="none" strike="noStrike" cap="none" normalizeH="0" baseline="0" dirty="0">
                <a:ln>
                  <a:noFill/>
                </a:ln>
                <a:solidFill>
                  <a:srgbClr val="000000"/>
                </a:solidFill>
                <a:effectLst/>
                <a:latin typeface="Bell MT" panose="02020503060305020303" pitchFamily="18" charset="0"/>
              </a:rPr>
              <a:t>GCLO Weekly </a:t>
            </a:r>
            <a:r>
              <a:rPr kumimoji="0" lang="en-US" altLang="en-US" sz="4400" b="0" i="0" u="none" strike="noStrike" cap="none" normalizeH="0" baseline="0" dirty="0">
                <a:ln>
                  <a:noFill/>
                </a:ln>
                <a:solidFill>
                  <a:srgbClr val="000000"/>
                </a:solidFill>
                <a:effectLst/>
                <a:latin typeface="Bell MT" panose="02020503060305020303" pitchFamily="18" charset="0"/>
              </a:rPr>
              <a:t>Newsletter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DADFB41F-57B8-42C7-85B5-E1F996FA41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721" y="668414"/>
            <a:ext cx="652722" cy="639881"/>
          </a:xfrm>
          <a:prstGeom prst="rect">
            <a:avLst/>
          </a:prstGeom>
        </p:spPr>
      </p:pic>
      <p:cxnSp>
        <p:nvCxnSpPr>
          <p:cNvPr id="24" name="AutoShape 18">
            <a:extLst>
              <a:ext uri="{FF2B5EF4-FFF2-40B4-BE49-F238E27FC236}">
                <a16:creationId xmlns:a16="http://schemas.microsoft.com/office/drawing/2014/main" id="{E407895C-1D59-4533-86A2-75593817AAF0}"/>
              </a:ext>
            </a:extLst>
          </p:cNvPr>
          <p:cNvCxnSpPr>
            <a:cxnSpLocks noChangeShapeType="1"/>
          </p:cNvCxnSpPr>
          <p:nvPr/>
        </p:nvCxnSpPr>
        <p:spPr bwMode="auto">
          <a:xfrm>
            <a:off x="457200" y="538375"/>
            <a:ext cx="6858000" cy="0"/>
          </a:xfrm>
          <a:prstGeom prst="straightConnector1">
            <a:avLst/>
          </a:prstGeom>
          <a:noFill/>
          <a:ln w="101600" algn="ctr">
            <a:solidFill>
              <a:srgbClr val="0A31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40" name="Text Box 4">
            <a:extLst>
              <a:ext uri="{FF2B5EF4-FFF2-40B4-BE49-F238E27FC236}">
                <a16:creationId xmlns:a16="http://schemas.microsoft.com/office/drawing/2014/main" id="{07ADD6DB-CF58-4215-B840-70F297238ADA}"/>
              </a:ext>
            </a:extLst>
          </p:cNvPr>
          <p:cNvSpPr txBox="1">
            <a:spLocks noChangeArrowheads="1"/>
          </p:cNvSpPr>
          <p:nvPr/>
        </p:nvSpPr>
        <p:spPr bwMode="auto">
          <a:xfrm>
            <a:off x="481806" y="9116330"/>
            <a:ext cx="5534025"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300"/>
              </a:spcAft>
              <a:buClrTx/>
              <a:buSzTx/>
              <a:buFontTx/>
              <a:buNone/>
              <a:tabLst/>
            </a:pPr>
            <a:r>
              <a:rPr kumimoji="0" lang="en-US" altLang="en-US" sz="900" b="0" i="0" u="none" strike="noStrike" cap="none" normalizeH="0" baseline="0">
                <a:ln>
                  <a:noFill/>
                </a:ln>
                <a:solidFill>
                  <a:srgbClr val="000000"/>
                </a:solidFill>
                <a:effectLst/>
                <a:latin typeface="Calibri" panose="020F0502020204030204" pitchFamily="34" charset="0"/>
              </a:rPr>
              <a:t>Call GCLO at </a:t>
            </a:r>
            <a:r>
              <a:rPr kumimoji="0" lang="en-US" altLang="en-US" sz="900" b="1" i="0" u="none" strike="noStrike" cap="none" normalizeH="0" baseline="0">
                <a:ln>
                  <a:noFill/>
                </a:ln>
                <a:solidFill>
                  <a:srgbClr val="000000"/>
                </a:solidFill>
                <a:effectLst/>
                <a:latin typeface="Calibri" panose="020F0502020204030204" pitchFamily="34" charset="0"/>
              </a:rPr>
              <a:t>800-440-0397 </a:t>
            </a:r>
            <a:r>
              <a:rPr kumimoji="0" lang="en-US" altLang="en-US" sz="900" b="0" i="0" u="none" strike="noStrike" cap="none" normalizeH="0" baseline="0">
                <a:ln>
                  <a:noFill/>
                </a:ln>
                <a:solidFill>
                  <a:srgbClr val="000000"/>
                </a:solidFill>
                <a:effectLst/>
                <a:latin typeface="Calibri" panose="020F0502020204030204" pitchFamily="34" charset="0"/>
              </a:rPr>
              <a:t>or</a:t>
            </a:r>
            <a:r>
              <a:rPr kumimoji="0" lang="en-US" altLang="en-US" sz="900" b="1" i="0" u="none" strike="noStrike" cap="none" normalizeH="0" baseline="0">
                <a:ln>
                  <a:noFill/>
                </a:ln>
                <a:solidFill>
                  <a:srgbClr val="000000"/>
                </a:solidFill>
                <a:effectLst/>
                <a:latin typeface="Calibri" panose="020F0502020204030204" pitchFamily="34" charset="0"/>
              </a:rPr>
              <a:t> 202-647-1076 | </a:t>
            </a:r>
            <a:r>
              <a:rPr kumimoji="0" lang="en-US" altLang="en-US" sz="900" b="0" i="0" u="none" strike="noStrike" cap="none" normalizeH="0" baseline="0">
                <a:ln>
                  <a:noFill/>
                </a:ln>
                <a:solidFill>
                  <a:srgbClr val="000000"/>
                </a:solidFill>
                <a:effectLst/>
                <a:latin typeface="Calibri" panose="020F0502020204030204" pitchFamily="34" charset="0"/>
              </a:rPr>
              <a:t>Subscribe to GCLO Weekly at </a:t>
            </a:r>
            <a:r>
              <a:rPr kumimoji="0" lang="en-US" altLang="en-US" sz="900" b="0" i="0" u="none" strike="noStrike" cap="none" normalizeH="0" baseline="0">
                <a:ln>
                  <a:noFill/>
                </a:ln>
                <a:solidFill>
                  <a:srgbClr val="004B84"/>
                </a:solidFill>
                <a:effectLst/>
                <a:latin typeface="Calibri" panose="020F0502020204030204" pitchFamily="34" charset="0"/>
              </a:rPr>
              <a:t>eepurl.com/6iYlr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A764284A-5C3E-47B8-9AE3-E2C0DD2E301E}"/>
              </a:ext>
            </a:extLst>
          </p:cNvPr>
          <p:cNvPicPr>
            <a:picLocks noChangeAspect="1"/>
          </p:cNvPicPr>
          <p:nvPr/>
        </p:nvPicPr>
        <p:blipFill rotWithShape="1">
          <a:blip r:embed="rId6"/>
          <a:srcRect b="28777"/>
          <a:stretch/>
        </p:blipFill>
        <p:spPr>
          <a:xfrm>
            <a:off x="505146" y="2103532"/>
            <a:ext cx="6762108" cy="7163886"/>
          </a:xfrm>
          <a:prstGeom prst="rect">
            <a:avLst/>
          </a:prstGeom>
        </p:spPr>
      </p:pic>
    </p:spTree>
    <p:extLst>
      <p:ext uri="{BB962C8B-B14F-4D97-AF65-F5344CB8AC3E}">
        <p14:creationId xmlns:p14="http://schemas.microsoft.com/office/powerpoint/2010/main" val="306954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65614-86F5-41A7-9D92-CEDAFB4BFBBB}"/>
              </a:ext>
            </a:extLst>
          </p:cNvPr>
          <p:cNvPicPr>
            <a:picLocks noChangeAspect="1"/>
          </p:cNvPicPr>
          <p:nvPr/>
        </p:nvPicPr>
        <p:blipFill>
          <a:blip r:embed="rId2"/>
          <a:stretch>
            <a:fillRect/>
          </a:stretch>
        </p:blipFill>
        <p:spPr>
          <a:xfrm>
            <a:off x="5540679" y="1565973"/>
            <a:ext cx="1682984" cy="1678005"/>
          </a:xfrm>
          <a:prstGeom prst="rect">
            <a:avLst/>
          </a:prstGeom>
        </p:spPr>
      </p:pic>
      <p:sp>
        <p:nvSpPr>
          <p:cNvPr id="2" name="Rectangle 1">
            <a:extLst>
              <a:ext uri="{FF2B5EF4-FFF2-40B4-BE49-F238E27FC236}">
                <a16:creationId xmlns:a16="http://schemas.microsoft.com/office/drawing/2014/main" id="{48662F96-2918-E841-A36A-E7CCE3157875}"/>
              </a:ext>
            </a:extLst>
          </p:cNvPr>
          <p:cNvSpPr/>
          <p:nvPr/>
        </p:nvSpPr>
        <p:spPr>
          <a:xfrm>
            <a:off x="5462199" y="1046689"/>
            <a:ext cx="1839944" cy="4278094"/>
          </a:xfrm>
          <a:prstGeom prst="rect">
            <a:avLst/>
          </a:prstGeom>
          <a:ln>
            <a:solidFill>
              <a:schemeClr val="tx1">
                <a:lumMod val="50000"/>
                <a:lumOff val="50000"/>
              </a:schemeClr>
            </a:solidFill>
          </a:ln>
        </p:spPr>
        <p:txBody>
          <a:bodyPr wrap="square">
            <a:spAutoFit/>
          </a:bodyPr>
          <a:lstStyle/>
          <a:p>
            <a:pPr algn="ctr"/>
            <a:r>
              <a:rPr lang="en-PH" sz="1400" b="1" dirty="0">
                <a:solidFill>
                  <a:srgbClr val="201F1E"/>
                </a:solidFill>
              </a:rPr>
              <a:t>AEA Community Small Grants Open Season Starts September 15</a:t>
            </a:r>
          </a:p>
          <a:p>
            <a:pPr algn="ctr"/>
            <a:endParaRPr lang="en-PH" sz="1400" b="1" dirty="0">
              <a:solidFill>
                <a:srgbClr val="201F1E"/>
              </a:solidFill>
              <a:latin typeface="Berlin Sans FB" panose="020E0602020502020306" pitchFamily="34" charset="0"/>
            </a:endParaRPr>
          </a:p>
          <a:p>
            <a:pPr algn="ctr"/>
            <a:endParaRPr lang="en-PH" sz="1400" b="1" dirty="0">
              <a:solidFill>
                <a:srgbClr val="201F1E"/>
              </a:solidFill>
              <a:latin typeface="Berlin Sans FB" panose="020E0602020502020306" pitchFamily="34" charset="0"/>
            </a:endParaRPr>
          </a:p>
          <a:p>
            <a:endParaRPr lang="en-PH" sz="1400" dirty="0">
              <a:solidFill>
                <a:srgbClr val="201F1E"/>
              </a:solidFill>
              <a:latin typeface="Berlin Sans FB" panose="020E0602020502020306" pitchFamily="34" charset="0"/>
            </a:endParaRPr>
          </a:p>
          <a:p>
            <a:endParaRPr lang="en-PH" sz="1400" dirty="0">
              <a:solidFill>
                <a:srgbClr val="201F1E"/>
              </a:solidFill>
              <a:latin typeface="Berlin Sans FB" panose="020E0602020502020306" pitchFamily="34" charset="0"/>
            </a:endParaRPr>
          </a:p>
          <a:p>
            <a:endParaRPr lang="en-PH" sz="1400" dirty="0">
              <a:solidFill>
                <a:srgbClr val="201F1E"/>
              </a:solidFill>
              <a:latin typeface="Berlin Sans FB" panose="020E0602020502020306" pitchFamily="34" charset="0"/>
            </a:endParaRPr>
          </a:p>
          <a:p>
            <a:r>
              <a:rPr lang="en-PH" sz="1000" dirty="0">
                <a:solidFill>
                  <a:srgbClr val="FF0000"/>
                </a:solidFill>
                <a:latin typeface="Tahoma" panose="020B0604030504040204" pitchFamily="34" charset="0"/>
              </a:rPr>
              <a:t>Time to get creative! </a:t>
            </a:r>
            <a:r>
              <a:rPr lang="en-PH" sz="1000" dirty="0">
                <a:solidFill>
                  <a:srgbClr val="201F1E"/>
                </a:solidFill>
                <a:latin typeface="Tahoma" panose="020B0604030504040204" pitchFamily="34" charset="0"/>
              </a:rPr>
              <a:t> </a:t>
            </a:r>
          </a:p>
          <a:p>
            <a:endParaRPr lang="en-PH" sz="1000" dirty="0">
              <a:solidFill>
                <a:srgbClr val="201F1E"/>
              </a:solidFill>
              <a:latin typeface="Tahoma" panose="020B0604030504040204" pitchFamily="34" charset="0"/>
            </a:endParaRPr>
          </a:p>
          <a:p>
            <a:r>
              <a:rPr lang="en-PH" sz="1000" dirty="0">
                <a:solidFill>
                  <a:srgbClr val="201F1E"/>
                </a:solidFill>
                <a:latin typeface="Calibri" panose="020F0502020204030204" pitchFamily="34" charset="0"/>
              </a:rPr>
              <a:t>Do you have a good idea to improve life at post but need support?  Need seed funding to start up a social activity or club?  AEA offers a limited number of small grants of up to $500 to members in support of community-oriented or philanthropic activities.  E-mail Association Manager Eric </a:t>
            </a:r>
            <a:r>
              <a:rPr lang="en-PH" sz="1000" dirty="0" err="1">
                <a:solidFill>
                  <a:srgbClr val="201F1E"/>
                </a:solidFill>
                <a:latin typeface="Calibri" panose="020F0502020204030204" pitchFamily="34" charset="0"/>
              </a:rPr>
              <a:t>Kivayilu</a:t>
            </a:r>
            <a:r>
              <a:rPr lang="en-PH" sz="1000" dirty="0">
                <a:solidFill>
                  <a:srgbClr val="201F1E"/>
                </a:solidFill>
                <a:latin typeface="Calibri" panose="020F0502020204030204" pitchFamily="34" charset="0"/>
              </a:rPr>
              <a:t> at </a:t>
            </a:r>
            <a:r>
              <a:rPr lang="en-PH" sz="1000" dirty="0">
                <a:solidFill>
                  <a:srgbClr val="201F1E"/>
                </a:solidFill>
                <a:latin typeface="Calibri" panose="020F0502020204030204" pitchFamily="34" charset="0"/>
                <a:hlinkClick r:id="rId3"/>
              </a:rPr>
              <a:t>NairobiAEA@state.gov</a:t>
            </a:r>
            <a:r>
              <a:rPr lang="en-PH" sz="1000" dirty="0">
                <a:solidFill>
                  <a:srgbClr val="201F1E"/>
                </a:solidFill>
                <a:latin typeface="Calibri" panose="020F0502020204030204" pitchFamily="34" charset="0"/>
              </a:rPr>
              <a:t> for an application.  Open season ends October 31. </a:t>
            </a:r>
          </a:p>
        </p:txBody>
      </p:sp>
      <p:sp>
        <p:nvSpPr>
          <p:cNvPr id="17" name="Text Box 2">
            <a:extLst>
              <a:ext uri="{FF2B5EF4-FFF2-40B4-BE49-F238E27FC236}">
                <a16:creationId xmlns:a16="http://schemas.microsoft.com/office/drawing/2014/main" id="{CAB91F2A-7D3C-4FD1-969B-DCF052357BC7}"/>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12">
            <a:extLst>
              <a:ext uri="{FF2B5EF4-FFF2-40B4-BE49-F238E27FC236}">
                <a16:creationId xmlns:a16="http://schemas.microsoft.com/office/drawing/2014/main" id="{9C383F5C-4271-4D48-86A8-5A87B8B4C908}"/>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2">
            <a:extLst>
              <a:ext uri="{FF2B5EF4-FFF2-40B4-BE49-F238E27FC236}">
                <a16:creationId xmlns:a16="http://schemas.microsoft.com/office/drawing/2014/main" id="{DBE47FD6-6FB4-4B00-8AD3-E8CBD9A4C25D}"/>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2">
            <a:extLst>
              <a:ext uri="{FF2B5EF4-FFF2-40B4-BE49-F238E27FC236}">
                <a16:creationId xmlns:a16="http://schemas.microsoft.com/office/drawing/2014/main" id="{89272E75-1B72-42F7-AB0F-7A58C59C53A7}"/>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2">
            <a:extLst>
              <a:ext uri="{FF2B5EF4-FFF2-40B4-BE49-F238E27FC236}">
                <a16:creationId xmlns:a16="http://schemas.microsoft.com/office/drawing/2014/main" id="{B839A6BC-BD02-41F4-8344-E8FA784B0B98}"/>
              </a:ext>
            </a:extLst>
          </p:cNvPr>
          <p:cNvSpPr txBox="1">
            <a:spLocks noChangeArrowheads="1"/>
          </p:cNvSpPr>
          <p:nvPr/>
        </p:nvSpPr>
        <p:spPr bwMode="auto">
          <a:xfrm>
            <a:off x="429828" y="420624"/>
            <a:ext cx="6886166"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dirty="0">
                <a:solidFill>
                  <a:srgbClr val="FFFFFF"/>
                </a:solidFill>
                <a:latin typeface="Cambria" panose="02040503050406030204" pitchFamily="18" charset="0"/>
                <a:ea typeface="Cambria" panose="02040503050406030204" pitchFamily="18" charset="0"/>
              </a:rPr>
              <a:t>CLO &amp; AEA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12">
            <a:extLst>
              <a:ext uri="{FF2B5EF4-FFF2-40B4-BE49-F238E27FC236}">
                <a16:creationId xmlns:a16="http://schemas.microsoft.com/office/drawing/2014/main" id="{7FA0A46A-1C2C-40C7-A147-31ACFF1080EB}"/>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31" name="Straight Connector 30">
            <a:extLst>
              <a:ext uri="{FF2B5EF4-FFF2-40B4-BE49-F238E27FC236}">
                <a16:creationId xmlns:a16="http://schemas.microsoft.com/office/drawing/2014/main" id="{D8C3C119-5671-4F3A-9000-F77E04EF47B5}"/>
              </a:ext>
            </a:extLst>
          </p:cNvPr>
          <p:cNvCxnSpPr>
            <a:cxnSpLocks/>
          </p:cNvCxnSpPr>
          <p:nvPr/>
        </p:nvCxnSpPr>
        <p:spPr>
          <a:xfrm>
            <a:off x="3972669" y="976056"/>
            <a:ext cx="0" cy="552841"/>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pic>
        <p:nvPicPr>
          <p:cNvPr id="25" name="Picture 2">
            <a:hlinkClick r:id="rId4"/>
            <a:extLst>
              <a:ext uri="{FF2B5EF4-FFF2-40B4-BE49-F238E27FC236}">
                <a16:creationId xmlns:a16="http://schemas.microsoft.com/office/drawing/2014/main" id="{642CA2B9-E9D0-BA46-B483-790EB0392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118" y="6669128"/>
            <a:ext cx="4895071" cy="27228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5709CD-5AD4-D043-891D-77CD510D1381}"/>
              </a:ext>
            </a:extLst>
          </p:cNvPr>
          <p:cNvSpPr txBox="1"/>
          <p:nvPr/>
        </p:nvSpPr>
        <p:spPr>
          <a:xfrm>
            <a:off x="5462200" y="5429186"/>
            <a:ext cx="1839944" cy="3785652"/>
          </a:xfrm>
          <a:prstGeom prst="rect">
            <a:avLst/>
          </a:prstGeom>
          <a:noFill/>
          <a:ln w="6350">
            <a:solidFill>
              <a:schemeClr val="tx1">
                <a:lumMod val="50000"/>
                <a:lumOff val="50000"/>
              </a:schemeClr>
            </a:solidFill>
          </a:ln>
        </p:spPr>
        <p:txBody>
          <a:bodyPr wrap="square" rtlCol="0">
            <a:spAutoFit/>
          </a:bodyPr>
          <a:lstStyle/>
          <a:p>
            <a:r>
              <a:rPr lang="en-US" sz="1600" dirty="0"/>
              <a:t>AEA Recycling Bins</a:t>
            </a:r>
          </a:p>
          <a:p>
            <a:r>
              <a:rPr lang="en-US" sz="1200" dirty="0"/>
              <a:t>Recycling Bins </a:t>
            </a:r>
            <a:r>
              <a:rPr lang="en-US" sz="1200" dirty="0" err="1"/>
              <a:t>ourtside</a:t>
            </a:r>
            <a:r>
              <a:rPr lang="en-US" sz="1200" dirty="0"/>
              <a:t> Rosslyn Ridge accept:</a:t>
            </a:r>
          </a:p>
          <a:p>
            <a:pPr marL="171450" indent="-171450">
              <a:buFont typeface="Wingdings" pitchFamily="2" charset="2"/>
              <a:buChar char="ü"/>
            </a:pPr>
            <a:r>
              <a:rPr lang="en-US" sz="1200" dirty="0"/>
              <a:t>PET Plastic</a:t>
            </a:r>
          </a:p>
          <a:p>
            <a:pPr marL="171450" indent="-171450">
              <a:buFont typeface="Wingdings" pitchFamily="2" charset="2"/>
              <a:buChar char="ü"/>
            </a:pPr>
            <a:r>
              <a:rPr lang="en-US" sz="1200" dirty="0"/>
              <a:t>Metal</a:t>
            </a:r>
          </a:p>
          <a:p>
            <a:pPr marL="171450" indent="-171450">
              <a:buFont typeface="Wingdings" pitchFamily="2" charset="2"/>
              <a:buChar char="ü"/>
            </a:pPr>
            <a:r>
              <a:rPr lang="en-US" sz="1200" dirty="0"/>
              <a:t>Paper/Cardboard</a:t>
            </a:r>
          </a:p>
          <a:p>
            <a:pPr marL="171450" indent="-171450">
              <a:buFont typeface="Wingdings" pitchFamily="2" charset="2"/>
              <a:buChar char="ü"/>
            </a:pPr>
            <a:r>
              <a:rPr lang="en-US" sz="1200" dirty="0"/>
              <a:t>Plastic Containers</a:t>
            </a:r>
          </a:p>
          <a:p>
            <a:r>
              <a:rPr lang="en-US" sz="1200" dirty="0"/>
              <a:t>X    NO GLASS RECYCLING</a:t>
            </a:r>
          </a:p>
          <a:p>
            <a:endParaRPr lang="en-US" sz="1000" dirty="0"/>
          </a:p>
          <a:p>
            <a:r>
              <a:rPr lang="en-US" sz="1000" i="1" dirty="0"/>
              <a:t>* Please do not stack glass next to the recycling bins. You may bring your glass recycling to the UN or to the glass recycling station at Shamba.</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pic>
        <p:nvPicPr>
          <p:cNvPr id="5126" name="Picture 6" descr="Glass recycling Recycling symbol Glass bottle, glass, glass, food png thumbnail">
            <a:extLst>
              <a:ext uri="{FF2B5EF4-FFF2-40B4-BE49-F238E27FC236}">
                <a16:creationId xmlns:a16="http://schemas.microsoft.com/office/drawing/2014/main" id="{2B1B80B0-2ADF-194C-A7F9-D3DEA00AFC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1530" y="8040088"/>
            <a:ext cx="1033347" cy="10422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4791982-85E9-6B42-9B7E-AA6019F149BE}"/>
              </a:ext>
            </a:extLst>
          </p:cNvPr>
          <p:cNvSpPr/>
          <p:nvPr/>
        </p:nvSpPr>
        <p:spPr>
          <a:xfrm rot="2292736">
            <a:off x="6207940" y="8107296"/>
            <a:ext cx="100523" cy="89234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B04E63-D3BC-46A9-B8A1-510197EABBC2}"/>
              </a:ext>
            </a:extLst>
          </p:cNvPr>
          <p:cNvPicPr>
            <a:picLocks noChangeAspect="1"/>
          </p:cNvPicPr>
          <p:nvPr/>
        </p:nvPicPr>
        <p:blipFill>
          <a:blip r:embed="rId7"/>
          <a:stretch>
            <a:fillRect/>
          </a:stretch>
        </p:blipFill>
        <p:spPr>
          <a:xfrm>
            <a:off x="452141" y="976057"/>
            <a:ext cx="4945050" cy="2784112"/>
          </a:xfrm>
          <a:prstGeom prst="rect">
            <a:avLst/>
          </a:prstGeom>
        </p:spPr>
      </p:pic>
      <p:pic>
        <p:nvPicPr>
          <p:cNvPr id="3074" name="Picture 2" descr="Image preview">
            <a:extLst>
              <a:ext uri="{FF2B5EF4-FFF2-40B4-BE49-F238E27FC236}">
                <a16:creationId xmlns:a16="http://schemas.microsoft.com/office/drawing/2014/main" id="{1F705A1B-1AB1-41DC-8137-7FA705799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658" y="3823927"/>
            <a:ext cx="4949532" cy="278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00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2964A-8633-9D4C-A314-C39DEACCF277}"/>
              </a:ext>
            </a:extLst>
          </p:cNvPr>
          <p:cNvSpPr txBox="1"/>
          <p:nvPr/>
        </p:nvSpPr>
        <p:spPr>
          <a:xfrm>
            <a:off x="3590693" y="1008218"/>
            <a:ext cx="3527630" cy="3135964"/>
          </a:xfrm>
          <a:prstGeom prst="rect">
            <a:avLst/>
          </a:prstGeom>
          <a:noFill/>
          <a:ln w="28575">
            <a:solidFill>
              <a:srgbClr val="0000FF"/>
            </a:solidFill>
          </a:ln>
        </p:spPr>
        <p:txBody>
          <a:bodyPr wrap="square" rtlCol="0">
            <a:spAutoFit/>
          </a:bodyPr>
          <a:lstStyle/>
          <a:p>
            <a:endParaRPr lang="en-US" dirty="0"/>
          </a:p>
        </p:txBody>
      </p:sp>
      <p:pic>
        <p:nvPicPr>
          <p:cNvPr id="14" name="Picture 2" descr="Shopping cart realistic Free Vector">
            <a:extLst>
              <a:ext uri="{FF2B5EF4-FFF2-40B4-BE49-F238E27FC236}">
                <a16:creationId xmlns:a16="http://schemas.microsoft.com/office/drawing/2014/main" id="{92586B7E-D8BB-8947-BB76-B3921A65F5F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89236" y="1024037"/>
            <a:ext cx="773173" cy="7731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
            <a:extLst>
              <a:ext uri="{FF2B5EF4-FFF2-40B4-BE49-F238E27FC236}">
                <a16:creationId xmlns:a16="http://schemas.microsoft.com/office/drawing/2014/main" id="{784D57AD-A6A2-F94B-98E6-E6E36DECEEEE}"/>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dirty="0">
                <a:solidFill>
                  <a:srgbClr val="FFFFFF"/>
                </a:solidFill>
                <a:latin typeface="Cambria" panose="02040503050406030204" pitchFamily="18" charset="0"/>
                <a:ea typeface="Cambria" panose="02040503050406030204" pitchFamily="18" charset="0"/>
              </a:rPr>
              <a:t>AEA UPDATES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12">
            <a:extLst>
              <a:ext uri="{FF2B5EF4-FFF2-40B4-BE49-F238E27FC236}">
                <a16:creationId xmlns:a16="http://schemas.microsoft.com/office/drawing/2014/main" id="{562E751E-A0AC-2A4A-B551-E409AF6C60FB}"/>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2845EEF-B3DB-1F44-AF5B-B74C5278639D}"/>
              </a:ext>
            </a:extLst>
          </p:cNvPr>
          <p:cNvSpPr/>
          <p:nvPr/>
        </p:nvSpPr>
        <p:spPr>
          <a:xfrm>
            <a:off x="-291404" y="3128519"/>
            <a:ext cx="2840313" cy="1015663"/>
          </a:xfrm>
          <a:prstGeom prst="rect">
            <a:avLst/>
          </a:prstGeom>
        </p:spPr>
        <p:txBody>
          <a:bodyPr wrap="square">
            <a:spAutoFit/>
          </a:bodyPr>
          <a:lstStyle/>
          <a:p>
            <a:pPr lvl="2"/>
            <a:r>
              <a:rPr lang="en-US" sz="1200" dirty="0">
                <a:solidFill>
                  <a:schemeClr val="bg1"/>
                </a:solidFill>
                <a:latin typeface="Cambria" panose="02040503050406030204" pitchFamily="18" charset="0"/>
              </a:rPr>
              <a:t>If you placed a special order and have not yet collected it, please pass by the Rosslyn Ridge commissary.</a:t>
            </a:r>
          </a:p>
        </p:txBody>
      </p:sp>
      <p:sp>
        <p:nvSpPr>
          <p:cNvPr id="21" name="Rectangle 20">
            <a:extLst>
              <a:ext uri="{FF2B5EF4-FFF2-40B4-BE49-F238E27FC236}">
                <a16:creationId xmlns:a16="http://schemas.microsoft.com/office/drawing/2014/main" id="{5340B6D6-D516-DA4B-B6A7-3801B8BDE39C}"/>
              </a:ext>
            </a:extLst>
          </p:cNvPr>
          <p:cNvSpPr/>
          <p:nvPr/>
        </p:nvSpPr>
        <p:spPr>
          <a:xfrm>
            <a:off x="2887170" y="2005047"/>
            <a:ext cx="4428823" cy="1931298"/>
          </a:xfrm>
          <a:prstGeom prst="rect">
            <a:avLst/>
          </a:prstGeom>
        </p:spPr>
        <p:txBody>
          <a:bodyPr wrap="square">
            <a:spAutoFit/>
          </a:bodyPr>
          <a:lstStyle/>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300" b="1">
              <a:solidFill>
                <a:srgbClr val="003366"/>
              </a:solidFill>
              <a:latin typeface="Cambria" panose="02040503050406030204" pitchFamily="18" charset="0"/>
            </a:endParaRPr>
          </a:p>
          <a:p>
            <a:endParaRPr lang="en-US" sz="1300" b="1">
              <a:solidFill>
                <a:srgbClr val="003366"/>
              </a:solidFill>
              <a:latin typeface="Cambria" panose="02040503050406030204" pitchFamily="18" charset="0"/>
            </a:endParaRPr>
          </a:p>
          <a:p>
            <a:br>
              <a:rPr lang="en-US" sz="1300" b="1">
                <a:solidFill>
                  <a:srgbClr val="003366"/>
                </a:solidFill>
                <a:latin typeface="Cambria" panose="02040503050406030204" pitchFamily="18" charset="0"/>
              </a:rPr>
            </a:br>
            <a:endParaRPr lang="en-US" sz="1050">
              <a:solidFill>
                <a:srgbClr val="000000"/>
              </a:solidFill>
              <a:latin typeface="Cambria" panose="02040503050406030204" pitchFamily="18" charset="0"/>
            </a:endParaRPr>
          </a:p>
        </p:txBody>
      </p:sp>
      <p:sp>
        <p:nvSpPr>
          <p:cNvPr id="25" name="TextBox 24">
            <a:extLst>
              <a:ext uri="{FF2B5EF4-FFF2-40B4-BE49-F238E27FC236}">
                <a16:creationId xmlns:a16="http://schemas.microsoft.com/office/drawing/2014/main" id="{8F7C9A5A-982E-AD4B-BAF0-4D31A896777A}"/>
              </a:ext>
            </a:extLst>
          </p:cNvPr>
          <p:cNvSpPr txBox="1"/>
          <p:nvPr/>
        </p:nvSpPr>
        <p:spPr>
          <a:xfrm>
            <a:off x="4261596" y="999121"/>
            <a:ext cx="2856729" cy="369332"/>
          </a:xfrm>
          <a:prstGeom prst="rect">
            <a:avLst/>
          </a:prstGeom>
          <a:noFill/>
        </p:spPr>
        <p:txBody>
          <a:bodyPr wrap="square">
            <a:spAutoFit/>
          </a:bodyPr>
          <a:lstStyle/>
          <a:p>
            <a:pPr algn="ctr"/>
            <a:r>
              <a:rPr lang="en-US" b="1" dirty="0">
                <a:solidFill>
                  <a:srgbClr val="003366"/>
                </a:solidFill>
              </a:rPr>
              <a:t>AEA Facebook Group</a:t>
            </a:r>
            <a:endParaRPr lang="en-US" dirty="0"/>
          </a:p>
        </p:txBody>
      </p:sp>
      <p:pic>
        <p:nvPicPr>
          <p:cNvPr id="3076" name="Picture 4">
            <a:extLst>
              <a:ext uri="{FF2B5EF4-FFF2-40B4-BE49-F238E27FC236}">
                <a16:creationId xmlns:a16="http://schemas.microsoft.com/office/drawing/2014/main" id="{C495545D-5B62-6C4F-B0FB-C91FF427C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70" y="1734433"/>
            <a:ext cx="1901917" cy="1901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1E0854-D8D6-854A-AC6A-6DE1393A0166}"/>
              </a:ext>
            </a:extLst>
          </p:cNvPr>
          <p:cNvSpPr txBox="1"/>
          <p:nvPr/>
        </p:nvSpPr>
        <p:spPr>
          <a:xfrm>
            <a:off x="3611762" y="1832613"/>
            <a:ext cx="1230666" cy="2246769"/>
          </a:xfrm>
          <a:prstGeom prst="rect">
            <a:avLst/>
          </a:prstGeom>
          <a:noFill/>
        </p:spPr>
        <p:txBody>
          <a:bodyPr wrap="square" rtlCol="0">
            <a:spAutoFit/>
          </a:bodyPr>
          <a:lstStyle/>
          <a:p>
            <a:pPr algn="ctr"/>
            <a:r>
              <a:rPr lang="en-US" sz="1000" dirty="0"/>
              <a:t>Stay up to date on all AEA, cafeteria and Watering Hole happenings! </a:t>
            </a:r>
          </a:p>
          <a:p>
            <a:r>
              <a:rPr lang="en-US" sz="1000" dirty="0"/>
              <a:t>New things are coming! Use this QR code to join the AEA Nairobi Facebook Group to get info about commissary updates, new products and Café and Watering Hole food specials! </a:t>
            </a:r>
          </a:p>
        </p:txBody>
      </p:sp>
      <p:sp>
        <p:nvSpPr>
          <p:cNvPr id="3" name="Rectangle 2">
            <a:extLst>
              <a:ext uri="{FF2B5EF4-FFF2-40B4-BE49-F238E27FC236}">
                <a16:creationId xmlns:a16="http://schemas.microsoft.com/office/drawing/2014/main" id="{0186B026-309E-3A42-A924-85B85F68CF86}"/>
              </a:ext>
            </a:extLst>
          </p:cNvPr>
          <p:cNvSpPr/>
          <p:nvPr/>
        </p:nvSpPr>
        <p:spPr>
          <a:xfrm>
            <a:off x="4486640" y="1300296"/>
            <a:ext cx="2406639" cy="523220"/>
          </a:xfrm>
          <a:prstGeom prst="rect">
            <a:avLst/>
          </a:prstGeom>
        </p:spPr>
        <p:txBody>
          <a:bodyPr wrap="square">
            <a:spAutoFit/>
          </a:bodyPr>
          <a:lstStyle/>
          <a:p>
            <a:pPr algn="ctr"/>
            <a:r>
              <a:rPr lang="en-US" sz="1400" dirty="0">
                <a:solidFill>
                  <a:srgbClr val="003366"/>
                </a:solidFill>
                <a:hlinkClick r:id="rId4"/>
              </a:rPr>
              <a:t>https://www.facebook.com/groups/274130230857993/</a:t>
            </a:r>
            <a:endParaRPr lang="en-US" sz="1400" dirty="0">
              <a:solidFill>
                <a:srgbClr val="003366"/>
              </a:solidFill>
            </a:endParaRPr>
          </a:p>
        </p:txBody>
      </p:sp>
      <p:graphicFrame>
        <p:nvGraphicFramePr>
          <p:cNvPr id="22" name="Table 21">
            <a:extLst>
              <a:ext uri="{FF2B5EF4-FFF2-40B4-BE49-F238E27FC236}">
                <a16:creationId xmlns:a16="http://schemas.microsoft.com/office/drawing/2014/main" id="{5518B2D4-A7B5-7146-B7B5-6FF17A4AEB63}"/>
              </a:ext>
            </a:extLst>
          </p:cNvPr>
          <p:cNvGraphicFramePr>
            <a:graphicFrameLocks noGrp="1"/>
          </p:cNvGraphicFramePr>
          <p:nvPr/>
        </p:nvGraphicFramePr>
        <p:xfrm>
          <a:off x="546410" y="4258493"/>
          <a:ext cx="6571913" cy="4947681"/>
        </p:xfrm>
        <a:graphic>
          <a:graphicData uri="http://schemas.openxmlformats.org/drawingml/2006/table">
            <a:tbl>
              <a:tblPr firstRow="1" bandRow="1">
                <a:tableStyleId>{5C22544A-7EE6-4342-B048-85BDC9FD1C3A}</a:tableStyleId>
              </a:tblPr>
              <a:tblGrid>
                <a:gridCol w="958605">
                  <a:extLst>
                    <a:ext uri="{9D8B030D-6E8A-4147-A177-3AD203B41FA5}">
                      <a16:colId xmlns:a16="http://schemas.microsoft.com/office/drawing/2014/main" val="2818787694"/>
                    </a:ext>
                  </a:extLst>
                </a:gridCol>
                <a:gridCol w="1288303">
                  <a:extLst>
                    <a:ext uri="{9D8B030D-6E8A-4147-A177-3AD203B41FA5}">
                      <a16:colId xmlns:a16="http://schemas.microsoft.com/office/drawing/2014/main" val="156527536"/>
                    </a:ext>
                  </a:extLst>
                </a:gridCol>
                <a:gridCol w="1039048">
                  <a:extLst>
                    <a:ext uri="{9D8B030D-6E8A-4147-A177-3AD203B41FA5}">
                      <a16:colId xmlns:a16="http://schemas.microsoft.com/office/drawing/2014/main" val="1219879206"/>
                    </a:ext>
                  </a:extLst>
                </a:gridCol>
                <a:gridCol w="1230288">
                  <a:extLst>
                    <a:ext uri="{9D8B030D-6E8A-4147-A177-3AD203B41FA5}">
                      <a16:colId xmlns:a16="http://schemas.microsoft.com/office/drawing/2014/main" val="5870765"/>
                    </a:ext>
                  </a:extLst>
                </a:gridCol>
                <a:gridCol w="1025912">
                  <a:extLst>
                    <a:ext uri="{9D8B030D-6E8A-4147-A177-3AD203B41FA5}">
                      <a16:colId xmlns:a16="http://schemas.microsoft.com/office/drawing/2014/main" val="210440521"/>
                    </a:ext>
                  </a:extLst>
                </a:gridCol>
                <a:gridCol w="1029757">
                  <a:extLst>
                    <a:ext uri="{9D8B030D-6E8A-4147-A177-3AD203B41FA5}">
                      <a16:colId xmlns:a16="http://schemas.microsoft.com/office/drawing/2014/main" val="2226096863"/>
                    </a:ext>
                  </a:extLst>
                </a:gridCol>
              </a:tblGrid>
              <a:tr h="547979">
                <a:tc>
                  <a:txBody>
                    <a:bodyPr/>
                    <a:lstStyle/>
                    <a:p>
                      <a:pPr algn="ctr"/>
                      <a:r>
                        <a:rPr lang="en-US" sz="1050" b="1" baseline="0" dirty="0">
                          <a:solidFill>
                            <a:srgbClr val="93A444"/>
                          </a:solidFill>
                          <a:latin typeface="Century Gothic" panose="020B0502020202020204" pitchFamily="34" charset="0"/>
                        </a:rPr>
                        <a:t>SEPTEMBER 2021</a:t>
                      </a:r>
                    </a:p>
                    <a:p>
                      <a:pPr algn="ctr"/>
                      <a:r>
                        <a:rPr lang="en-US" sz="1050" b="1" baseline="0" dirty="0">
                          <a:solidFill>
                            <a:srgbClr val="93A444"/>
                          </a:solidFill>
                          <a:latin typeface="Century Gothic" panose="020B0502020202020204" pitchFamily="34" charset="0"/>
                        </a:rPr>
                        <a:t>MENU</a:t>
                      </a:r>
                    </a:p>
                  </a:txBody>
                  <a:tcPr>
                    <a:noFill/>
                  </a:tcPr>
                </a:tc>
                <a:tc>
                  <a:txBody>
                    <a:bodyPr/>
                    <a:lstStyle/>
                    <a:p>
                      <a:pPr algn="ctr"/>
                      <a:r>
                        <a:rPr lang="en-US" sz="800" dirty="0">
                          <a:latin typeface="Century Gothic" panose="020B0502020202020204" pitchFamily="34" charset="0"/>
                        </a:rPr>
                        <a:t>Monday</a:t>
                      </a:r>
                    </a:p>
                  </a:txBody>
                  <a:tcPr anchor="ctr">
                    <a:solidFill>
                      <a:srgbClr val="585858"/>
                    </a:solidFill>
                  </a:tcPr>
                </a:tc>
                <a:tc>
                  <a:txBody>
                    <a:bodyPr/>
                    <a:lstStyle/>
                    <a:p>
                      <a:pPr algn="ctr"/>
                      <a:r>
                        <a:rPr lang="en-US" sz="800" dirty="0">
                          <a:latin typeface="Century Gothic" panose="020B0502020202020204" pitchFamily="34" charset="0"/>
                        </a:rPr>
                        <a:t>Tuesday</a:t>
                      </a:r>
                    </a:p>
                  </a:txBody>
                  <a:tcPr anchor="ctr">
                    <a:solidFill>
                      <a:srgbClr val="93A444"/>
                    </a:solidFill>
                  </a:tcPr>
                </a:tc>
                <a:tc>
                  <a:txBody>
                    <a:bodyPr/>
                    <a:lstStyle/>
                    <a:p>
                      <a:pPr algn="ctr"/>
                      <a:r>
                        <a:rPr lang="en-US" sz="800" dirty="0">
                          <a:latin typeface="Century Gothic" panose="020B0502020202020204" pitchFamily="34" charset="0"/>
                        </a:rPr>
                        <a:t>Wednesday</a:t>
                      </a:r>
                    </a:p>
                  </a:txBody>
                  <a:tcPr anchor="ctr">
                    <a:solidFill>
                      <a:srgbClr val="95B3D7"/>
                    </a:solidFill>
                  </a:tcPr>
                </a:tc>
                <a:tc>
                  <a:txBody>
                    <a:bodyPr/>
                    <a:lstStyle/>
                    <a:p>
                      <a:pPr algn="ctr"/>
                      <a:r>
                        <a:rPr lang="en-US" sz="800" dirty="0">
                          <a:latin typeface="Century Gothic" panose="020B0502020202020204" pitchFamily="34" charset="0"/>
                        </a:rPr>
                        <a:t>Thursday</a:t>
                      </a:r>
                    </a:p>
                  </a:txBody>
                  <a:tcPr anchor="ctr">
                    <a:solidFill>
                      <a:srgbClr val="A68461"/>
                    </a:solidFill>
                  </a:tcPr>
                </a:tc>
                <a:tc>
                  <a:txBody>
                    <a:bodyPr/>
                    <a:lstStyle/>
                    <a:p>
                      <a:pPr algn="ctr"/>
                      <a:r>
                        <a:rPr lang="en-US" sz="800" dirty="0">
                          <a:latin typeface="Century Gothic" panose="020B0502020202020204" pitchFamily="34" charset="0"/>
                        </a:rPr>
                        <a:t>Friday</a:t>
                      </a:r>
                    </a:p>
                  </a:txBody>
                  <a:tcPr anchor="ctr">
                    <a:solidFill>
                      <a:srgbClr val="48182D"/>
                    </a:solidFill>
                  </a:tcPr>
                </a:tc>
                <a:extLst>
                  <a:ext uri="{0D108BD9-81ED-4DB2-BD59-A6C34878D82A}">
                    <a16:rowId xmlns:a16="http://schemas.microsoft.com/office/drawing/2014/main" val="2675173986"/>
                  </a:ext>
                </a:extLst>
              </a:tr>
              <a:tr h="1916495">
                <a:tc>
                  <a:txBody>
                    <a:bodyPr/>
                    <a:lstStyle/>
                    <a:p>
                      <a:pPr algn="l"/>
                      <a:r>
                        <a:rPr lang="en-US" sz="800" b="1" dirty="0">
                          <a:solidFill>
                            <a:schemeClr val="bg1"/>
                          </a:solidFill>
                          <a:latin typeface="Century Gothic" panose="020B0502020202020204" pitchFamily="34" charset="0"/>
                        </a:rPr>
                        <a:t>Main Course</a:t>
                      </a:r>
                    </a:p>
                  </a:txBody>
                  <a:tcPr anchor="ctr">
                    <a:solidFill>
                      <a:srgbClr val="A68461"/>
                    </a:solidFill>
                  </a:tcPr>
                </a:tc>
                <a:tc>
                  <a:txBody>
                    <a:bodyPr/>
                    <a:lstStyle/>
                    <a:p>
                      <a:pPr marL="171450" marR="0"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Chinese Braised Beef </a:t>
                      </a:r>
                      <a:r>
                        <a:rPr lang="en-US" sz="800" dirty="0">
                          <a:solidFill>
                            <a:srgbClr val="201F1E"/>
                          </a:solidFill>
                          <a:effectLst/>
                          <a:highlight>
                            <a:srgbClr val="FFFF00"/>
                          </a:highlight>
                          <a:latin typeface="Century Gothic" panose="020B0502020202020204" pitchFamily="34" charset="0"/>
                          <a:ea typeface="Times New Roman" panose="02020603050405020304" pitchFamily="18" charset="0"/>
                        </a:rPr>
                        <a:t>[ginger &amp; soy]</a:t>
                      </a:r>
                    </a:p>
                    <a:p>
                      <a:pPr marL="171450" marR="0"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Mediterranean Baked Fish w/ Parsley Butter Sauce</a:t>
                      </a:r>
                    </a:p>
                    <a:p>
                      <a:pPr marL="171450" marR="0"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Boiled Ossobuco w/carrots &amp; spinach</a:t>
                      </a:r>
                    </a:p>
                    <a:p>
                      <a:pPr marL="171450" marR="0"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Mushroom &amp; Vegetable Patties w/creamy parmesan sauce </a:t>
                      </a:r>
                      <a:r>
                        <a:rPr lang="en-US" sz="800" dirty="0">
                          <a:solidFill>
                            <a:srgbClr val="201F1E"/>
                          </a:solidFill>
                          <a:effectLst/>
                          <a:highlight>
                            <a:srgbClr val="FFFF00"/>
                          </a:highlight>
                          <a:latin typeface="Century Gothic" panose="020B0502020202020204" pitchFamily="34" charset="0"/>
                          <a:ea typeface="Times New Roman" panose="02020603050405020304" pitchFamily="18" charset="0"/>
                        </a:rPr>
                        <a:t>[gluten, soy]</a:t>
                      </a:r>
                    </a:p>
                    <a:p>
                      <a:pPr marL="0" marR="0" algn="ctr">
                        <a:spcBef>
                          <a:spcPts val="0"/>
                        </a:spcBef>
                        <a:spcAft>
                          <a:spcPts val="0"/>
                        </a:spcAft>
                      </a:pPr>
                      <a:endParaRPr lang="en-US" sz="800" dirty="0">
                        <a:effectLst/>
                        <a:highlight>
                          <a:srgbClr val="FFFF00"/>
                        </a:highlight>
                        <a:latin typeface="Century Gothic" panose="020B0502020202020204" pitchFamily="34" charset="0"/>
                        <a:ea typeface="Times New Roman" panose="02020603050405020304" pitchFamily="18" charset="0"/>
                      </a:endParaRPr>
                    </a:p>
                  </a:txBody>
                  <a:tcPr marL="123825" marR="123825" marT="0" marB="0" anchor="ctr">
                    <a:lnB w="12700" cap="flat" cmpd="sng" algn="ctr">
                      <a:solidFill>
                        <a:schemeClr val="tx1"/>
                      </a:solidFill>
                      <a:prstDash val="solid"/>
                      <a:round/>
                      <a:headEnd type="none" w="med" len="med"/>
                      <a:tailEnd type="none" w="med" len="med"/>
                    </a:lnB>
                    <a:noFill/>
                  </a:tcPr>
                </a:tc>
                <a:tc>
                  <a:txBody>
                    <a:bodyPr/>
                    <a:lstStyle/>
                    <a:p>
                      <a:pPr marL="171450" marR="0" indent="-171450" algn="l">
                        <a:lnSpc>
                          <a:spcPct val="107000"/>
                        </a:lnSpc>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BBQ Lamb Cubes </a:t>
                      </a:r>
                      <a:r>
                        <a:rPr lang="en-US" sz="800" dirty="0">
                          <a:solidFill>
                            <a:srgbClr val="201F1E"/>
                          </a:solidFill>
                          <a:effectLst/>
                          <a:highlight>
                            <a:srgbClr val="FFFF00"/>
                          </a:highlight>
                          <a:latin typeface="Century Gothic" panose="020B0502020202020204" pitchFamily="34" charset="0"/>
                          <a:ea typeface="Times New Roman" panose="02020603050405020304" pitchFamily="18" charset="0"/>
                          <a:cs typeface="Times New Roman" panose="02020603050405020304" pitchFamily="18" charset="0"/>
                        </a:rPr>
                        <a:t>[dairy]</a:t>
                      </a:r>
                    </a:p>
                    <a:p>
                      <a:pPr marL="171450" marR="0" indent="-171450" algn="l">
                        <a:lnSpc>
                          <a:spcPct val="107000"/>
                        </a:lnSpc>
                        <a:spcBef>
                          <a:spcPts val="0"/>
                        </a:spcBef>
                        <a:spcAft>
                          <a:spcPts val="0"/>
                        </a:spcAft>
                        <a:buFont typeface="Wingdings" pitchFamily="2" charset="2"/>
                        <a:buChar char="Ø"/>
                      </a:pPr>
                      <a:r>
                        <a:rPr lang="en-US" sz="800" dirty="0" err="1">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Sp</a:t>
                      </a:r>
                      <a: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 Taco Tuesday w/</a:t>
                      </a:r>
                      <a:r>
                        <a:rPr lang="en-US" sz="800" dirty="0" err="1">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pico</a:t>
                      </a:r>
                      <a: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 di </a:t>
                      </a:r>
                      <a:r>
                        <a:rPr lang="en-US" sz="800" dirty="0" err="1">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gallo</a:t>
                      </a:r>
                      <a: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800" dirty="0" err="1">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chedar</a:t>
                      </a:r>
                      <a: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 guac, chicken and beef options as well as hard tacos</a:t>
                      </a:r>
                    </a:p>
                    <a:p>
                      <a:pPr marL="171450" marR="0" indent="-171450" algn="l">
                        <a:lnSpc>
                          <a:spcPct val="107000"/>
                        </a:lnSpc>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Chickpea </a:t>
                      </a:r>
                      <a:b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br>
                      <a:r>
                        <a:rPr lang="en-US" sz="800" dirty="0">
                          <a:solidFill>
                            <a:srgbClr val="201F1E"/>
                          </a:solidFill>
                          <a:effectLst/>
                          <a:latin typeface="Century Gothic" panose="020B0502020202020204" pitchFamily="34" charset="0"/>
                          <a:ea typeface="Times New Roman" panose="02020603050405020304" pitchFamily="18" charset="0"/>
                          <a:cs typeface="Times New Roman" panose="02020603050405020304" pitchFamily="18" charset="0"/>
                        </a:rPr>
                        <a:t>Vegetable nuggets w/a sweet &amp; sour tamarind sauce</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marL="171450" marR="2730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Jamaican Jerk Chicken </a:t>
                      </a:r>
                    </a:p>
                    <a:p>
                      <a:pPr marL="171450" marR="2730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Braised </a:t>
                      </a:r>
                      <a:r>
                        <a:rPr lang="en-US" sz="800" dirty="0" err="1">
                          <a:solidFill>
                            <a:srgbClr val="201F1E"/>
                          </a:solidFill>
                          <a:effectLst/>
                          <a:latin typeface="Century Gothic" panose="020B0502020202020204" pitchFamily="34" charset="0"/>
                          <a:ea typeface="Times New Roman" panose="02020603050405020304" pitchFamily="18" charset="0"/>
                        </a:rPr>
                        <a:t>Ossobucco</a:t>
                      </a:r>
                      <a:r>
                        <a:rPr lang="en-US" sz="800" dirty="0">
                          <a:solidFill>
                            <a:srgbClr val="201F1E"/>
                          </a:solidFill>
                          <a:effectLst/>
                          <a:latin typeface="Century Gothic" panose="020B0502020202020204" pitchFamily="34" charset="0"/>
                          <a:ea typeface="Times New Roman" panose="02020603050405020304" pitchFamily="18" charset="0"/>
                        </a:rPr>
                        <a:t> [health option]</a:t>
                      </a:r>
                    </a:p>
                    <a:p>
                      <a:pPr marL="171450" marR="2730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Oven Grilled Fish Filet (</a:t>
                      </a:r>
                      <a:r>
                        <a:rPr lang="en-US" sz="800" dirty="0" err="1">
                          <a:solidFill>
                            <a:srgbClr val="201F1E"/>
                          </a:solidFill>
                          <a:effectLst/>
                          <a:latin typeface="Century Gothic" panose="020B0502020202020204" pitchFamily="34" charset="0"/>
                          <a:ea typeface="Times New Roman" panose="02020603050405020304" pitchFamily="18" charset="0"/>
                        </a:rPr>
                        <a:t>Tillapia</a:t>
                      </a:r>
                      <a:r>
                        <a:rPr lang="en-US" sz="800" dirty="0">
                          <a:solidFill>
                            <a:srgbClr val="201F1E"/>
                          </a:solidFill>
                          <a:effectLst/>
                          <a:latin typeface="Century Gothic" panose="020B0502020202020204" pitchFamily="34" charset="0"/>
                          <a:ea typeface="Times New Roman" panose="02020603050405020304" pitchFamily="18" charset="0"/>
                        </a:rPr>
                        <a:t> or whole deep fried fish w/tartar sauce)</a:t>
                      </a:r>
                    </a:p>
                    <a:p>
                      <a:pPr marL="171450" marR="27305" indent="-171450" algn="l">
                        <a:spcBef>
                          <a:spcPts val="0"/>
                        </a:spcBef>
                        <a:spcAft>
                          <a:spcPts val="0"/>
                        </a:spcAft>
                        <a:buFont typeface="Wingdings" pitchFamily="2" charset="2"/>
                        <a:buChar char="Ø"/>
                      </a:pPr>
                      <a:r>
                        <a:rPr lang="en-US" sz="800" dirty="0" err="1">
                          <a:solidFill>
                            <a:srgbClr val="201F1E"/>
                          </a:solidFill>
                          <a:effectLst/>
                          <a:latin typeface="Century Gothic" panose="020B0502020202020204" pitchFamily="34" charset="0"/>
                          <a:ea typeface="Times New Roman" panose="02020603050405020304" pitchFamily="18" charset="0"/>
                        </a:rPr>
                        <a:t>Githeri</a:t>
                      </a:r>
                      <a:r>
                        <a:rPr lang="en-US" sz="800" dirty="0">
                          <a:solidFill>
                            <a:srgbClr val="201F1E"/>
                          </a:solidFill>
                          <a:effectLst/>
                          <a:latin typeface="Century Gothic" panose="020B0502020202020204" pitchFamily="34" charset="0"/>
                          <a:ea typeface="Times New Roman" panose="02020603050405020304" pitchFamily="18" charset="0"/>
                        </a:rPr>
                        <a:t> Special </a:t>
                      </a:r>
                      <a:r>
                        <a:rPr lang="en-US" sz="800" dirty="0" err="1">
                          <a:solidFill>
                            <a:srgbClr val="201F1E"/>
                          </a:solidFill>
                          <a:effectLst/>
                          <a:latin typeface="Century Gothic" panose="020B0502020202020204" pitchFamily="34" charset="0"/>
                          <a:ea typeface="Times New Roman" panose="02020603050405020304" pitchFamily="18" charset="0"/>
                        </a:rPr>
                        <a:t>Squteed</a:t>
                      </a:r>
                      <a:r>
                        <a:rPr lang="en-US" sz="800" dirty="0">
                          <a:solidFill>
                            <a:srgbClr val="201F1E"/>
                          </a:solidFill>
                          <a:effectLst/>
                          <a:latin typeface="Century Gothic" panose="020B0502020202020204" pitchFamily="34" charset="0"/>
                          <a:ea typeface="Times New Roman" panose="02020603050405020304" pitchFamily="18" charset="0"/>
                        </a:rPr>
                        <a:t> Bean w/Garlic, Sage &amp; tomatoes</a:t>
                      </a:r>
                      <a:endParaRPr lang="en-US" sz="800" dirty="0">
                        <a:effectLst/>
                        <a:latin typeface="Times New Roman" panose="02020603050405020304" pitchFamily="18" charset="0"/>
                        <a:ea typeface="Times New Roman" panose="02020603050405020304" pitchFamily="18" charset="0"/>
                      </a:endParaRPr>
                    </a:p>
                  </a:txBody>
                  <a:tcPr marL="123825" marR="123825" marT="0" marB="0" anchor="ctr">
                    <a:lnB w="12700" cap="flat" cmpd="sng" algn="ctr">
                      <a:solidFill>
                        <a:schemeClr val="tx1"/>
                      </a:solidFill>
                      <a:prstDash val="solid"/>
                      <a:round/>
                      <a:headEnd type="none" w="med" len="med"/>
                      <a:tailEnd type="none" w="med" len="med"/>
                    </a:lnB>
                    <a:noFill/>
                  </a:tcPr>
                </a:tc>
                <a:tc>
                  <a:txBody>
                    <a:bodyPr/>
                    <a:lstStyle/>
                    <a:p>
                      <a:pPr marL="171450" marR="27305" indent="-171450" algn="l">
                        <a:spcBef>
                          <a:spcPts val="0"/>
                        </a:spcBef>
                        <a:spcAft>
                          <a:spcPts val="0"/>
                        </a:spcAft>
                        <a:buFont typeface="Wingdings" pitchFamily="2" charset="2"/>
                        <a:buChar char="Ø"/>
                      </a:pPr>
                      <a:r>
                        <a:rPr lang="en-US" sz="800" dirty="0" err="1">
                          <a:solidFill>
                            <a:srgbClr val="201F1E"/>
                          </a:solidFill>
                          <a:effectLst/>
                          <a:latin typeface="Century Gothic" panose="020B0502020202020204" pitchFamily="34" charset="0"/>
                          <a:ea typeface="Times New Roman" panose="02020603050405020304" pitchFamily="18" charset="0"/>
                        </a:rPr>
                        <a:t>Sp</a:t>
                      </a:r>
                      <a:r>
                        <a:rPr lang="en-US" sz="800" dirty="0">
                          <a:solidFill>
                            <a:srgbClr val="201F1E"/>
                          </a:solidFill>
                          <a:effectLst/>
                          <a:latin typeface="Century Gothic" panose="020B0502020202020204" pitchFamily="34" charset="0"/>
                          <a:ea typeface="Times New Roman" panose="02020603050405020304" pitchFamily="18" charset="0"/>
                        </a:rPr>
                        <a:t>: Teriyaki Boneless Chicken</a:t>
                      </a:r>
                    </a:p>
                    <a:p>
                      <a:pPr marL="171450" marR="2730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Tossed Beef </a:t>
                      </a:r>
                      <a:r>
                        <a:rPr lang="en-US" sz="800" dirty="0" err="1">
                          <a:solidFill>
                            <a:srgbClr val="201F1E"/>
                          </a:solidFill>
                          <a:effectLst/>
                          <a:latin typeface="Century Gothic" panose="020B0502020202020204" pitchFamily="34" charset="0"/>
                          <a:ea typeface="Times New Roman" panose="02020603050405020304" pitchFamily="18" charset="0"/>
                        </a:rPr>
                        <a:t>Medalians</a:t>
                      </a:r>
                      <a:endParaRPr lang="en-US" sz="800" dirty="0">
                        <a:solidFill>
                          <a:srgbClr val="201F1E"/>
                        </a:solidFill>
                        <a:effectLst/>
                        <a:latin typeface="Century Gothic" panose="020B0502020202020204" pitchFamily="34" charset="0"/>
                        <a:ea typeface="Times New Roman" panose="02020603050405020304" pitchFamily="18" charset="0"/>
                      </a:endParaRPr>
                    </a:p>
                    <a:p>
                      <a:pPr marL="171450" marR="2730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Vegan Rice Paper Rolls w/siracha &amp; soy </a:t>
                      </a:r>
                      <a:r>
                        <a:rPr lang="en-US" sz="800" dirty="0">
                          <a:solidFill>
                            <a:srgbClr val="201F1E"/>
                          </a:solidFill>
                          <a:effectLst/>
                          <a:highlight>
                            <a:srgbClr val="FFFF00"/>
                          </a:highlight>
                          <a:latin typeface="Century Gothic" panose="020B0502020202020204" pitchFamily="34" charset="0"/>
                          <a:ea typeface="Times New Roman" panose="02020603050405020304" pitchFamily="18" charset="0"/>
                        </a:rPr>
                        <a:t>[soy]</a:t>
                      </a:r>
                      <a:endParaRPr lang="en-US" sz="800" dirty="0">
                        <a:effectLst/>
                        <a:highlight>
                          <a:srgbClr val="FFFF00"/>
                        </a:highlight>
                        <a:latin typeface="Times New Roman" panose="02020603050405020304" pitchFamily="18" charset="0"/>
                        <a:ea typeface="Times New Roman" panose="02020603050405020304" pitchFamily="18" charset="0"/>
                      </a:endParaRPr>
                    </a:p>
                  </a:txBody>
                  <a:tcPr marL="123825" marR="123825" marT="0" marB="0" anchor="ctr">
                    <a:lnB w="12700" cap="flat" cmpd="sng" algn="ctr">
                      <a:solidFill>
                        <a:schemeClr val="tx1"/>
                      </a:solidFill>
                      <a:prstDash val="solid"/>
                      <a:round/>
                      <a:headEnd type="none" w="med" len="med"/>
                      <a:tailEnd type="none" w="med" len="med"/>
                    </a:lnB>
                    <a:noFill/>
                  </a:tcPr>
                </a:tc>
                <a:tc>
                  <a:txBody>
                    <a:bodyPr/>
                    <a:lstStyle/>
                    <a:p>
                      <a:pPr marL="171450" marR="0" indent="-171450" algn="l">
                        <a:lnSpc>
                          <a:spcPts val="1150"/>
                        </a:lnSpc>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Kenyan </a:t>
                      </a:r>
                      <a:r>
                        <a:rPr lang="en-US" sz="800" dirty="0" err="1">
                          <a:solidFill>
                            <a:srgbClr val="201F1E"/>
                          </a:solidFill>
                          <a:effectLst/>
                          <a:latin typeface="Century Gothic" panose="020B0502020202020204" pitchFamily="34" charset="0"/>
                          <a:ea typeface="Times New Roman" panose="02020603050405020304" pitchFamily="18" charset="0"/>
                        </a:rPr>
                        <a:t>Mbuzi</a:t>
                      </a:r>
                      <a:r>
                        <a:rPr lang="en-US" sz="800" dirty="0">
                          <a:solidFill>
                            <a:srgbClr val="201F1E"/>
                          </a:solidFill>
                          <a:effectLst/>
                          <a:latin typeface="Century Gothic" panose="020B0502020202020204" pitchFamily="34" charset="0"/>
                          <a:ea typeface="Times New Roman" panose="02020603050405020304" pitchFamily="18" charset="0"/>
                        </a:rPr>
                        <a:t> </a:t>
                      </a:r>
                      <a:r>
                        <a:rPr lang="en-US" sz="800" dirty="0" err="1">
                          <a:solidFill>
                            <a:srgbClr val="201F1E"/>
                          </a:solidFill>
                          <a:effectLst/>
                          <a:latin typeface="Century Gothic" panose="020B0502020202020204" pitchFamily="34" charset="0"/>
                          <a:ea typeface="Times New Roman" panose="02020603050405020304" pitchFamily="18" charset="0"/>
                        </a:rPr>
                        <a:t>Choma</a:t>
                      </a:r>
                      <a:r>
                        <a:rPr lang="en-US" sz="800" dirty="0">
                          <a:solidFill>
                            <a:srgbClr val="201F1E"/>
                          </a:solidFill>
                          <a:effectLst/>
                          <a:latin typeface="Century Gothic" panose="020B0502020202020204" pitchFamily="34" charset="0"/>
                          <a:ea typeface="Times New Roman" panose="02020603050405020304" pitchFamily="18" charset="0"/>
                        </a:rPr>
                        <a:t> w/Kachumbari</a:t>
                      </a:r>
                    </a:p>
                    <a:p>
                      <a:pPr marL="171450" marR="0" indent="-171450" algn="l">
                        <a:lnSpc>
                          <a:spcPts val="1150"/>
                        </a:lnSpc>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Tossed Chicken Wings</a:t>
                      </a:r>
                    </a:p>
                    <a:p>
                      <a:pPr marL="171450" marR="0" indent="-171450" algn="l">
                        <a:lnSpc>
                          <a:spcPts val="1150"/>
                        </a:lnSpc>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Palak Paneer</a:t>
                      </a:r>
                      <a:endParaRPr lang="en-US" sz="800" dirty="0">
                        <a:effectLst/>
                        <a:latin typeface="Times New Roman" panose="02020603050405020304" pitchFamily="18" charset="0"/>
                        <a:ea typeface="Times New Roman" panose="02020603050405020304" pitchFamily="18" charset="0"/>
                      </a:endParaRPr>
                    </a:p>
                  </a:txBody>
                  <a:tcPr marL="123825" marR="123825"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6064874"/>
                  </a:ext>
                </a:extLst>
              </a:tr>
              <a:tr h="1870433">
                <a:tc>
                  <a:txBody>
                    <a:bodyPr/>
                    <a:lstStyle/>
                    <a:p>
                      <a:pPr algn="l"/>
                      <a:r>
                        <a:rPr lang="en-US" sz="700" b="1" dirty="0">
                          <a:solidFill>
                            <a:schemeClr val="bg1"/>
                          </a:solidFill>
                          <a:latin typeface="Century Gothic" panose="020B0502020202020204" pitchFamily="34" charset="0"/>
                        </a:rPr>
                        <a:t>Accompaniments</a:t>
                      </a:r>
                    </a:p>
                  </a:txBody>
                  <a:tcPr anchor="ctr">
                    <a:solidFill>
                      <a:srgbClr val="A68461"/>
                    </a:solidFill>
                  </a:tcPr>
                </a:tc>
                <a:tc>
                  <a:txBody>
                    <a:bodyPr/>
                    <a:lstStyle/>
                    <a:p>
                      <a:pPr marL="171450" marR="2857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Jeweled Fried Rice</a:t>
                      </a:r>
                    </a:p>
                    <a:p>
                      <a:pPr marL="171450" marR="2857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Ugali</a:t>
                      </a:r>
                    </a:p>
                    <a:p>
                      <a:pPr marL="171450" marR="2857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Roasted Butternut infused with Fresh Garlic</a:t>
                      </a:r>
                    </a:p>
                    <a:p>
                      <a:pPr marL="171450" marR="2857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Rosemary Oven-Roasted Ratatouille </a:t>
                      </a:r>
                      <a:r>
                        <a:rPr lang="en-US" sz="800" dirty="0">
                          <a:solidFill>
                            <a:srgbClr val="201F1E"/>
                          </a:solidFill>
                          <a:effectLst/>
                          <a:highlight>
                            <a:srgbClr val="FFFF00"/>
                          </a:highlight>
                          <a:latin typeface="Century Gothic" panose="020B0502020202020204" pitchFamily="34" charset="0"/>
                          <a:ea typeface="Times New Roman" panose="02020603050405020304" pitchFamily="18" charset="0"/>
                        </a:rPr>
                        <a:t>[eggplant, onions, bell peppers, basil, thyme, zucchini, soy, garlic, ginger]</a:t>
                      </a:r>
                      <a:endParaRPr lang="en-US" sz="800" dirty="0">
                        <a:effectLst/>
                        <a:highlight>
                          <a:srgbClr val="FFFF00"/>
                        </a:highlight>
                        <a:latin typeface="Century Gothic" panose="020B0502020202020204" pitchFamily="34" charset="0"/>
                        <a:ea typeface="Times New Roman" panose="02020603050405020304" pitchFamily="18" charset="0"/>
                      </a:endParaRPr>
                    </a:p>
                    <a:p>
                      <a:pPr marL="0" marR="28575" algn="ctr">
                        <a:spcBef>
                          <a:spcPts val="0"/>
                        </a:spcBef>
                        <a:spcAft>
                          <a:spcPts val="0"/>
                        </a:spcAft>
                      </a:pPr>
                      <a:r>
                        <a:rPr lang="en-US" sz="800" dirty="0">
                          <a:solidFill>
                            <a:srgbClr val="201F1E"/>
                          </a:solidFill>
                          <a:effectLst/>
                          <a:latin typeface="Century Gothic" panose="020B0502020202020204" pitchFamily="34" charset="0"/>
                          <a:ea typeface="Times New Roman" panose="02020603050405020304" pitchFamily="18" charset="0"/>
                        </a:rPr>
                        <a:t> </a:t>
                      </a:r>
                      <a:endParaRPr lang="en-US" sz="800" dirty="0">
                        <a:effectLst/>
                        <a:latin typeface="Century Gothic" panose="020B0502020202020204" pitchFamily="34" charset="0"/>
                        <a:ea typeface="Times New Roman" panose="02020603050405020304" pitchFamily="18" charset="0"/>
                      </a:endParaRPr>
                    </a:p>
                  </a:txBody>
                  <a:tcPr marL="123825" marR="1238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2857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BBQ Corn on the Cob w/a chili &amp; lime butter</a:t>
                      </a:r>
                    </a:p>
                    <a:p>
                      <a:pPr marL="171450" marR="2857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Sweet Garden Pea Rise </a:t>
                      </a:r>
                    </a:p>
                    <a:p>
                      <a:pPr marL="171450" marR="2857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Tossed Market Vegetables</a:t>
                      </a:r>
                      <a:endParaRPr lang="en-US" sz="800" dirty="0">
                        <a:effectLst/>
                        <a:latin typeface="Century Gothic" panose="020B0502020202020204" pitchFamily="34" charset="0"/>
                        <a:ea typeface="Times New Roman" panose="02020603050405020304" pitchFamily="18" charset="0"/>
                      </a:endParaRPr>
                    </a:p>
                  </a:txBody>
                  <a:tcPr marL="123825" marR="1238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9865" marR="46355" indent="-171450" algn="l">
                        <a:lnSpc>
                          <a:spcPts val="1150"/>
                        </a:lnSpc>
                        <a:spcBef>
                          <a:spcPts val="0"/>
                        </a:spcBef>
                        <a:spcAft>
                          <a:spcPts val="0"/>
                        </a:spcAft>
                        <a:buFont typeface="Wingdings" pitchFamily="2" charset="2"/>
                        <a:buChar char="Ø"/>
                      </a:pPr>
                      <a:r>
                        <a:rPr lang="en-US" sz="800" dirty="0">
                          <a:solidFill>
                            <a:srgbClr val="262626"/>
                          </a:solidFill>
                          <a:effectLst/>
                          <a:latin typeface="Century Gothic" panose="020B0502020202020204" pitchFamily="34" charset="0"/>
                          <a:ea typeface="Times New Roman" panose="02020603050405020304" pitchFamily="18" charset="0"/>
                        </a:rPr>
                        <a:t>Onion Fried Rice </a:t>
                      </a:r>
                    </a:p>
                    <a:p>
                      <a:pPr marL="189865" marR="46355" indent="-171450" algn="l">
                        <a:lnSpc>
                          <a:spcPts val="1150"/>
                        </a:lnSpc>
                        <a:spcBef>
                          <a:spcPts val="0"/>
                        </a:spcBef>
                        <a:spcAft>
                          <a:spcPts val="0"/>
                        </a:spcAft>
                        <a:buFont typeface="Wingdings" pitchFamily="2" charset="2"/>
                        <a:buChar char="Ø"/>
                      </a:pPr>
                      <a:r>
                        <a:rPr lang="en-US" sz="800" dirty="0">
                          <a:solidFill>
                            <a:srgbClr val="262626"/>
                          </a:solidFill>
                          <a:effectLst/>
                          <a:latin typeface="Century Gothic" panose="020B0502020202020204" pitchFamily="34" charset="0"/>
                          <a:ea typeface="Times New Roman" panose="02020603050405020304" pitchFamily="18" charset="0"/>
                        </a:rPr>
                        <a:t>Ugali</a:t>
                      </a:r>
                    </a:p>
                    <a:p>
                      <a:pPr marL="189865" marR="46355" indent="-171450" algn="l">
                        <a:lnSpc>
                          <a:spcPts val="1150"/>
                        </a:lnSpc>
                        <a:spcBef>
                          <a:spcPts val="0"/>
                        </a:spcBef>
                        <a:spcAft>
                          <a:spcPts val="0"/>
                        </a:spcAft>
                        <a:buFont typeface="Wingdings" pitchFamily="2" charset="2"/>
                        <a:buChar char="Ø"/>
                      </a:pPr>
                      <a:r>
                        <a:rPr lang="en-US" sz="800" dirty="0">
                          <a:solidFill>
                            <a:srgbClr val="262626"/>
                          </a:solidFill>
                          <a:effectLst/>
                          <a:latin typeface="Century Gothic" panose="020B0502020202020204" pitchFamily="34" charset="0"/>
                          <a:ea typeface="Times New Roman" panose="02020603050405020304" pitchFamily="18" charset="0"/>
                        </a:rPr>
                        <a:t>Paprika </a:t>
                      </a:r>
                      <a:r>
                        <a:rPr lang="en-US" sz="800" dirty="0" err="1">
                          <a:solidFill>
                            <a:srgbClr val="262626"/>
                          </a:solidFill>
                          <a:effectLst/>
                          <a:latin typeface="Century Gothic" panose="020B0502020202020204" pitchFamily="34" charset="0"/>
                          <a:ea typeface="Times New Roman" panose="02020603050405020304" pitchFamily="18" charset="0"/>
                        </a:rPr>
                        <a:t>Potaqto</a:t>
                      </a:r>
                      <a:r>
                        <a:rPr lang="en-US" sz="800" dirty="0">
                          <a:solidFill>
                            <a:srgbClr val="262626"/>
                          </a:solidFill>
                          <a:effectLst/>
                          <a:latin typeface="Century Gothic" panose="020B0502020202020204" pitchFamily="34" charset="0"/>
                          <a:ea typeface="Times New Roman" panose="02020603050405020304" pitchFamily="18" charset="0"/>
                        </a:rPr>
                        <a:t> Wedges</a:t>
                      </a:r>
                    </a:p>
                    <a:p>
                      <a:pPr marL="189865" marR="46355" indent="-171450" algn="l">
                        <a:lnSpc>
                          <a:spcPts val="1150"/>
                        </a:lnSpc>
                        <a:spcBef>
                          <a:spcPts val="0"/>
                        </a:spcBef>
                        <a:spcAft>
                          <a:spcPts val="0"/>
                        </a:spcAft>
                        <a:buFont typeface="Wingdings" pitchFamily="2" charset="2"/>
                        <a:buChar char="Ø"/>
                      </a:pPr>
                      <a:r>
                        <a:rPr lang="en-US" sz="800" dirty="0">
                          <a:solidFill>
                            <a:srgbClr val="262626"/>
                          </a:solidFill>
                          <a:effectLst/>
                          <a:latin typeface="Century Gothic" panose="020B0502020202020204" pitchFamily="34" charset="0"/>
                          <a:ea typeface="Times New Roman" panose="02020603050405020304" pitchFamily="18" charset="0"/>
                        </a:rPr>
                        <a:t>Tossed Market Veggies</a:t>
                      </a:r>
                      <a:endParaRPr lang="en-US" sz="800" dirty="0">
                        <a:effectLst/>
                        <a:latin typeface="Century Gothic" panose="020B0502020202020204" pitchFamily="34" charset="0"/>
                        <a:ea typeface="Times New Roman" panose="02020603050405020304" pitchFamily="18" charset="0"/>
                      </a:endParaRPr>
                    </a:p>
                    <a:p>
                      <a:pPr marL="18415" marR="46355" algn="ctr">
                        <a:lnSpc>
                          <a:spcPts val="1150"/>
                        </a:lnSpc>
                        <a:spcBef>
                          <a:spcPts val="0"/>
                        </a:spcBef>
                        <a:spcAft>
                          <a:spcPts val="0"/>
                        </a:spcAft>
                      </a:pPr>
                      <a:r>
                        <a:rPr lang="en-US" sz="800" dirty="0">
                          <a:solidFill>
                            <a:srgbClr val="262626"/>
                          </a:solidFill>
                          <a:effectLst/>
                          <a:latin typeface="Century Gothic" panose="020B0502020202020204" pitchFamily="34" charset="0"/>
                          <a:ea typeface="Times New Roman" panose="02020603050405020304" pitchFamily="18" charset="0"/>
                        </a:rPr>
                        <a:t> </a:t>
                      </a:r>
                      <a:endParaRPr lang="en-US" sz="800" dirty="0">
                        <a:effectLst/>
                        <a:latin typeface="Century Gothic" panose="020B0502020202020204" pitchFamily="34" charset="0"/>
                        <a:ea typeface="Times New Roman" panose="02020603050405020304" pitchFamily="18" charset="0"/>
                      </a:endParaRPr>
                    </a:p>
                  </a:txBody>
                  <a:tcPr marL="123825" marR="1238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132715" indent="-171450" algn="l">
                        <a:lnSpc>
                          <a:spcPts val="1150"/>
                        </a:lnSpc>
                        <a:spcBef>
                          <a:spcPts val="0"/>
                        </a:spcBef>
                        <a:spcAft>
                          <a:spcPts val="0"/>
                        </a:spcAft>
                        <a:buFont typeface="Wingdings" pitchFamily="2" charset="2"/>
                        <a:buChar char="Ø"/>
                      </a:pPr>
                      <a:r>
                        <a:rPr lang="en-US" sz="800" dirty="0">
                          <a:solidFill>
                            <a:srgbClr val="404040"/>
                          </a:solidFill>
                          <a:effectLst/>
                          <a:latin typeface="Century Gothic" panose="020B0502020202020204" pitchFamily="34" charset="0"/>
                          <a:ea typeface="Times New Roman" panose="02020603050405020304" pitchFamily="18" charset="0"/>
                        </a:rPr>
                        <a:t>Steamed Rice</a:t>
                      </a:r>
                    </a:p>
                    <a:p>
                      <a:pPr marL="171450" marR="132715" indent="-171450" algn="l">
                        <a:lnSpc>
                          <a:spcPts val="1150"/>
                        </a:lnSpc>
                        <a:spcBef>
                          <a:spcPts val="0"/>
                        </a:spcBef>
                        <a:spcAft>
                          <a:spcPts val="0"/>
                        </a:spcAft>
                        <a:buFont typeface="Wingdings" pitchFamily="2" charset="2"/>
                        <a:buChar char="Ø"/>
                      </a:pPr>
                      <a:r>
                        <a:rPr lang="en-US" sz="800" dirty="0">
                          <a:solidFill>
                            <a:srgbClr val="404040"/>
                          </a:solidFill>
                          <a:effectLst/>
                          <a:latin typeface="Century Gothic" panose="020B0502020202020204" pitchFamily="34" charset="0"/>
                          <a:ea typeface="Times New Roman" panose="02020603050405020304" pitchFamily="18" charset="0"/>
                        </a:rPr>
                        <a:t>Mashed Potatoes</a:t>
                      </a:r>
                    </a:p>
                    <a:p>
                      <a:pPr marL="171450" marR="132715" indent="-171450" algn="l">
                        <a:lnSpc>
                          <a:spcPts val="1150"/>
                        </a:lnSpc>
                        <a:spcBef>
                          <a:spcPts val="0"/>
                        </a:spcBef>
                        <a:spcAft>
                          <a:spcPts val="0"/>
                        </a:spcAft>
                        <a:buFont typeface="Wingdings" pitchFamily="2" charset="2"/>
                        <a:buChar char="Ø"/>
                      </a:pPr>
                      <a:r>
                        <a:rPr lang="en-US" sz="800" dirty="0">
                          <a:solidFill>
                            <a:srgbClr val="404040"/>
                          </a:solidFill>
                          <a:effectLst/>
                          <a:latin typeface="Century Gothic" panose="020B0502020202020204" pitchFamily="34" charset="0"/>
                          <a:ea typeface="Times New Roman" panose="02020603050405020304" pitchFamily="18" charset="0"/>
                        </a:rPr>
                        <a:t>Tossed Mange-tout (French beans &amp; julienne carrots)</a:t>
                      </a:r>
                      <a:endParaRPr lang="en-US" sz="800" dirty="0">
                        <a:effectLst/>
                        <a:latin typeface="Century Gothic" panose="020B0502020202020204" pitchFamily="34" charset="0"/>
                        <a:ea typeface="Times New Roman" panose="02020603050405020304" pitchFamily="18" charset="0"/>
                      </a:endParaRPr>
                    </a:p>
                  </a:txBody>
                  <a:tcPr marL="123825" marR="1238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2984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Vegetable Biriyani Rice</a:t>
                      </a:r>
                    </a:p>
                    <a:p>
                      <a:pPr marL="171450" marR="29845" indent="-171450" algn="l">
                        <a:spcBef>
                          <a:spcPts val="0"/>
                        </a:spcBef>
                        <a:spcAft>
                          <a:spcPts val="0"/>
                        </a:spcAft>
                        <a:buFont typeface="Wingdings" pitchFamily="2" charset="2"/>
                        <a:buChar char="Ø"/>
                      </a:pPr>
                      <a:r>
                        <a:rPr lang="en-US" sz="800" dirty="0">
                          <a:solidFill>
                            <a:srgbClr val="201F1E"/>
                          </a:solidFill>
                          <a:effectLst/>
                          <a:latin typeface="Century Gothic" panose="020B0502020202020204" pitchFamily="34" charset="0"/>
                          <a:ea typeface="Times New Roman" panose="02020603050405020304" pitchFamily="18" charset="0"/>
                        </a:rPr>
                        <a:t>Ugali Kachumbari</a:t>
                      </a:r>
                      <a:endParaRPr lang="en-US" sz="800" dirty="0">
                        <a:effectLst/>
                        <a:latin typeface="Century Gothic" panose="020B0502020202020204" pitchFamily="34" charset="0"/>
                        <a:ea typeface="Times New Roman" panose="02020603050405020304" pitchFamily="18" charset="0"/>
                      </a:endParaRPr>
                    </a:p>
                  </a:txBody>
                  <a:tcPr marL="123825" marR="12382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7741169"/>
                  </a:ext>
                </a:extLst>
              </a:tr>
              <a:tr h="474741">
                <a:tc>
                  <a:txBody>
                    <a:bodyPr/>
                    <a:lstStyle/>
                    <a:p>
                      <a:pPr algn="ctr"/>
                      <a:r>
                        <a:rPr lang="en-US" sz="800" b="1" dirty="0">
                          <a:solidFill>
                            <a:schemeClr val="bg1"/>
                          </a:solidFill>
                          <a:latin typeface="Century Gothic" panose="020B0502020202020204" pitchFamily="34" charset="0"/>
                        </a:rPr>
                        <a:t>Soup of the Day</a:t>
                      </a:r>
                    </a:p>
                  </a:txBody>
                  <a:tcPr anchor="ctr">
                    <a:solidFill>
                      <a:srgbClr val="A68461"/>
                    </a:solidFill>
                  </a:tcPr>
                </a:tc>
                <a:tc>
                  <a:txBody>
                    <a:bodyPr/>
                    <a:lstStyle/>
                    <a:p>
                      <a:pPr algn="ctr"/>
                      <a:r>
                        <a:rPr lang="en-US" sz="800" b="0" i="0" u="none" strike="noStrike" kern="1200" dirty="0">
                          <a:solidFill>
                            <a:schemeClr val="dk1"/>
                          </a:solidFill>
                          <a:effectLst/>
                          <a:latin typeface="Century Gothic" panose="020B0502020202020204" pitchFamily="34" charset="0"/>
                          <a:ea typeface="+mn-ea"/>
                          <a:cs typeface="+mn-cs"/>
                        </a:rPr>
                        <a:t>Pumpkin</a:t>
                      </a:r>
                    </a:p>
                  </a:txBody>
                  <a:tcPr anchor="ctr">
                    <a:lnT w="12700" cap="flat" cmpd="sng" algn="ctr">
                      <a:solidFill>
                        <a:schemeClr val="tx1"/>
                      </a:solidFill>
                      <a:prstDash val="solid"/>
                      <a:round/>
                      <a:headEnd type="none" w="med" len="med"/>
                      <a:tailEnd type="none" w="med" len="med"/>
                    </a:lnT>
                    <a:noFill/>
                  </a:tcPr>
                </a:tc>
                <a:tc>
                  <a:txBody>
                    <a:bodyPr/>
                    <a:lstStyle/>
                    <a:p>
                      <a:pPr algn="ctr"/>
                      <a:r>
                        <a:rPr lang="en-US" sz="800" kern="1200" dirty="0">
                          <a:solidFill>
                            <a:schemeClr val="dk1"/>
                          </a:solidFill>
                          <a:effectLst/>
                          <a:latin typeface="Century Gothic" panose="020B0502020202020204" pitchFamily="34" charset="0"/>
                          <a:ea typeface="+mn-ea"/>
                          <a:cs typeface="+mn-cs"/>
                        </a:rPr>
                        <a:t>Cream of Spinach</a:t>
                      </a:r>
                      <a:endParaRPr lang="en-US" sz="800" b="0" i="0" u="none" strike="noStrike" kern="1200" dirty="0">
                        <a:solidFill>
                          <a:schemeClr val="dk1"/>
                        </a:solidFill>
                        <a:effectLst/>
                        <a:latin typeface="Century Gothic" panose="020B0502020202020204" pitchFamily="34" charset="0"/>
                        <a:ea typeface="+mn-ea"/>
                        <a:cs typeface="+mn-cs"/>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sz="800" kern="1200" dirty="0">
                          <a:solidFill>
                            <a:schemeClr val="dk1"/>
                          </a:solidFill>
                          <a:effectLst/>
                          <a:latin typeface="Century Gothic" panose="020B0502020202020204" pitchFamily="34" charset="0"/>
                          <a:ea typeface="+mn-ea"/>
                          <a:cs typeface="+mn-cs"/>
                        </a:rPr>
                        <a:t>Carrot &amp; Ginger</a:t>
                      </a:r>
                      <a:endParaRPr lang="en-US" sz="800" b="0" i="0" u="none" strike="noStrike" kern="1200" dirty="0">
                        <a:solidFill>
                          <a:schemeClr val="dk1"/>
                        </a:solidFill>
                        <a:effectLst/>
                        <a:latin typeface="Century Gothic" panose="020B0502020202020204" pitchFamily="34" charset="0"/>
                        <a:ea typeface="+mn-ea"/>
                        <a:cs typeface="+mn-cs"/>
                      </a:endParaRPr>
                    </a:p>
                  </a:txBody>
                  <a:tcPr anchor="ctr">
                    <a:lnT w="12700" cap="flat" cmpd="sng" algn="ctr">
                      <a:solidFill>
                        <a:schemeClr val="tx1"/>
                      </a:solidFill>
                      <a:prstDash val="solid"/>
                      <a:round/>
                      <a:headEnd type="none" w="med" len="med"/>
                      <a:tailEnd type="none" w="med" len="med"/>
                    </a:lnT>
                    <a:noFill/>
                  </a:tcPr>
                </a:tc>
                <a:tc>
                  <a:txBody>
                    <a:bodyPr/>
                    <a:lstStyle/>
                    <a:p>
                      <a:pPr marL="0" marR="46355" lvl="0" indent="0" algn="ctr" defTabSz="77724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effectLst/>
                          <a:latin typeface="Century Gothic" panose="020B0502020202020204" pitchFamily="34" charset="0"/>
                          <a:ea typeface="+mn-ea"/>
                          <a:cs typeface="+mn-cs"/>
                        </a:rPr>
                        <a:t>Creamy Vegetables</a:t>
                      </a:r>
                      <a:endParaRPr lang="en-US" sz="800" dirty="0">
                        <a:effectLst/>
                        <a:latin typeface="Century Gothic" panose="020B0502020202020204" pitchFamily="34" charset="0"/>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marR="132715" algn="ctr">
                        <a:spcBef>
                          <a:spcPts val="0"/>
                        </a:spcBef>
                        <a:spcAft>
                          <a:spcPts val="0"/>
                        </a:spcAft>
                      </a:pPr>
                      <a:r>
                        <a:rPr lang="en-US" sz="800" kern="1200" dirty="0">
                          <a:solidFill>
                            <a:schemeClr val="dk1"/>
                          </a:solidFill>
                          <a:effectLst/>
                          <a:latin typeface="Century Gothic" panose="020B0502020202020204" pitchFamily="34" charset="0"/>
                          <a:ea typeface="+mn-ea"/>
                          <a:cs typeface="+mn-cs"/>
                        </a:rPr>
                        <a:t>Cauliflower</a:t>
                      </a:r>
                      <a:endParaRPr lang="en-US" sz="800" dirty="0">
                        <a:effectLst/>
                        <a:latin typeface="Century Gothic" panose="020B0502020202020204" pitchFamily="34" charset="0"/>
                      </a:endParaRPr>
                    </a:p>
                  </a:txBody>
                  <a:tcPr marL="0" marR="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84900690"/>
                  </a:ext>
                </a:extLst>
              </a:tr>
            </a:tbl>
          </a:graphicData>
        </a:graphic>
      </p:graphicFrame>
      <p:sp>
        <p:nvSpPr>
          <p:cNvPr id="23" name="Rectangle 22">
            <a:extLst>
              <a:ext uri="{FF2B5EF4-FFF2-40B4-BE49-F238E27FC236}">
                <a16:creationId xmlns:a16="http://schemas.microsoft.com/office/drawing/2014/main" id="{23A289AE-F392-7E40-BBA5-F0CA5767F469}"/>
              </a:ext>
            </a:extLst>
          </p:cNvPr>
          <p:cNvSpPr/>
          <p:nvPr/>
        </p:nvSpPr>
        <p:spPr>
          <a:xfrm>
            <a:off x="453965" y="986579"/>
            <a:ext cx="3042253" cy="3271914"/>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300" b="1" dirty="0">
                <a:solidFill>
                  <a:srgbClr val="003366"/>
                </a:solidFill>
              </a:rPr>
              <a:t>Chancery Commissary / </a:t>
            </a:r>
            <a:br>
              <a:rPr lang="en-US" sz="1300" b="1" dirty="0">
                <a:solidFill>
                  <a:srgbClr val="003366"/>
                </a:solidFill>
              </a:rPr>
            </a:br>
            <a:r>
              <a:rPr lang="en-US" sz="1300" b="1" dirty="0">
                <a:solidFill>
                  <a:srgbClr val="003366"/>
                </a:solidFill>
              </a:rPr>
              <a:t>AEA Morale Store</a:t>
            </a:r>
          </a:p>
          <a:p>
            <a:pPr algn="ctr"/>
            <a:r>
              <a:rPr lang="en-US" sz="1000" dirty="0">
                <a:solidFill>
                  <a:srgbClr val="003366"/>
                </a:solidFill>
              </a:rPr>
              <a:t>Contact: 020-363-6182</a:t>
            </a:r>
            <a:br>
              <a:rPr lang="en-US" sz="1000" dirty="0">
                <a:solidFill>
                  <a:srgbClr val="003366"/>
                </a:solidFill>
              </a:rPr>
            </a:br>
            <a:r>
              <a:rPr lang="en-US" sz="1000" dirty="0">
                <a:solidFill>
                  <a:srgbClr val="003366"/>
                </a:solidFill>
              </a:rPr>
              <a:t> or 020-363-6272</a:t>
            </a:r>
            <a:br>
              <a:rPr lang="en-US" sz="1000" dirty="0">
                <a:solidFill>
                  <a:srgbClr val="003366"/>
                </a:solidFill>
              </a:rPr>
            </a:br>
            <a:r>
              <a:rPr lang="en-US" sz="1000" dirty="0">
                <a:solidFill>
                  <a:srgbClr val="003366"/>
                </a:solidFill>
              </a:rPr>
              <a:t>Hours: Mon-Thurs, 8:30 am – 4:30 pm</a:t>
            </a:r>
            <a:br>
              <a:rPr lang="en-US" sz="1000" dirty="0">
                <a:solidFill>
                  <a:srgbClr val="003366"/>
                </a:solidFill>
              </a:rPr>
            </a:br>
            <a:r>
              <a:rPr lang="en-US" sz="1000" dirty="0">
                <a:solidFill>
                  <a:srgbClr val="003366"/>
                </a:solidFill>
              </a:rPr>
              <a:t>Fri, 8:30 am – 2 pm</a:t>
            </a:r>
            <a:endParaRPr lang="en-US" sz="1100" dirty="0">
              <a:solidFill>
                <a:srgbClr val="003366"/>
              </a:solidFill>
            </a:endParaRPr>
          </a:p>
          <a:p>
            <a:pPr algn="ctr"/>
            <a:r>
              <a:rPr lang="en-US" sz="1300" b="1" dirty="0">
                <a:solidFill>
                  <a:srgbClr val="003366"/>
                </a:solidFill>
              </a:rPr>
              <a:t>Rosslyn Ridge Commissary</a:t>
            </a:r>
          </a:p>
          <a:p>
            <a:pPr algn="ctr"/>
            <a:r>
              <a:rPr lang="en-US" sz="1000" dirty="0">
                <a:solidFill>
                  <a:srgbClr val="003366"/>
                </a:solidFill>
              </a:rPr>
              <a:t>Contact: 020-363-6799</a:t>
            </a:r>
            <a:br>
              <a:rPr lang="en-US" sz="1000" dirty="0">
                <a:solidFill>
                  <a:srgbClr val="003366"/>
                </a:solidFill>
              </a:rPr>
            </a:br>
            <a:r>
              <a:rPr lang="en-US" sz="1000" dirty="0">
                <a:solidFill>
                  <a:srgbClr val="003366"/>
                </a:solidFill>
              </a:rPr>
              <a:t>Hours: Wed, Thurs &amp; Fri, </a:t>
            </a:r>
            <a:br>
              <a:rPr lang="en-US" sz="1000" dirty="0">
                <a:solidFill>
                  <a:srgbClr val="003366"/>
                </a:solidFill>
              </a:rPr>
            </a:br>
            <a:r>
              <a:rPr lang="en-US" sz="1000" dirty="0">
                <a:solidFill>
                  <a:srgbClr val="003366"/>
                </a:solidFill>
              </a:rPr>
              <a:t>11:30 am – 6:30 pm</a:t>
            </a:r>
          </a:p>
          <a:p>
            <a:pPr algn="ctr"/>
            <a:r>
              <a:rPr lang="en-US" sz="1000" dirty="0">
                <a:solidFill>
                  <a:srgbClr val="003366"/>
                </a:solidFill>
              </a:rPr>
              <a:t>Sat and Sun,</a:t>
            </a:r>
          </a:p>
          <a:p>
            <a:pPr algn="ctr"/>
            <a:r>
              <a:rPr lang="en-US" sz="1000" dirty="0">
                <a:solidFill>
                  <a:srgbClr val="003366"/>
                </a:solidFill>
              </a:rPr>
              <a:t>10:30 am – 5:30 pm</a:t>
            </a:r>
            <a:endParaRPr lang="en-US" sz="1300" b="1" dirty="0">
              <a:solidFill>
                <a:srgbClr val="003366"/>
              </a:solidFill>
            </a:endParaRPr>
          </a:p>
          <a:p>
            <a:pPr algn="ctr"/>
            <a:r>
              <a:rPr lang="en-US" sz="1300" b="1" dirty="0">
                <a:solidFill>
                  <a:srgbClr val="003366"/>
                </a:solidFill>
              </a:rPr>
              <a:t>Watering Hole</a:t>
            </a:r>
            <a:br>
              <a:rPr lang="en-US" sz="1300" b="1" dirty="0">
                <a:solidFill>
                  <a:srgbClr val="003366"/>
                </a:solidFill>
              </a:rPr>
            </a:br>
            <a:r>
              <a:rPr lang="en-US" sz="1000" dirty="0">
                <a:solidFill>
                  <a:srgbClr val="003366"/>
                </a:solidFill>
              </a:rPr>
              <a:t>Contact: 0112 145 720 or 0706 311 516</a:t>
            </a:r>
            <a:br>
              <a:rPr lang="en-US" sz="1000" dirty="0">
                <a:solidFill>
                  <a:srgbClr val="003366"/>
                </a:solidFill>
              </a:rPr>
            </a:br>
            <a:r>
              <a:rPr lang="en-US" sz="1000" dirty="0">
                <a:solidFill>
                  <a:srgbClr val="003366"/>
                </a:solidFill>
                <a:hlinkClick r:id="rId5"/>
              </a:rPr>
              <a:t>thewateringhole2019@gmail.com</a:t>
            </a:r>
            <a:endParaRPr lang="en-US" sz="1000" dirty="0">
              <a:solidFill>
                <a:srgbClr val="003366"/>
              </a:solidFill>
            </a:endParaRPr>
          </a:p>
          <a:p>
            <a:pPr algn="ctr"/>
            <a:r>
              <a:rPr lang="en-US" sz="1000" dirty="0">
                <a:solidFill>
                  <a:srgbClr val="003366"/>
                </a:solidFill>
              </a:rPr>
              <a:t>Hours: Tues-Sunday,  10 am – 8:30 pm</a:t>
            </a:r>
            <a:br>
              <a:rPr lang="en-US" sz="1000" dirty="0">
                <a:solidFill>
                  <a:srgbClr val="003366"/>
                </a:solidFill>
              </a:rPr>
            </a:br>
            <a:r>
              <a:rPr lang="en-US" sz="1000" i="1" dirty="0">
                <a:solidFill>
                  <a:srgbClr val="003366"/>
                </a:solidFill>
              </a:rPr>
              <a:t>Closed Monday</a:t>
            </a:r>
          </a:p>
          <a:p>
            <a:pPr algn="ctr"/>
            <a:r>
              <a:rPr lang="en-US" sz="1000" i="1" dirty="0">
                <a:solidFill>
                  <a:srgbClr val="003366"/>
                </a:solidFill>
              </a:rPr>
              <a:t>*in-person alcohol sales end at 6:45pm- only take-away afterwards.</a:t>
            </a:r>
          </a:p>
          <a:p>
            <a:pPr algn="ctr"/>
            <a:r>
              <a:rPr lang="en-US" sz="1000" dirty="0">
                <a:solidFill>
                  <a:srgbClr val="003366"/>
                </a:solidFill>
              </a:rPr>
              <a:t>View the </a:t>
            </a:r>
            <a:r>
              <a:rPr lang="en-US" sz="1000" dirty="0">
                <a:hlinkClick r:id="rId6"/>
              </a:rPr>
              <a:t>Watering Hole Menu here! </a:t>
            </a:r>
            <a:endParaRPr lang="en-US" sz="1000" dirty="0"/>
          </a:p>
        </p:txBody>
      </p:sp>
      <p:sp>
        <p:nvSpPr>
          <p:cNvPr id="5" name="TextBox 4">
            <a:extLst>
              <a:ext uri="{FF2B5EF4-FFF2-40B4-BE49-F238E27FC236}">
                <a16:creationId xmlns:a16="http://schemas.microsoft.com/office/drawing/2014/main" id="{32B48512-10CE-AD47-85AB-982EAAFF76AD}"/>
              </a:ext>
            </a:extLst>
          </p:cNvPr>
          <p:cNvSpPr txBox="1"/>
          <p:nvPr/>
        </p:nvSpPr>
        <p:spPr>
          <a:xfrm rot="20164200">
            <a:off x="545544" y="8072330"/>
            <a:ext cx="876734" cy="553998"/>
          </a:xfrm>
          <a:prstGeom prst="rect">
            <a:avLst/>
          </a:prstGeom>
          <a:ln w="254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b="1" dirty="0">
                <a:solidFill>
                  <a:srgbClr val="FF0000"/>
                </a:solidFill>
              </a:rPr>
              <a:t>Smoothies now Available!</a:t>
            </a:r>
          </a:p>
        </p:txBody>
      </p:sp>
      <p:sp>
        <p:nvSpPr>
          <p:cNvPr id="7" name="TextBox 6">
            <a:extLst>
              <a:ext uri="{FF2B5EF4-FFF2-40B4-BE49-F238E27FC236}">
                <a16:creationId xmlns:a16="http://schemas.microsoft.com/office/drawing/2014/main" id="{D85B1E0C-F8FA-1B4F-AC05-1F18AC76206E}"/>
              </a:ext>
            </a:extLst>
          </p:cNvPr>
          <p:cNvSpPr txBox="1"/>
          <p:nvPr/>
        </p:nvSpPr>
        <p:spPr>
          <a:xfrm>
            <a:off x="4678354" y="3801014"/>
            <a:ext cx="2328984" cy="246221"/>
          </a:xfrm>
          <a:prstGeom prst="rect">
            <a:avLst/>
          </a:prstGeom>
          <a:noFill/>
          <a:ln>
            <a:solidFill>
              <a:srgbClr val="FF0000"/>
            </a:solidFill>
          </a:ln>
        </p:spPr>
        <p:txBody>
          <a:bodyPr wrap="square" rtlCol="0">
            <a:spAutoFit/>
          </a:bodyPr>
          <a:lstStyle/>
          <a:p>
            <a:pPr algn="ctr"/>
            <a:r>
              <a:rPr lang="en-PH" sz="1000" u="sng" dirty="0"/>
              <a:t>Check out the new Watering Hole menu!</a:t>
            </a:r>
            <a:endParaRPr lang="en-US" sz="1000" dirty="0"/>
          </a:p>
        </p:txBody>
      </p:sp>
    </p:spTree>
    <p:extLst>
      <p:ext uri="{BB962C8B-B14F-4D97-AF65-F5344CB8AC3E}">
        <p14:creationId xmlns:p14="http://schemas.microsoft.com/office/powerpoint/2010/main" val="3825856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4F81F0-E83F-9C4D-9846-EB7115AC42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564542"/>
            <a:ext cx="6858000" cy="1346751"/>
          </a:xfrm>
          <a:prstGeom prst="rect">
            <a:avLst/>
          </a:prstGeom>
        </p:spPr>
      </p:pic>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AutoShape 4" descr="We can do this logo">
            <a:extLst>
              <a:ext uri="{FF2B5EF4-FFF2-40B4-BE49-F238E27FC236}">
                <a16:creationId xmlns:a16="http://schemas.microsoft.com/office/drawing/2014/main" id="{4C00C682-4BEC-4001-88F2-FD5C91AFCC14}"/>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We can do this logo">
            <a:extLst>
              <a:ext uri="{FF2B5EF4-FFF2-40B4-BE49-F238E27FC236}">
                <a16:creationId xmlns:a16="http://schemas.microsoft.com/office/drawing/2014/main" id="{3A817E63-2D29-416F-8E22-9DB5E4060C63}"/>
              </a:ext>
            </a:extLst>
          </p:cNvPr>
          <p:cNvSpPr>
            <a:spLocks noChangeAspect="1" noChangeArrowheads="1"/>
          </p:cNvSpPr>
          <p:nvPr/>
        </p:nvSpPr>
        <p:spPr bwMode="auto">
          <a:xfrm>
            <a:off x="38862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a:extLst>
              <a:ext uri="{FF2B5EF4-FFF2-40B4-BE49-F238E27FC236}">
                <a16:creationId xmlns:a16="http://schemas.microsoft.com/office/drawing/2014/main" id="{13A81D67-CAD6-4E2C-855A-E956A0D95AC0}"/>
              </a:ext>
            </a:extLst>
          </p:cNvPr>
          <p:cNvCxnSpPr/>
          <p:nvPr/>
        </p:nvCxnSpPr>
        <p:spPr>
          <a:xfrm>
            <a:off x="509935" y="6663844"/>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FE7FE8D-D64E-4A54-801F-4BACB020F5D4}"/>
              </a:ext>
            </a:extLst>
          </p:cNvPr>
          <p:cNvPicPr>
            <a:picLocks noChangeAspect="1"/>
          </p:cNvPicPr>
          <p:nvPr/>
        </p:nvPicPr>
        <p:blipFill>
          <a:blip r:embed="rId3"/>
          <a:stretch>
            <a:fillRect/>
          </a:stretch>
        </p:blipFill>
        <p:spPr>
          <a:xfrm>
            <a:off x="433581" y="3013375"/>
            <a:ext cx="3757419" cy="3738538"/>
          </a:xfrm>
          <a:prstGeom prst="rect">
            <a:avLst/>
          </a:prstGeom>
        </p:spPr>
      </p:pic>
      <p:pic>
        <p:nvPicPr>
          <p:cNvPr id="12" name="Picture 11">
            <a:extLst>
              <a:ext uri="{FF2B5EF4-FFF2-40B4-BE49-F238E27FC236}">
                <a16:creationId xmlns:a16="http://schemas.microsoft.com/office/drawing/2014/main" id="{1D30E761-9BE8-48F2-B48F-8E160375B27D}"/>
              </a:ext>
            </a:extLst>
          </p:cNvPr>
          <p:cNvPicPr>
            <a:picLocks noChangeAspect="1"/>
          </p:cNvPicPr>
          <p:nvPr/>
        </p:nvPicPr>
        <p:blipFill>
          <a:blip r:embed="rId4"/>
          <a:stretch>
            <a:fillRect/>
          </a:stretch>
        </p:blipFill>
        <p:spPr>
          <a:xfrm>
            <a:off x="914452" y="2166186"/>
            <a:ext cx="2609885" cy="1194838"/>
          </a:xfrm>
          <a:prstGeom prst="rect">
            <a:avLst/>
          </a:prstGeom>
        </p:spPr>
      </p:pic>
      <p:pic>
        <p:nvPicPr>
          <p:cNvPr id="15" name="Picture 14">
            <a:extLst>
              <a:ext uri="{FF2B5EF4-FFF2-40B4-BE49-F238E27FC236}">
                <a16:creationId xmlns:a16="http://schemas.microsoft.com/office/drawing/2014/main" id="{4A9CB947-616E-4FCA-8ED1-1C808A454367}"/>
              </a:ext>
            </a:extLst>
          </p:cNvPr>
          <p:cNvPicPr>
            <a:picLocks noChangeAspect="1"/>
          </p:cNvPicPr>
          <p:nvPr/>
        </p:nvPicPr>
        <p:blipFill rotWithShape="1">
          <a:blip r:embed="rId5"/>
          <a:srcRect l="3545" t="2473" r="4354" b="5631"/>
          <a:stretch/>
        </p:blipFill>
        <p:spPr>
          <a:xfrm>
            <a:off x="3981881" y="2092803"/>
            <a:ext cx="3540234" cy="5016651"/>
          </a:xfrm>
          <a:prstGeom prst="rect">
            <a:avLst/>
          </a:prstGeom>
        </p:spPr>
      </p:pic>
      <p:pic>
        <p:nvPicPr>
          <p:cNvPr id="16" name="Picture 15">
            <a:extLst>
              <a:ext uri="{FF2B5EF4-FFF2-40B4-BE49-F238E27FC236}">
                <a16:creationId xmlns:a16="http://schemas.microsoft.com/office/drawing/2014/main" id="{6E54FAEF-9E3A-40D1-83A2-7381BC69136C}"/>
              </a:ext>
            </a:extLst>
          </p:cNvPr>
          <p:cNvPicPr>
            <a:picLocks noChangeAspect="1"/>
          </p:cNvPicPr>
          <p:nvPr/>
        </p:nvPicPr>
        <p:blipFill>
          <a:blip r:embed="rId6"/>
          <a:stretch>
            <a:fillRect/>
          </a:stretch>
        </p:blipFill>
        <p:spPr>
          <a:xfrm>
            <a:off x="734985" y="6459806"/>
            <a:ext cx="3154610" cy="2864816"/>
          </a:xfrm>
          <a:prstGeom prst="rect">
            <a:avLst/>
          </a:prstGeom>
        </p:spPr>
      </p:pic>
      <p:pic>
        <p:nvPicPr>
          <p:cNvPr id="18" name="Picture 17">
            <a:extLst>
              <a:ext uri="{FF2B5EF4-FFF2-40B4-BE49-F238E27FC236}">
                <a16:creationId xmlns:a16="http://schemas.microsoft.com/office/drawing/2014/main" id="{D1B14CA8-D30F-4A2D-B6BE-AD7887E54336}"/>
              </a:ext>
            </a:extLst>
          </p:cNvPr>
          <p:cNvPicPr>
            <a:picLocks noChangeAspect="1"/>
          </p:cNvPicPr>
          <p:nvPr/>
        </p:nvPicPr>
        <p:blipFill rotWithShape="1">
          <a:blip r:embed="rId7"/>
          <a:srcRect r="48969"/>
          <a:stretch/>
        </p:blipFill>
        <p:spPr>
          <a:xfrm>
            <a:off x="4677487" y="7197787"/>
            <a:ext cx="2149022" cy="1388854"/>
          </a:xfrm>
          <a:prstGeom prst="rect">
            <a:avLst/>
          </a:prstGeom>
        </p:spPr>
      </p:pic>
      <p:pic>
        <p:nvPicPr>
          <p:cNvPr id="21" name="Picture 20">
            <a:extLst>
              <a:ext uri="{FF2B5EF4-FFF2-40B4-BE49-F238E27FC236}">
                <a16:creationId xmlns:a16="http://schemas.microsoft.com/office/drawing/2014/main" id="{E22A6E30-2A48-4885-97AA-0470A0FE8251}"/>
              </a:ext>
            </a:extLst>
          </p:cNvPr>
          <p:cNvPicPr>
            <a:picLocks noChangeAspect="1"/>
          </p:cNvPicPr>
          <p:nvPr/>
        </p:nvPicPr>
        <p:blipFill rotWithShape="1">
          <a:blip r:embed="rId7"/>
          <a:srcRect l="50000" t="28238" r="771" b="9690"/>
          <a:stretch/>
        </p:blipFill>
        <p:spPr>
          <a:xfrm>
            <a:off x="4390371" y="8232187"/>
            <a:ext cx="2627050" cy="1092435"/>
          </a:xfrm>
          <a:prstGeom prst="rect">
            <a:avLst/>
          </a:prstGeom>
        </p:spPr>
      </p:pic>
    </p:spTree>
    <p:extLst>
      <p:ext uri="{BB962C8B-B14F-4D97-AF65-F5344CB8AC3E}">
        <p14:creationId xmlns:p14="http://schemas.microsoft.com/office/powerpoint/2010/main" val="322911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4F81F0-E83F-9C4D-9846-EB7115AC42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564542"/>
            <a:ext cx="6858000" cy="1346751"/>
          </a:xfrm>
          <a:prstGeom prst="rect">
            <a:avLst/>
          </a:prstGeom>
        </p:spPr>
      </p:pic>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AutoShape 4" descr="We can do this logo">
            <a:extLst>
              <a:ext uri="{FF2B5EF4-FFF2-40B4-BE49-F238E27FC236}">
                <a16:creationId xmlns:a16="http://schemas.microsoft.com/office/drawing/2014/main" id="{4C00C682-4BEC-4001-88F2-FD5C91AFCC14}"/>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We can do this logo">
            <a:extLst>
              <a:ext uri="{FF2B5EF4-FFF2-40B4-BE49-F238E27FC236}">
                <a16:creationId xmlns:a16="http://schemas.microsoft.com/office/drawing/2014/main" id="{3A817E63-2D29-416F-8E22-9DB5E4060C63}"/>
              </a:ext>
            </a:extLst>
          </p:cNvPr>
          <p:cNvSpPr>
            <a:spLocks noChangeAspect="1" noChangeArrowheads="1"/>
          </p:cNvSpPr>
          <p:nvPr/>
        </p:nvSpPr>
        <p:spPr bwMode="auto">
          <a:xfrm>
            <a:off x="38862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a:extLst>
              <a:ext uri="{FF2B5EF4-FFF2-40B4-BE49-F238E27FC236}">
                <a16:creationId xmlns:a16="http://schemas.microsoft.com/office/drawing/2014/main" id="{9E609AD5-72D9-C64C-9803-F8B3A8D5F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146706"/>
            <a:ext cx="2366424" cy="4206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C7CBD0-7602-40B6-88FB-58B9E3530CF5}"/>
              </a:ext>
            </a:extLst>
          </p:cNvPr>
          <p:cNvPicPr>
            <a:picLocks noChangeAspect="1"/>
          </p:cNvPicPr>
          <p:nvPr/>
        </p:nvPicPr>
        <p:blipFill>
          <a:blip r:embed="rId4"/>
          <a:stretch>
            <a:fillRect/>
          </a:stretch>
        </p:blipFill>
        <p:spPr>
          <a:xfrm>
            <a:off x="900544" y="5439081"/>
            <a:ext cx="2974639" cy="3853784"/>
          </a:xfrm>
          <a:prstGeom prst="rect">
            <a:avLst/>
          </a:prstGeom>
        </p:spPr>
      </p:pic>
      <p:sp>
        <p:nvSpPr>
          <p:cNvPr id="11" name="TextBox 10">
            <a:extLst>
              <a:ext uri="{FF2B5EF4-FFF2-40B4-BE49-F238E27FC236}">
                <a16:creationId xmlns:a16="http://schemas.microsoft.com/office/drawing/2014/main" id="{801DCC29-632B-4D55-80B0-57B76FC073B0}"/>
              </a:ext>
            </a:extLst>
          </p:cNvPr>
          <p:cNvSpPr txBox="1"/>
          <p:nvPr/>
        </p:nvSpPr>
        <p:spPr>
          <a:xfrm>
            <a:off x="743852" y="2037450"/>
            <a:ext cx="3854196" cy="161582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Nairobi’s only bluegrass band, </a:t>
            </a:r>
            <a:r>
              <a:rPr kumimoji="0" lang="en-US" sz="11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The Elephant Grass Musical Chairs</a:t>
            </a:r>
            <a:r>
              <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will be playing (again, outside) at Shamba in </a:t>
            </a:r>
            <a:r>
              <a:rPr kumimoji="0" lang="en-US" sz="11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Loresho</a:t>
            </a:r>
            <a:r>
              <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on October 2, from 2pm. Featuring Tom Wolf on the 5-string banjo, the group specializes in fast-paced instrumentals and harmony singing. Feel free to bring your own lawn (not “musical”!) chairs if you want to control your own ‘social distance’..</a:t>
            </a:r>
            <a:r>
              <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And whether or not you can come, if you’re a bluegrass picker do make yourself known, as we can always use more band members. </a:t>
            </a:r>
            <a:endPar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A7069B6-24DA-439D-8CD7-674870B2479A}"/>
              </a:ext>
            </a:extLst>
          </p:cNvPr>
          <p:cNvPicPr>
            <a:picLocks noChangeAspect="1"/>
          </p:cNvPicPr>
          <p:nvPr/>
        </p:nvPicPr>
        <p:blipFill>
          <a:blip r:embed="rId5"/>
          <a:stretch>
            <a:fillRect/>
          </a:stretch>
        </p:blipFill>
        <p:spPr>
          <a:xfrm>
            <a:off x="2322819" y="3594785"/>
            <a:ext cx="2157445" cy="1615827"/>
          </a:xfrm>
          <a:prstGeom prst="rect">
            <a:avLst/>
          </a:prstGeom>
        </p:spPr>
      </p:pic>
      <p:pic>
        <p:nvPicPr>
          <p:cNvPr id="9" name="Picture 8">
            <a:extLst>
              <a:ext uri="{FF2B5EF4-FFF2-40B4-BE49-F238E27FC236}">
                <a16:creationId xmlns:a16="http://schemas.microsoft.com/office/drawing/2014/main" id="{6E8D882D-854E-4386-AAF5-536483BFE729}"/>
              </a:ext>
            </a:extLst>
          </p:cNvPr>
          <p:cNvPicPr>
            <a:picLocks noChangeAspect="1"/>
          </p:cNvPicPr>
          <p:nvPr/>
        </p:nvPicPr>
        <p:blipFill>
          <a:blip r:embed="rId6"/>
          <a:stretch>
            <a:fillRect/>
          </a:stretch>
        </p:blipFill>
        <p:spPr>
          <a:xfrm>
            <a:off x="4598048" y="2028799"/>
            <a:ext cx="2275192" cy="3217951"/>
          </a:xfrm>
          <a:prstGeom prst="rect">
            <a:avLst/>
          </a:prstGeom>
        </p:spPr>
      </p:pic>
      <p:sp>
        <p:nvSpPr>
          <p:cNvPr id="14" name="TextBox 13">
            <a:extLst>
              <a:ext uri="{FF2B5EF4-FFF2-40B4-BE49-F238E27FC236}">
                <a16:creationId xmlns:a16="http://schemas.microsoft.com/office/drawing/2014/main" id="{DFA0044E-613E-4FF3-8869-992A4A34B8F8}"/>
              </a:ext>
            </a:extLst>
          </p:cNvPr>
          <p:cNvSpPr txBox="1"/>
          <p:nvPr/>
        </p:nvSpPr>
        <p:spPr>
          <a:xfrm>
            <a:off x="772529" y="3657678"/>
            <a:ext cx="1665871" cy="1277273"/>
          </a:xfrm>
          <a:prstGeom prst="rect">
            <a:avLst/>
          </a:prstGeom>
          <a:noFill/>
        </p:spPr>
        <p:txBody>
          <a:bodyPr wrap="square">
            <a:spAutoFit/>
          </a:bodyPr>
          <a:lstStyle/>
          <a:p>
            <a:r>
              <a:rPr kumimoji="0" lang="en-US"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For more information about the above or booking us for any future event, contact Tom Wolf: tpwolf1944@gmail.com / 0733-637023</a:t>
            </a:r>
            <a:endParaRPr lang="en-US" dirty="0"/>
          </a:p>
        </p:txBody>
      </p:sp>
    </p:spTree>
    <p:extLst>
      <p:ext uri="{BB962C8B-B14F-4D97-AF65-F5344CB8AC3E}">
        <p14:creationId xmlns:p14="http://schemas.microsoft.com/office/powerpoint/2010/main" val="1552256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2CBFDF-DD98-4F23-AFD4-A51CF92273FE}"/>
              </a:ext>
            </a:extLst>
          </p:cNvPr>
          <p:cNvPicPr>
            <a:picLocks noChangeAspect="1"/>
          </p:cNvPicPr>
          <p:nvPr/>
        </p:nvPicPr>
        <p:blipFill>
          <a:blip r:embed="rId2">
            <a:extLst>
              <a:ext uri="{28A0092B-C50C-407E-A947-70E740481C1C}">
                <a14:useLocalDpi xmlns:a14="http://schemas.microsoft.com/office/drawing/2010/main" val="0"/>
              </a:ext>
            </a:extLst>
          </a:blip>
          <a:srcRect t="11535" b="11535"/>
          <a:stretch/>
        </p:blipFill>
        <p:spPr>
          <a:xfrm>
            <a:off x="3376504" y="8593041"/>
            <a:ext cx="1513036" cy="727559"/>
          </a:xfrm>
          <a:prstGeom prst="rect">
            <a:avLst/>
          </a:prstGeom>
        </p:spPr>
      </p:pic>
      <p:pic>
        <p:nvPicPr>
          <p:cNvPr id="6" name="Picture 5">
            <a:extLst>
              <a:ext uri="{FF2B5EF4-FFF2-40B4-BE49-F238E27FC236}">
                <a16:creationId xmlns:a16="http://schemas.microsoft.com/office/drawing/2014/main" id="{C44F81F0-E83F-9C4D-9846-EB7115AC42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564542"/>
            <a:ext cx="6858000" cy="1346751"/>
          </a:xfrm>
          <a:prstGeom prst="rect">
            <a:avLst/>
          </a:prstGeom>
        </p:spPr>
      </p:pic>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Box 21">
            <a:extLst>
              <a:ext uri="{FF2B5EF4-FFF2-40B4-BE49-F238E27FC236}">
                <a16:creationId xmlns:a16="http://schemas.microsoft.com/office/drawing/2014/main" id="{5899F20D-15D1-3241-A0C0-BB84B19BACB2}"/>
              </a:ext>
            </a:extLst>
          </p:cNvPr>
          <p:cNvSpPr txBox="1"/>
          <p:nvPr/>
        </p:nvSpPr>
        <p:spPr>
          <a:xfrm>
            <a:off x="457198" y="8815740"/>
            <a:ext cx="3959491" cy="430887"/>
          </a:xfrm>
          <a:prstGeom prst="rect">
            <a:avLst/>
          </a:prstGeom>
          <a:noFill/>
          <a:ln>
            <a:solidFill>
              <a:srgbClr val="68A299"/>
            </a:solidFill>
          </a:ln>
        </p:spPr>
        <p:txBody>
          <a:bodyPr wrap="square" rtlCol="0">
            <a:spAutoFit/>
          </a:bodyPr>
          <a:lstStyle/>
          <a:p>
            <a:r>
              <a:rPr lang="en-US" sz="1100" dirty="0">
                <a:cs typeface="Calibri" panose="020F0502020204030204" pitchFamily="34" charset="0"/>
              </a:rPr>
              <a:t>Contact Diosa on WhatsApp: 0746 966 323, or visit </a:t>
            </a:r>
            <a:r>
              <a:rPr lang="en-US" sz="1100" dirty="0">
                <a:cs typeface="Calibri" panose="020F0502020204030204" pitchFamily="34" charset="0"/>
                <a:hlinkClick r:id="rId4"/>
              </a:rPr>
              <a:t>www.deladiosa.com</a:t>
            </a:r>
            <a:endParaRPr lang="en-US" sz="1100" dirty="0">
              <a:cs typeface="Calibri" panose="020F0502020204030204" pitchFamily="34" charset="0"/>
            </a:endParaRPr>
          </a:p>
        </p:txBody>
      </p:sp>
      <p:sp>
        <p:nvSpPr>
          <p:cNvPr id="8" name="AutoShape 4" descr="We can do this logo">
            <a:extLst>
              <a:ext uri="{FF2B5EF4-FFF2-40B4-BE49-F238E27FC236}">
                <a16:creationId xmlns:a16="http://schemas.microsoft.com/office/drawing/2014/main" id="{4C00C682-4BEC-4001-88F2-FD5C91AFCC14}"/>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We can do this logo">
            <a:extLst>
              <a:ext uri="{FF2B5EF4-FFF2-40B4-BE49-F238E27FC236}">
                <a16:creationId xmlns:a16="http://schemas.microsoft.com/office/drawing/2014/main" id="{3A817E63-2D29-416F-8E22-9DB5E4060C63}"/>
              </a:ext>
            </a:extLst>
          </p:cNvPr>
          <p:cNvSpPr>
            <a:spLocks noChangeAspect="1" noChangeArrowheads="1"/>
          </p:cNvSpPr>
          <p:nvPr/>
        </p:nvSpPr>
        <p:spPr bwMode="auto">
          <a:xfrm>
            <a:off x="38862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a:extLst>
              <a:ext uri="{FF2B5EF4-FFF2-40B4-BE49-F238E27FC236}">
                <a16:creationId xmlns:a16="http://schemas.microsoft.com/office/drawing/2014/main" id="{572BD909-0DC4-4F48-95EE-3930CB75A278}"/>
              </a:ext>
            </a:extLst>
          </p:cNvPr>
          <p:cNvSpPr txBox="1"/>
          <p:nvPr/>
        </p:nvSpPr>
        <p:spPr>
          <a:xfrm>
            <a:off x="3630052" y="5362875"/>
            <a:ext cx="1121896" cy="3262432"/>
          </a:xfrm>
          <a:prstGeom prst="rect">
            <a:avLst/>
          </a:prstGeom>
          <a:noFill/>
        </p:spPr>
        <p:txBody>
          <a:bodyPr wrap="square">
            <a:spAutoFit/>
          </a:bodyPr>
          <a:lstStyle/>
          <a:p>
            <a:r>
              <a:rPr lang="en-US" sz="1000" i="1" dirty="0">
                <a:cs typeface="Calibri" panose="020F0502020204030204" pitchFamily="34" charset="0"/>
              </a:rPr>
              <a:t>Looking for something to do</a:t>
            </a:r>
          </a:p>
          <a:p>
            <a:r>
              <a:rPr lang="en-US" sz="1000" i="1" dirty="0">
                <a:cs typeface="Calibri" panose="020F0502020204030204" pitchFamily="34" charset="0"/>
              </a:rPr>
              <a:t>with your beautiful </a:t>
            </a:r>
          </a:p>
          <a:p>
            <a:r>
              <a:rPr lang="en-US" sz="1000" i="1" dirty="0">
                <a:cs typeface="Calibri" panose="020F0502020204030204" pitchFamily="34" charset="0"/>
              </a:rPr>
              <a:t>African fabric? </a:t>
            </a:r>
          </a:p>
          <a:p>
            <a:r>
              <a:rPr lang="en-US" sz="1200" b="1" dirty="0">
                <a:solidFill>
                  <a:srgbClr val="FF00FF"/>
                </a:solidFill>
                <a:cs typeface="Calibri" panose="020F0502020204030204" pitchFamily="34" charset="0"/>
              </a:rPr>
              <a:t>Sewing class is</a:t>
            </a:r>
          </a:p>
          <a:p>
            <a:r>
              <a:rPr lang="en-US" sz="1200" b="1" dirty="0">
                <a:solidFill>
                  <a:srgbClr val="FF00FF"/>
                </a:solidFill>
                <a:cs typeface="Calibri" panose="020F0502020204030204" pitchFamily="34" charset="0"/>
              </a:rPr>
              <a:t>back in </a:t>
            </a:r>
          </a:p>
          <a:p>
            <a:r>
              <a:rPr lang="en-US" sz="1200" b="1" dirty="0">
                <a:solidFill>
                  <a:srgbClr val="FF00FF"/>
                </a:solidFill>
                <a:cs typeface="Calibri" panose="020F0502020204030204" pitchFamily="34" charset="0"/>
              </a:rPr>
              <a:t>session!</a:t>
            </a:r>
            <a:r>
              <a:rPr lang="en-US" sz="1200" dirty="0">
                <a:cs typeface="Calibri" panose="020F0502020204030204" pitchFamily="34" charset="0"/>
              </a:rPr>
              <a:t> </a:t>
            </a:r>
          </a:p>
          <a:p>
            <a:r>
              <a:rPr lang="en-US" sz="1200" dirty="0">
                <a:cs typeface="Calibri" panose="020F0502020204030204" pitchFamily="34" charset="0"/>
              </a:rPr>
              <a:t>Now offering </a:t>
            </a:r>
            <a:r>
              <a:rPr lang="en-US" sz="1200" b="1" dirty="0">
                <a:solidFill>
                  <a:srgbClr val="FF00FF"/>
                </a:solidFill>
                <a:cs typeface="Calibri" panose="020F0502020204030204" pitchFamily="34" charset="0"/>
              </a:rPr>
              <a:t>Saturday AM </a:t>
            </a:r>
            <a:r>
              <a:rPr lang="en-US" sz="1200" b="1" dirty="0">
                <a:cs typeface="Calibri" panose="020F0502020204030204" pitchFamily="34" charset="0"/>
              </a:rPr>
              <a:t>quilting class </a:t>
            </a:r>
            <a:r>
              <a:rPr lang="en-US" sz="1200" dirty="0">
                <a:cs typeface="Calibri" panose="020F0502020204030204" pitchFamily="34" charset="0"/>
              </a:rPr>
              <a:t>too! Sign up today for either virtual or in-person instruction (outdoors) in </a:t>
            </a:r>
            <a:r>
              <a:rPr lang="en-US" sz="1200" dirty="0" err="1">
                <a:cs typeface="Calibri" panose="020F0502020204030204" pitchFamily="34" charset="0"/>
              </a:rPr>
              <a:t>Runda</a:t>
            </a:r>
            <a:r>
              <a:rPr lang="en-US" sz="1200" dirty="0">
                <a:cs typeface="Calibri" panose="020F0502020204030204" pitchFamily="34" charset="0"/>
              </a:rPr>
              <a:t>.  </a:t>
            </a:r>
          </a:p>
        </p:txBody>
      </p:sp>
      <p:pic>
        <p:nvPicPr>
          <p:cNvPr id="3" name="Picture 2" descr="Text&#10;&#10;Description automatically generated">
            <a:extLst>
              <a:ext uri="{FF2B5EF4-FFF2-40B4-BE49-F238E27FC236}">
                <a16:creationId xmlns:a16="http://schemas.microsoft.com/office/drawing/2014/main" id="{359405E0-9618-4348-B82E-C1552F2A9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4999" y="5763028"/>
            <a:ext cx="2520202" cy="3537126"/>
          </a:xfrm>
          <a:prstGeom prst="rect">
            <a:avLst/>
          </a:prstGeom>
        </p:spPr>
      </p:pic>
      <p:pic>
        <p:nvPicPr>
          <p:cNvPr id="12" name="Picture 11">
            <a:extLst>
              <a:ext uri="{FF2B5EF4-FFF2-40B4-BE49-F238E27FC236}">
                <a16:creationId xmlns:a16="http://schemas.microsoft.com/office/drawing/2014/main" id="{2A97F9FE-A1A0-4063-981C-531FD3B0255D}"/>
              </a:ext>
            </a:extLst>
          </p:cNvPr>
          <p:cNvPicPr>
            <a:picLocks noChangeAspect="1"/>
          </p:cNvPicPr>
          <p:nvPr/>
        </p:nvPicPr>
        <p:blipFill>
          <a:blip r:embed="rId6"/>
          <a:stretch>
            <a:fillRect/>
          </a:stretch>
        </p:blipFill>
        <p:spPr>
          <a:xfrm>
            <a:off x="457200" y="2184762"/>
            <a:ext cx="4265322" cy="3025713"/>
          </a:xfrm>
          <a:prstGeom prst="rect">
            <a:avLst/>
          </a:prstGeom>
        </p:spPr>
      </p:pic>
      <p:pic>
        <p:nvPicPr>
          <p:cNvPr id="15" name="Picture 14">
            <a:extLst>
              <a:ext uri="{FF2B5EF4-FFF2-40B4-BE49-F238E27FC236}">
                <a16:creationId xmlns:a16="http://schemas.microsoft.com/office/drawing/2014/main" id="{7FCD13CE-7527-8E48-A9C1-4D9F846C36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0272" y="5210475"/>
            <a:ext cx="3266675" cy="3537122"/>
          </a:xfrm>
          <a:prstGeom prst="rect">
            <a:avLst/>
          </a:prstGeom>
          <a:noFill/>
          <a:ln>
            <a:noFill/>
          </a:ln>
        </p:spPr>
      </p:pic>
      <p:pic>
        <p:nvPicPr>
          <p:cNvPr id="16" name="Picture 15">
            <a:extLst>
              <a:ext uri="{FF2B5EF4-FFF2-40B4-BE49-F238E27FC236}">
                <a16:creationId xmlns:a16="http://schemas.microsoft.com/office/drawing/2014/main" id="{F57EEC0A-A0DB-CC48-8087-21D78C51703E}"/>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376504" y="1665049"/>
            <a:ext cx="1092418" cy="453056"/>
          </a:xfrm>
          <a:prstGeom prst="rect">
            <a:avLst/>
          </a:prstGeom>
          <a:noFill/>
          <a:ln>
            <a:noFill/>
          </a:ln>
        </p:spPr>
      </p:pic>
      <p:pic>
        <p:nvPicPr>
          <p:cNvPr id="4" name="Picture 3">
            <a:extLst>
              <a:ext uri="{FF2B5EF4-FFF2-40B4-BE49-F238E27FC236}">
                <a16:creationId xmlns:a16="http://schemas.microsoft.com/office/drawing/2014/main" id="{78DE4241-FC30-F147-A346-AACB51C7659A}"/>
              </a:ext>
            </a:extLst>
          </p:cNvPr>
          <p:cNvPicPr>
            <a:picLocks noChangeAspect="1"/>
          </p:cNvPicPr>
          <p:nvPr/>
        </p:nvPicPr>
        <p:blipFill>
          <a:blip r:embed="rId10"/>
          <a:stretch>
            <a:fillRect/>
          </a:stretch>
        </p:blipFill>
        <p:spPr>
          <a:xfrm>
            <a:off x="4794999" y="2181375"/>
            <a:ext cx="2471743" cy="3475122"/>
          </a:xfrm>
          <a:prstGeom prst="rect">
            <a:avLst/>
          </a:prstGeom>
        </p:spPr>
      </p:pic>
    </p:spTree>
    <p:extLst>
      <p:ext uri="{BB962C8B-B14F-4D97-AF65-F5344CB8AC3E}">
        <p14:creationId xmlns:p14="http://schemas.microsoft.com/office/powerpoint/2010/main" val="1480605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AF24C-C9EC-4A92-93A3-637CCDBEA613}"/>
              </a:ext>
            </a:extLst>
          </p:cNvPr>
          <p:cNvSpPr/>
          <p:nvPr/>
        </p:nvSpPr>
        <p:spPr>
          <a:xfrm>
            <a:off x="432635" y="2348998"/>
            <a:ext cx="2939936" cy="4631093"/>
          </a:xfrm>
          <a:prstGeom prst="rect">
            <a:avLst/>
          </a:prstGeom>
        </p:spPr>
        <p:txBody>
          <a:bodyPr wrap="square" numCol="2" spcCol="91440">
            <a:noAutofit/>
          </a:bodyPr>
          <a:lstStyle/>
          <a:p>
            <a:pPr fontAlgn="base"/>
            <a:endParaRPr lang="en-US" sz="900">
              <a:effectLst/>
              <a:latin typeface="Cambria" panose="02040503050406030204" pitchFamily="18" charset="0"/>
              <a:ea typeface="Times New Roman" panose="02020603050405020304" pitchFamily="18" charset="0"/>
            </a:endParaRPr>
          </a:p>
        </p:txBody>
      </p:sp>
      <p:sp>
        <p:nvSpPr>
          <p:cNvPr id="5" name="Text Box 2">
            <a:extLst>
              <a:ext uri="{FF2B5EF4-FFF2-40B4-BE49-F238E27FC236}">
                <a16:creationId xmlns:a16="http://schemas.microsoft.com/office/drawing/2014/main" id="{E513D8F7-CE38-45BC-B53F-20775C927E49}"/>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EMPLOYMENT</a:t>
            </a:r>
            <a:endParaRPr lang="en-US" altLang="en-US" sz="2520" dirty="0">
              <a:latin typeface="Arial" panose="020B0604020202020204" pitchFamily="34" charset="0"/>
            </a:endParaRPr>
          </a:p>
        </p:txBody>
      </p:sp>
      <p:sp>
        <p:nvSpPr>
          <p:cNvPr id="6" name="Text Box 12">
            <a:extLst>
              <a:ext uri="{FF2B5EF4-FFF2-40B4-BE49-F238E27FC236}">
                <a16:creationId xmlns:a16="http://schemas.microsoft.com/office/drawing/2014/main" id="{350BE0F0-DAA1-4C4B-8D42-0723F950FAC3}"/>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D10193AD-8EC2-4414-9CD2-9E7E0F63D331}"/>
              </a:ext>
            </a:extLst>
          </p:cNvPr>
          <p:cNvSpPr/>
          <p:nvPr/>
        </p:nvSpPr>
        <p:spPr>
          <a:xfrm>
            <a:off x="505975" y="1022909"/>
            <a:ext cx="6821424" cy="8217151"/>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Modern talent search composition Free Vector">
            <a:extLst>
              <a:ext uri="{FF2B5EF4-FFF2-40B4-BE49-F238E27FC236}">
                <a16:creationId xmlns:a16="http://schemas.microsoft.com/office/drawing/2014/main" id="{F80ED9D0-2D87-47CA-8954-CD2974EEC4D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28213" y="1333111"/>
            <a:ext cx="751756" cy="73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nvGrpSpPr>
          <p:cNvPr id="26" name="Group 3">
            <a:extLst>
              <a:ext uri="{FF2B5EF4-FFF2-40B4-BE49-F238E27FC236}">
                <a16:creationId xmlns:a16="http://schemas.microsoft.com/office/drawing/2014/main" id="{A3CFB41E-4CDD-4133-B2D1-4884002C2BD7}"/>
              </a:ext>
            </a:extLst>
          </p:cNvPr>
          <p:cNvGrpSpPr>
            <a:grpSpLocks/>
          </p:cNvGrpSpPr>
          <p:nvPr/>
        </p:nvGrpSpPr>
        <p:grpSpPr bwMode="auto">
          <a:xfrm>
            <a:off x="616922" y="1195712"/>
            <a:ext cx="6606521" cy="1174356"/>
            <a:chOff x="106860975" y="106413300"/>
            <a:chExt cx="4381500" cy="990601"/>
          </a:xfrm>
        </p:grpSpPr>
        <p:sp>
          <p:nvSpPr>
            <p:cNvPr id="27" name="WordArt 4">
              <a:extLst>
                <a:ext uri="{FF2B5EF4-FFF2-40B4-BE49-F238E27FC236}">
                  <a16:creationId xmlns:a16="http://schemas.microsoft.com/office/drawing/2014/main" id="{3FE8FCF3-0BAC-4DFB-B619-3AE44CB687A4}"/>
                </a:ext>
              </a:extLst>
            </p:cNvPr>
            <p:cNvSpPr>
              <a:spLocks noChangeArrowheads="1" noChangeShapeType="1" noTextEdit="1"/>
            </p:cNvSpPr>
            <p:nvPr/>
          </p:nvSpPr>
          <p:spPr bwMode="auto">
            <a:xfrm>
              <a:off x="106957020" y="106572033"/>
              <a:ext cx="3709412" cy="493125"/>
            </a:xfrm>
            <a:prstGeom prst="rect">
              <a:avLst/>
            </a:prstGeom>
          </p:spPr>
          <p:txBody>
            <a:bodyPr wrap="none" fromWordArt="1">
              <a:prstTxWarp prst="textPlain">
                <a:avLst>
                  <a:gd name="adj" fmla="val 50000"/>
                </a:avLst>
              </a:prstTxWarp>
            </a:bodyPr>
            <a:lstStyle/>
            <a:p>
              <a:pPr algn="ctr" rtl="0">
                <a:buNone/>
              </a:pPr>
              <a:r>
                <a:rPr lang="en-US" sz="3600" b="1" kern="10" spc="0" dirty="0">
                  <a:ln w="28575" algn="ctr">
                    <a:solidFill>
                      <a:srgbClr val="1F497D"/>
                    </a:solidFill>
                    <a:round/>
                    <a:headEnd/>
                    <a:tailEnd/>
                  </a:ln>
                  <a:solidFill>
                    <a:srgbClr val="FFFFFF"/>
                  </a:solidFill>
                  <a:effectLst>
                    <a:outerShdw dist="17961" dir="8100000" algn="ctr" rotWithShape="0">
                      <a:srgbClr val="548DD4">
                        <a:alpha val="50000"/>
                      </a:srgbClr>
                    </a:outerShdw>
                  </a:effectLst>
                  <a:latin typeface="Arial Black" panose="020B0A04020102020204" pitchFamily="34" charset="0"/>
                </a:rPr>
                <a:t>Current Vacancies</a:t>
              </a:r>
            </a:p>
          </p:txBody>
        </p:sp>
        <p:cxnSp>
          <p:nvCxnSpPr>
            <p:cNvPr id="28" name="AutoShape 5">
              <a:extLst>
                <a:ext uri="{FF2B5EF4-FFF2-40B4-BE49-F238E27FC236}">
                  <a16:creationId xmlns:a16="http://schemas.microsoft.com/office/drawing/2014/main" id="{5D0F6032-24EB-4BDD-8CC1-A9DA93E7894C}"/>
                </a:ext>
              </a:extLst>
            </p:cNvPr>
            <p:cNvCxnSpPr>
              <a:cxnSpLocks noChangeShapeType="1"/>
            </p:cNvCxnSpPr>
            <p:nvPr/>
          </p:nvCxnSpPr>
          <p:spPr bwMode="auto">
            <a:xfrm>
              <a:off x="106870500" y="107403900"/>
              <a:ext cx="4371975" cy="1"/>
            </a:xfrm>
            <a:prstGeom prst="straightConnector1">
              <a:avLst/>
            </a:prstGeom>
            <a:noFill/>
            <a:ln w="25400" algn="ctr">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cxnSp>
          <p:nvCxnSpPr>
            <p:cNvPr id="29" name="AutoShape 6">
              <a:extLst>
                <a:ext uri="{FF2B5EF4-FFF2-40B4-BE49-F238E27FC236}">
                  <a16:creationId xmlns:a16="http://schemas.microsoft.com/office/drawing/2014/main" id="{F097761D-E975-4251-AB49-9BE53218E918}"/>
                </a:ext>
              </a:extLst>
            </p:cNvPr>
            <p:cNvCxnSpPr>
              <a:cxnSpLocks noChangeShapeType="1"/>
            </p:cNvCxnSpPr>
            <p:nvPr/>
          </p:nvCxnSpPr>
          <p:spPr bwMode="auto">
            <a:xfrm>
              <a:off x="106860975" y="106413300"/>
              <a:ext cx="4371975" cy="1"/>
            </a:xfrm>
            <a:prstGeom prst="straightConnector1">
              <a:avLst/>
            </a:prstGeom>
            <a:noFill/>
            <a:ln w="25400" algn="ctr">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grpSp>
      <p:sp>
        <p:nvSpPr>
          <p:cNvPr id="30" name="Rectangle 29">
            <a:extLst>
              <a:ext uri="{FF2B5EF4-FFF2-40B4-BE49-F238E27FC236}">
                <a16:creationId xmlns:a16="http://schemas.microsoft.com/office/drawing/2014/main" id="{754D7D95-3731-4F1F-AD92-DF66AD54892C}"/>
              </a:ext>
            </a:extLst>
          </p:cNvPr>
          <p:cNvSpPr/>
          <p:nvPr/>
        </p:nvSpPr>
        <p:spPr>
          <a:xfrm>
            <a:off x="2593982" y="8957054"/>
            <a:ext cx="3243227" cy="590553"/>
          </a:xfrm>
          <a:prstGeom prst="rect">
            <a:avLst/>
          </a:prstGeom>
          <a:solidFill>
            <a:srgbClr val="FFD40C"/>
          </a:solidFill>
        </p:spPr>
        <p:txBody>
          <a:bodyPr wrap="square" anchor="ctr" anchorCtr="0">
            <a:noAutofit/>
          </a:bodyPr>
          <a:lstStyle/>
          <a:p>
            <a:r>
              <a:rPr lang="en-US" sz="900" b="1" dirty="0">
                <a:latin typeface="Cambria" panose="02040503050406030204" pitchFamily="18" charset="0"/>
                <a:ea typeface="Cambria" panose="02040503050406030204" pitchFamily="18" charset="0"/>
              </a:rPr>
              <a:t>Please Note: </a:t>
            </a:r>
            <a:r>
              <a:rPr lang="en-US" sz="900" dirty="0">
                <a:latin typeface="Cambria" panose="02040503050406030204" pitchFamily="18" charset="0"/>
                <a:ea typeface="Cambria" panose="02040503050406030204" pitchFamily="18" charset="0"/>
              </a:rPr>
              <a:t>Given the current situation, as and when interviews are scheduled, they may be conducted remotely for ALL candidates for a specific position. *Closing dates are written Month/Day/Year.</a:t>
            </a:r>
          </a:p>
        </p:txBody>
      </p:sp>
      <p:cxnSp>
        <p:nvCxnSpPr>
          <p:cNvPr id="34" name="Straight Connector 33">
            <a:extLst>
              <a:ext uri="{FF2B5EF4-FFF2-40B4-BE49-F238E27FC236}">
                <a16:creationId xmlns:a16="http://schemas.microsoft.com/office/drawing/2014/main" id="{DE857385-A300-4363-BC1D-55F01995B80F}"/>
              </a:ext>
            </a:extLst>
          </p:cNvPr>
          <p:cNvCxnSpPr>
            <a:cxnSpLocks/>
          </p:cNvCxnSpPr>
          <p:nvPr/>
        </p:nvCxnSpPr>
        <p:spPr>
          <a:xfrm>
            <a:off x="3914723" y="2553953"/>
            <a:ext cx="12640" cy="6395439"/>
          </a:xfrm>
          <a:prstGeom prst="line">
            <a:avLst/>
          </a:prstGeom>
          <a:ln>
            <a:solidFill>
              <a:srgbClr val="003366"/>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F96C403-4572-4916-A9FB-201DD22033AB}"/>
              </a:ext>
            </a:extLst>
          </p:cNvPr>
          <p:cNvCxnSpPr/>
          <p:nvPr/>
        </p:nvCxnSpPr>
        <p:spPr>
          <a:xfrm>
            <a:off x="616722" y="10078881"/>
            <a:ext cx="6606722" cy="0"/>
          </a:xfrm>
          <a:prstGeom prst="line">
            <a:avLst/>
          </a:prstGeom>
          <a:ln>
            <a:solidFill>
              <a:srgbClr val="003366"/>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BFD55F6-BD93-6F4C-88FE-A8050C7988B2}"/>
              </a:ext>
            </a:extLst>
          </p:cNvPr>
          <p:cNvSpPr/>
          <p:nvPr/>
        </p:nvSpPr>
        <p:spPr>
          <a:xfrm>
            <a:off x="767657" y="2534093"/>
            <a:ext cx="2883056" cy="1631216"/>
          </a:xfrm>
          <a:prstGeom prst="rect">
            <a:avLst/>
          </a:prstGeom>
        </p:spPr>
        <p:txBody>
          <a:bodyPr wrap="square">
            <a:spAutoFit/>
          </a:bodyPr>
          <a:lstStyle/>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Position Title:</a:t>
            </a:r>
            <a:r>
              <a:rPr lang="en-US" altLang="en-US" sz="1000" b="1" dirty="0">
                <a:solidFill>
                  <a:srgbClr val="000000"/>
                </a:solidFill>
                <a:latin typeface="Cambria" panose="02040503050406030204" pitchFamily="18" charset="0"/>
                <a:ea typeface="Cambria" panose="02040503050406030204" pitchFamily="18" charset="0"/>
              </a:rPr>
              <a:t> </a:t>
            </a:r>
            <a:r>
              <a:rPr lang="en-PH" sz="1000" dirty="0">
                <a:latin typeface="Cambria" panose="02040503050406030204" pitchFamily="18" charset="0"/>
              </a:rPr>
              <a:t>Pay Controls Assistant (FMC) - In-house Applicants Only</a:t>
            </a:r>
            <a:endParaRPr lang="en-US" altLang="en-US" sz="1000" dirty="0">
              <a:solidFill>
                <a:srgbClr val="000000"/>
              </a:solidFill>
              <a:latin typeface="Cambria" panose="02040503050406030204" pitchFamily="18" charset="0"/>
              <a:ea typeface="Cambria" panose="02040503050406030204" pitchFamily="18" charset="0"/>
            </a:endParaRP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Announcement Number:</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Nairobi-2021-067</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Series/Grade: </a:t>
            </a:r>
            <a:r>
              <a:rPr lang="en-PH" sz="1000" dirty="0">
                <a:latin typeface="Cambria" panose="02040503050406030204" pitchFamily="18" charset="0"/>
              </a:rPr>
              <a:t>FSN-08; FP-6</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Local Security Certification</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09/17/2021</a:t>
            </a:r>
            <a:endParaRPr lang="en-US" altLang="en-US" sz="1000" b="1" dirty="0">
              <a:solidFill>
                <a:srgbClr val="000000"/>
              </a:solidFill>
              <a:latin typeface="Cambria" panose="02040503050406030204" pitchFamily="18" charset="0"/>
              <a:ea typeface="Cambria" panose="02040503050406030204" pitchFamily="18" charset="0"/>
            </a:endParaRPr>
          </a:p>
          <a:p>
            <a:pPr>
              <a:spcAft>
                <a:spcPts val="80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the ERA website: </a:t>
            </a:r>
            <a:r>
              <a:rPr lang="en-PH" sz="1000" u="sng" dirty="0">
                <a:solidFill>
                  <a:srgbClr val="0000FF"/>
                </a:solidFill>
                <a:latin typeface="Cambria" panose="02040503050406030204" pitchFamily="18" charset="0"/>
                <a:hlinkClick r:id="rId3">
                  <a:extLst>
                    <a:ext uri="{A12FA001-AC4F-418D-AE19-62706E023703}">
                      <ahyp:hlinkClr xmlns:ahyp="http://schemas.microsoft.com/office/drawing/2018/hyperlinkcolor" val="tx"/>
                    </a:ext>
                  </a:extLst>
                </a:hlinkClick>
              </a:rPr>
              <a:t>https://erajobs.state.gov/dos-era/ken/vacancysearch/searchVacancies.hms</a:t>
            </a:r>
            <a:r>
              <a:rPr lang="en-PH" sz="1000" dirty="0">
                <a:solidFill>
                  <a:srgbClr val="201F1E"/>
                </a:solidFill>
                <a:latin typeface="Cambria" panose="02040503050406030204" pitchFamily="18" charset="0"/>
              </a:rPr>
              <a:t>  </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915C102D-1602-5744-B2F6-93A470DBE849}"/>
              </a:ext>
            </a:extLst>
          </p:cNvPr>
          <p:cNvSpPr/>
          <p:nvPr/>
        </p:nvSpPr>
        <p:spPr>
          <a:xfrm>
            <a:off x="783789" y="4142212"/>
            <a:ext cx="3094264" cy="1631216"/>
          </a:xfrm>
          <a:prstGeom prst="rect">
            <a:avLst/>
          </a:prstGeom>
        </p:spPr>
        <p:txBody>
          <a:bodyPr wrap="square">
            <a:spAutoFit/>
          </a:bodyPr>
          <a:lstStyle/>
          <a:p>
            <a:r>
              <a:rPr lang="en-US" altLang="en-US" sz="1000" b="1" dirty="0">
                <a:solidFill>
                  <a:srgbClr val="003366"/>
                </a:solidFill>
                <a:latin typeface="Cambria" panose="02040503050406030204" pitchFamily="18" charset="0"/>
                <a:ea typeface="Cambria" panose="02040503050406030204" pitchFamily="18" charset="0"/>
              </a:rPr>
              <a:t>Position Title:</a:t>
            </a:r>
            <a:r>
              <a:rPr lang="en-US" altLang="en-US" sz="1000" b="1" dirty="0">
                <a:solidFill>
                  <a:srgbClr val="000000"/>
                </a:solidFill>
                <a:latin typeface="Cambria" panose="02040503050406030204" pitchFamily="18" charset="0"/>
                <a:ea typeface="Cambria" panose="02040503050406030204" pitchFamily="18" charset="0"/>
              </a:rPr>
              <a:t> </a:t>
            </a:r>
            <a:r>
              <a:rPr lang="en-PH" sz="1000" dirty="0">
                <a:solidFill>
                  <a:srgbClr val="000000"/>
                </a:solidFill>
                <a:latin typeface="Times" pitchFamily="2" charset="0"/>
              </a:rPr>
              <a:t> Chauffeur (GSO) - In-house Applicants Only</a:t>
            </a:r>
          </a:p>
          <a:p>
            <a:r>
              <a:rPr lang="en-US" altLang="en-US" sz="1000" b="1" dirty="0">
                <a:solidFill>
                  <a:srgbClr val="003366"/>
                </a:solidFill>
                <a:latin typeface="Cambria" panose="02040503050406030204" pitchFamily="18" charset="0"/>
                <a:ea typeface="Cambria" panose="02040503050406030204" pitchFamily="18" charset="0"/>
              </a:rPr>
              <a:t>Announcement Number:</a:t>
            </a:r>
            <a:r>
              <a:rPr lang="en-US" altLang="en-US" sz="1000" b="1" dirty="0">
                <a:solidFill>
                  <a:srgbClr val="000000"/>
                </a:solidFill>
                <a:latin typeface="Cambria" panose="02040503050406030204" pitchFamily="18" charset="0"/>
                <a:ea typeface="Cambria" panose="02040503050406030204" pitchFamily="18" charset="0"/>
              </a:rPr>
              <a:t> </a:t>
            </a:r>
            <a:r>
              <a:rPr lang="en-PH" sz="1000" dirty="0">
                <a:solidFill>
                  <a:srgbClr val="000000"/>
                </a:solidFill>
                <a:latin typeface="Times" pitchFamily="2" charset="0"/>
              </a:rPr>
              <a:t>Nairobi-2021-061</a:t>
            </a:r>
          </a:p>
          <a:p>
            <a:r>
              <a:rPr lang="en-US" altLang="en-US" sz="1000" b="1" dirty="0">
                <a:solidFill>
                  <a:srgbClr val="003366"/>
                </a:solidFill>
                <a:latin typeface="Cambria" panose="02040503050406030204" pitchFamily="18" charset="0"/>
                <a:ea typeface="Cambria" panose="02040503050406030204" pitchFamily="18" charset="0"/>
              </a:rPr>
              <a:t>Series/Grade: </a:t>
            </a:r>
            <a:r>
              <a:rPr lang="en-PH" sz="1000" dirty="0">
                <a:latin typeface="Cambria" panose="02040503050406030204" pitchFamily="18" charset="0"/>
              </a:rPr>
              <a:t>FSN 1015-04; FP-AA</a:t>
            </a:r>
          </a:p>
          <a:p>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PH" sz="1000" dirty="0">
                <a:solidFill>
                  <a:srgbClr val="000000"/>
                </a:solidFill>
                <a:latin typeface="Times" pitchFamily="2" charset="0"/>
              </a:rPr>
              <a:t>Top Secret</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09/20/2021</a:t>
            </a:r>
          </a:p>
          <a:p>
            <a:pPr defTabSz="914400" eaLnBrk="0" fontAlgn="base" hangingPunct="0">
              <a:spcBef>
                <a:spcPct val="0"/>
              </a:spcBef>
              <a:spcAft>
                <a:spcPct val="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the ERA website: </a:t>
            </a:r>
            <a:r>
              <a:rPr lang="en-PH" sz="1000" u="sng" dirty="0">
                <a:solidFill>
                  <a:srgbClr val="0000FF"/>
                </a:solidFill>
                <a:latin typeface="Cambria" panose="02040503050406030204" pitchFamily="18" charset="0"/>
                <a:hlinkClick r:id="rId3">
                  <a:extLst>
                    <a:ext uri="{A12FA001-AC4F-418D-AE19-62706E023703}">
                      <ahyp:hlinkClr xmlns:ahyp="http://schemas.microsoft.com/office/drawing/2018/hyperlinkcolor" val="tx"/>
                    </a:ext>
                  </a:extLst>
                </a:hlinkClick>
              </a:rPr>
              <a:t>https://erajobs.state.gov/dos-era/ken/vacancysearch/searchVacancies.hms</a:t>
            </a:r>
            <a:r>
              <a:rPr lang="en-PH" sz="1000" dirty="0">
                <a:solidFill>
                  <a:srgbClr val="201F1E"/>
                </a:solidFill>
                <a:latin typeface="Cambria" panose="02040503050406030204" pitchFamily="18" charset="0"/>
              </a:rPr>
              <a:t>  </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3887CB37-9B91-5847-A8FF-02FB465ABBA7}"/>
              </a:ext>
            </a:extLst>
          </p:cNvPr>
          <p:cNvSpPr/>
          <p:nvPr/>
        </p:nvSpPr>
        <p:spPr>
          <a:xfrm>
            <a:off x="766271" y="5845606"/>
            <a:ext cx="2883056" cy="1631216"/>
          </a:xfrm>
          <a:prstGeom prst="rect">
            <a:avLst/>
          </a:prstGeom>
        </p:spPr>
        <p:txBody>
          <a:bodyPr wrap="square">
            <a:spAutoFit/>
          </a:bodyPr>
          <a:lstStyle/>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Position Title: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CCN PSC </a:t>
            </a:r>
            <a:r>
              <a:rPr lang="en-PH" sz="1000" dirty="0">
                <a:latin typeface="Cambria" panose="02040503050406030204" pitchFamily="18" charset="0"/>
              </a:rPr>
              <a:t>Project Management Specialist (HIV)–Field Epidemiologist</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Solicitation Number:</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21-66</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Series/Grade: </a:t>
            </a:r>
            <a:r>
              <a:rPr lang="en-PH" sz="1000" dirty="0">
                <a:latin typeface="Cambria" panose="02040503050406030204" pitchFamily="18" charset="0"/>
              </a:rPr>
              <a:t>FSN-PSC 11</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Local Security Certification</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9/22/2021 </a:t>
            </a:r>
          </a:p>
          <a:p>
            <a:pPr defTabSz="914400" eaLnBrk="0" fontAlgn="base" hangingPunct="0">
              <a:spcBef>
                <a:spcPct val="0"/>
              </a:spcBef>
              <a:spcAft>
                <a:spcPct val="0"/>
              </a:spcAft>
            </a:pPr>
            <a:r>
              <a:rPr lang="en-US" altLang="en-US" sz="1000" b="1" dirty="0">
                <a:solidFill>
                  <a:srgbClr val="C00000"/>
                </a:solidFill>
                <a:latin typeface="Cambria" panose="02040503050406030204" pitchFamily="18" charset="0"/>
                <a:ea typeface="Cambria" panose="02040503050406030204" pitchFamily="18" charset="0"/>
              </a:rPr>
              <a:t>(4:30 pm East Africa time)</a:t>
            </a:r>
          </a:p>
          <a:p>
            <a:pPr defTabSz="914400" eaLnBrk="0" fontAlgn="base" hangingPunct="0">
              <a:spcBef>
                <a:spcPct val="0"/>
              </a:spcBef>
              <a:spcAft>
                <a:spcPct val="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a:t>
            </a:r>
            <a:r>
              <a:rPr lang="en-US" altLang="en-US" sz="1000" dirty="0" err="1">
                <a:solidFill>
                  <a:srgbClr val="000000"/>
                </a:solidFill>
                <a:latin typeface="Cambria" panose="02040503050406030204" pitchFamily="18" charset="0"/>
                <a:ea typeface="Cambria" panose="02040503050406030204" pitchFamily="18" charset="0"/>
                <a:hlinkClick r:id="rId4"/>
              </a:rPr>
              <a:t>www.myjobsinkenya.com</a:t>
            </a:r>
            <a:r>
              <a:rPr lang="en-US" altLang="en-US" sz="1000" dirty="0">
                <a:solidFill>
                  <a:srgbClr val="000000"/>
                </a:solidFill>
                <a:latin typeface="Cambria" panose="02040503050406030204" pitchFamily="18" charset="0"/>
                <a:ea typeface="Cambria" panose="02040503050406030204" pitchFamily="18" charset="0"/>
                <a:hlinkClick r:id="rId4"/>
              </a:rPr>
              <a:t>/</a:t>
            </a:r>
            <a:r>
              <a:rPr lang="en-US" altLang="en-US" sz="1000" dirty="0" err="1">
                <a:solidFill>
                  <a:srgbClr val="000000"/>
                </a:solidFill>
                <a:latin typeface="Cambria" panose="02040503050406030204" pitchFamily="18" charset="0"/>
                <a:ea typeface="Cambria" panose="02040503050406030204" pitchFamily="18" charset="0"/>
                <a:hlinkClick r:id="rId4"/>
              </a:rPr>
              <a:t>usaid</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E5D0BF74-54F1-4740-8AB5-70D9F1F2DCEE}"/>
              </a:ext>
            </a:extLst>
          </p:cNvPr>
          <p:cNvSpPr/>
          <p:nvPr/>
        </p:nvSpPr>
        <p:spPr>
          <a:xfrm>
            <a:off x="4045480" y="3984210"/>
            <a:ext cx="2883056" cy="1631216"/>
          </a:xfrm>
          <a:prstGeom prst="rect">
            <a:avLst/>
          </a:prstGeom>
        </p:spPr>
        <p:txBody>
          <a:bodyPr wrap="square">
            <a:spAutoFit/>
          </a:bodyPr>
          <a:lstStyle/>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Position Title: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CCN</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PSC </a:t>
            </a:r>
            <a:r>
              <a:rPr lang="en-PH" sz="1000" dirty="0">
                <a:latin typeface="Cambria" panose="02040503050406030204" pitchFamily="18" charset="0"/>
              </a:rPr>
              <a:t>Project Management Specialist (Social Protection and HES Dreams)</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Solicitation Number:</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21-68</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Series/Grade: </a:t>
            </a:r>
            <a:r>
              <a:rPr lang="en-PH" sz="1000" dirty="0">
                <a:latin typeface="Cambria" panose="02040503050406030204" pitchFamily="18" charset="0"/>
              </a:rPr>
              <a:t>FSN-PSC 11</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Local Security Certification</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9/22/2021 </a:t>
            </a:r>
          </a:p>
          <a:p>
            <a:pPr defTabSz="914400" eaLnBrk="0" fontAlgn="base" hangingPunct="0">
              <a:spcBef>
                <a:spcPct val="0"/>
              </a:spcBef>
              <a:spcAft>
                <a:spcPct val="0"/>
              </a:spcAft>
            </a:pPr>
            <a:r>
              <a:rPr lang="en-US" altLang="en-US" sz="1000" b="1" dirty="0">
                <a:solidFill>
                  <a:srgbClr val="C00000"/>
                </a:solidFill>
                <a:latin typeface="Cambria" panose="02040503050406030204" pitchFamily="18" charset="0"/>
                <a:ea typeface="Cambria" panose="02040503050406030204" pitchFamily="18" charset="0"/>
              </a:rPr>
              <a:t>(4:30 pm East Africa time)</a:t>
            </a:r>
          </a:p>
          <a:p>
            <a:pPr defTabSz="914400" eaLnBrk="0" fontAlgn="base" hangingPunct="0">
              <a:spcBef>
                <a:spcPct val="0"/>
              </a:spcBef>
              <a:spcAft>
                <a:spcPct val="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a:t>
            </a:r>
            <a:r>
              <a:rPr lang="en-US" altLang="en-US" sz="1000" dirty="0" err="1">
                <a:solidFill>
                  <a:srgbClr val="000000"/>
                </a:solidFill>
                <a:latin typeface="Cambria" panose="02040503050406030204" pitchFamily="18" charset="0"/>
                <a:ea typeface="Cambria" panose="02040503050406030204" pitchFamily="18" charset="0"/>
                <a:hlinkClick r:id="rId4"/>
              </a:rPr>
              <a:t>www.myjobsinkenya.com</a:t>
            </a:r>
            <a:r>
              <a:rPr lang="en-US" altLang="en-US" sz="1000" dirty="0">
                <a:solidFill>
                  <a:srgbClr val="000000"/>
                </a:solidFill>
                <a:latin typeface="Cambria" panose="02040503050406030204" pitchFamily="18" charset="0"/>
                <a:ea typeface="Cambria" panose="02040503050406030204" pitchFamily="18" charset="0"/>
                <a:hlinkClick r:id="rId4"/>
              </a:rPr>
              <a:t>/</a:t>
            </a:r>
            <a:r>
              <a:rPr lang="en-US" altLang="en-US" sz="1000" dirty="0" err="1">
                <a:solidFill>
                  <a:srgbClr val="000000"/>
                </a:solidFill>
                <a:latin typeface="Cambria" panose="02040503050406030204" pitchFamily="18" charset="0"/>
                <a:ea typeface="Cambria" panose="02040503050406030204" pitchFamily="18" charset="0"/>
                <a:hlinkClick r:id="rId4"/>
              </a:rPr>
              <a:t>usaid</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B32EE758-76AF-40A3-A659-C779C8D323C9}"/>
              </a:ext>
            </a:extLst>
          </p:cNvPr>
          <p:cNvSpPr/>
          <p:nvPr/>
        </p:nvSpPr>
        <p:spPr>
          <a:xfrm>
            <a:off x="768821" y="7456754"/>
            <a:ext cx="3000606" cy="1477328"/>
          </a:xfrm>
          <a:prstGeom prst="rect">
            <a:avLst/>
          </a:prstGeom>
        </p:spPr>
        <p:txBody>
          <a:bodyPr wrap="square">
            <a:spAutoFit/>
          </a:bodyPr>
          <a:lstStyle/>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Position Title: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CCN</a:t>
            </a:r>
            <a:r>
              <a:rPr lang="en-US" altLang="en-US" sz="1000" b="1" dirty="0">
                <a:solidFill>
                  <a:srgbClr val="000000"/>
                </a:solidFill>
                <a:latin typeface="Cambria" panose="02040503050406030204" pitchFamily="18" charset="0"/>
                <a:ea typeface="Cambria" panose="02040503050406030204" pitchFamily="18" charset="0"/>
              </a:rPr>
              <a:t> Human Resources Assistant</a:t>
            </a:r>
            <a:endParaRPr lang="en-PH" sz="1000" dirty="0">
              <a:latin typeface="Cambria" panose="02040503050406030204" pitchFamily="18" charset="0"/>
            </a:endParaRP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Solicitation Number:</a:t>
            </a:r>
            <a:r>
              <a:rPr lang="en-US" altLang="en-US" sz="1000" b="1" dirty="0">
                <a:solidFill>
                  <a:srgbClr val="000000"/>
                </a:solidFill>
                <a:latin typeface="Cambria" panose="02040503050406030204" pitchFamily="18" charset="0"/>
                <a:ea typeface="Cambria" panose="02040503050406030204" pitchFamily="18" charset="0"/>
              </a:rPr>
              <a:t> </a:t>
            </a:r>
            <a:r>
              <a:rPr lang="en-US" sz="1000" b="0" i="0" dirty="0">
                <a:effectLst/>
                <a:latin typeface="Cambria" panose="02040503050406030204" pitchFamily="18" charset="0"/>
                <a:ea typeface="Cambria" panose="02040503050406030204" pitchFamily="18" charset="0"/>
              </a:rPr>
              <a:t>21-141</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Series/Grade: </a:t>
            </a:r>
            <a:r>
              <a:rPr lang="en-PH" sz="1000" dirty="0">
                <a:latin typeface="Cambria" panose="02040503050406030204" pitchFamily="18" charset="0"/>
              </a:rPr>
              <a:t>FSN-PSC 11</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Local Security Certification</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9/23/2021 </a:t>
            </a:r>
          </a:p>
          <a:p>
            <a:pPr defTabSz="914400" eaLnBrk="0" fontAlgn="base" hangingPunct="0">
              <a:spcBef>
                <a:spcPct val="0"/>
              </a:spcBef>
              <a:spcAft>
                <a:spcPct val="0"/>
              </a:spcAft>
            </a:pPr>
            <a:r>
              <a:rPr lang="en-US" altLang="en-US" sz="1000" b="1" dirty="0">
                <a:solidFill>
                  <a:srgbClr val="C00000"/>
                </a:solidFill>
                <a:latin typeface="Cambria" panose="02040503050406030204" pitchFamily="18" charset="0"/>
                <a:ea typeface="Cambria" panose="02040503050406030204" pitchFamily="18" charset="0"/>
              </a:rPr>
              <a:t>(4:30 pm East Africa time)</a:t>
            </a:r>
          </a:p>
          <a:p>
            <a:pPr defTabSz="914400" eaLnBrk="0" fontAlgn="base" hangingPunct="0">
              <a:spcBef>
                <a:spcPct val="0"/>
              </a:spcBef>
              <a:spcAft>
                <a:spcPct val="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a:t>
            </a:r>
            <a:r>
              <a:rPr lang="en-US" altLang="en-US" sz="1000" dirty="0">
                <a:solidFill>
                  <a:srgbClr val="000000"/>
                </a:solidFill>
                <a:latin typeface="Cambria" panose="02040503050406030204" pitchFamily="18" charset="0"/>
                <a:ea typeface="Cambria" panose="02040503050406030204" pitchFamily="18" charset="0"/>
                <a:hlinkClick r:id="rId4"/>
              </a:rPr>
              <a:t>www.myjobsinkenya.com/usaid</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CE82AF22-046C-40D7-9E50-1F0C0F378FB1}"/>
              </a:ext>
            </a:extLst>
          </p:cNvPr>
          <p:cNvSpPr/>
          <p:nvPr/>
        </p:nvSpPr>
        <p:spPr>
          <a:xfrm>
            <a:off x="4045480" y="2522466"/>
            <a:ext cx="3094264" cy="1477328"/>
          </a:xfrm>
          <a:prstGeom prst="rect">
            <a:avLst/>
          </a:prstGeom>
        </p:spPr>
        <p:txBody>
          <a:bodyPr wrap="square">
            <a:spAutoFit/>
          </a:bodyPr>
          <a:lstStyle/>
          <a:p>
            <a:r>
              <a:rPr lang="en-US" altLang="en-US" sz="1000" b="1" dirty="0">
                <a:solidFill>
                  <a:srgbClr val="003366"/>
                </a:solidFill>
                <a:latin typeface="Cambria" panose="02040503050406030204" pitchFamily="18" charset="0"/>
                <a:ea typeface="Cambria" panose="02040503050406030204" pitchFamily="18" charset="0"/>
              </a:rPr>
              <a:t>Position Title: </a:t>
            </a:r>
            <a:r>
              <a:rPr lang="en-US" sz="1000" b="0" i="0" dirty="0">
                <a:solidFill>
                  <a:srgbClr val="000000"/>
                </a:solidFill>
                <a:effectLst/>
                <a:latin typeface="Times New Roman" panose="02020603050405020304" pitchFamily="18" charset="0"/>
              </a:rPr>
              <a:t>Cashier</a:t>
            </a:r>
            <a:endParaRPr lang="en-PH" sz="1000" dirty="0">
              <a:solidFill>
                <a:srgbClr val="000000"/>
              </a:solidFill>
              <a:latin typeface="Times" pitchFamily="2" charset="0"/>
            </a:endParaRPr>
          </a:p>
          <a:p>
            <a:r>
              <a:rPr lang="en-US" altLang="en-US" sz="1000" b="1" dirty="0">
                <a:solidFill>
                  <a:srgbClr val="003366"/>
                </a:solidFill>
                <a:latin typeface="Cambria" panose="02040503050406030204" pitchFamily="18" charset="0"/>
                <a:ea typeface="Cambria" panose="02040503050406030204" pitchFamily="18" charset="0"/>
              </a:rPr>
              <a:t>Announcement Number</a:t>
            </a:r>
            <a:r>
              <a:rPr lang="en-US" sz="1000" b="0" i="0" dirty="0">
                <a:solidFill>
                  <a:srgbClr val="000000"/>
                </a:solidFill>
                <a:effectLst/>
                <a:latin typeface="Times New Roman" panose="02020603050405020304" pitchFamily="18" charset="0"/>
              </a:rPr>
              <a:t>Nairobi-2021-054</a:t>
            </a:r>
            <a:endParaRPr lang="en-PH" sz="1000" dirty="0">
              <a:solidFill>
                <a:srgbClr val="000000"/>
              </a:solidFill>
              <a:latin typeface="Times" pitchFamily="2" charset="0"/>
            </a:endParaRPr>
          </a:p>
          <a:p>
            <a:r>
              <a:rPr lang="en-US" altLang="en-US" sz="1000" b="1" dirty="0">
                <a:solidFill>
                  <a:srgbClr val="003366"/>
                </a:solidFill>
                <a:latin typeface="Cambria" panose="02040503050406030204" pitchFamily="18" charset="0"/>
                <a:ea typeface="Cambria" panose="02040503050406030204" pitchFamily="18" charset="0"/>
              </a:rPr>
              <a:t>Series/Grade: </a:t>
            </a:r>
            <a:r>
              <a:rPr lang="en-US" sz="1000" b="0" i="0" dirty="0">
                <a:solidFill>
                  <a:srgbClr val="000000"/>
                </a:solidFill>
                <a:effectLst/>
                <a:latin typeface="Times New Roman" panose="02020603050405020304" pitchFamily="18" charset="0"/>
              </a:rPr>
              <a:t>FSN – 0415</a:t>
            </a:r>
          </a:p>
          <a:p>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US" sz="1000" b="0" i="0" dirty="0">
                <a:solidFill>
                  <a:srgbClr val="000000"/>
                </a:solidFill>
                <a:effectLst/>
                <a:latin typeface="Times New Roman" panose="02020603050405020304" pitchFamily="18" charset="0"/>
              </a:rPr>
              <a:t>Local Security Certification</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09/24/2021</a:t>
            </a:r>
          </a:p>
          <a:p>
            <a:pPr defTabSz="914400" eaLnBrk="0" fontAlgn="base" hangingPunct="0">
              <a:spcBef>
                <a:spcPct val="0"/>
              </a:spcBef>
              <a:spcAft>
                <a:spcPct val="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the ERA website: </a:t>
            </a:r>
            <a:r>
              <a:rPr lang="en-PH" sz="1000" u="sng" dirty="0">
                <a:solidFill>
                  <a:srgbClr val="0000FF"/>
                </a:solidFill>
                <a:latin typeface="Cambria" panose="02040503050406030204" pitchFamily="18" charset="0"/>
                <a:hlinkClick r:id="rId3">
                  <a:extLst>
                    <a:ext uri="{A12FA001-AC4F-418D-AE19-62706E023703}">
                      <ahyp:hlinkClr xmlns:ahyp="http://schemas.microsoft.com/office/drawing/2018/hyperlinkcolor" val="tx"/>
                    </a:ext>
                  </a:extLst>
                </a:hlinkClick>
              </a:rPr>
              <a:t>https://erajobs.state.gov/dos-era/ken/vacancysearch/searchVacancies.hms</a:t>
            </a:r>
            <a:r>
              <a:rPr lang="en-PH" sz="1000" dirty="0">
                <a:solidFill>
                  <a:srgbClr val="201F1E"/>
                </a:solidFill>
                <a:latin typeface="Cambria" panose="02040503050406030204" pitchFamily="18" charset="0"/>
              </a:rPr>
              <a:t>  </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A39FF6DF-5CD1-42E4-9975-1CEFBCE9C455}"/>
              </a:ext>
            </a:extLst>
          </p:cNvPr>
          <p:cNvSpPr txBox="1"/>
          <p:nvPr/>
        </p:nvSpPr>
        <p:spPr>
          <a:xfrm>
            <a:off x="2698871" y="2045171"/>
            <a:ext cx="2374657" cy="461665"/>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a:spAutoFit/>
          </a:bodyPr>
          <a:lstStyle/>
          <a:p>
            <a:pPr algn="l"/>
            <a:r>
              <a:rPr lang="en-US" sz="1400" b="1" dirty="0">
                <a:solidFill>
                  <a:srgbClr val="5F46B0"/>
                </a:solidFill>
                <a:latin typeface="Cambria" panose="02040503050406030204" pitchFamily="18" charset="0"/>
                <a:ea typeface="Cambria" panose="02040503050406030204" pitchFamily="18" charset="0"/>
              </a:rPr>
              <a:t>Questions? </a:t>
            </a:r>
            <a:r>
              <a:rPr lang="en-US" sz="1000" dirty="0">
                <a:solidFill>
                  <a:srgbClr val="201F1E"/>
                </a:solidFill>
                <a:latin typeface="Cambria" panose="02040503050406030204" pitchFamily="18" charset="0"/>
                <a:ea typeface="Cambria" panose="02040503050406030204" pitchFamily="18" charset="0"/>
              </a:rPr>
              <a:t>Reach out to </a:t>
            </a:r>
            <a:r>
              <a:rPr lang="en-US" sz="1000" dirty="0">
                <a:solidFill>
                  <a:srgbClr val="201F1E"/>
                </a:solidFill>
                <a:latin typeface="Cambria" panose="02040503050406030204" pitchFamily="18" charset="0"/>
                <a:ea typeface="Cambria" panose="02040503050406030204" pitchFamily="18" charset="0"/>
                <a:hlinkClick r:id="rId5"/>
              </a:rPr>
              <a:t>NairobiHRAmericanServices@state.gov</a:t>
            </a:r>
            <a:r>
              <a:rPr lang="en-US" sz="1000" dirty="0">
                <a:solidFill>
                  <a:srgbClr val="201F1E"/>
                </a:solidFill>
                <a:latin typeface="Cambria" panose="02040503050406030204" pitchFamily="18" charset="0"/>
                <a:ea typeface="Cambria" panose="02040503050406030204" pitchFamily="18" charset="0"/>
              </a:rPr>
              <a:t> </a:t>
            </a:r>
            <a:endParaRPr lang="en-US" sz="1000" b="0" i="0" dirty="0">
              <a:solidFill>
                <a:srgbClr val="201F1E"/>
              </a:solidFill>
              <a:effectLst/>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a16="http://schemas.microsoft.com/office/drawing/2014/main" id="{39E80907-8C2D-426B-BE78-50BD624B6A1A}"/>
              </a:ext>
            </a:extLst>
          </p:cNvPr>
          <p:cNvSpPr/>
          <p:nvPr/>
        </p:nvSpPr>
        <p:spPr>
          <a:xfrm>
            <a:off x="4045480" y="5672236"/>
            <a:ext cx="2883056" cy="1631216"/>
          </a:xfrm>
          <a:prstGeom prst="rect">
            <a:avLst/>
          </a:prstGeom>
        </p:spPr>
        <p:txBody>
          <a:bodyPr wrap="square">
            <a:spAutoFit/>
          </a:bodyPr>
          <a:lstStyle/>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Position Title: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CCN</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PSC </a:t>
            </a:r>
            <a:r>
              <a:rPr lang="en-US" sz="1000" b="0" i="0" dirty="0">
                <a:effectLst/>
                <a:latin typeface="Arial" panose="020B0604020202020204" pitchFamily="34" charset="0"/>
              </a:rPr>
              <a:t>Project Management Specialist (Biodiversity and Policy)</a:t>
            </a:r>
            <a:br>
              <a:rPr lang="en-US" sz="1000" dirty="0"/>
            </a:br>
            <a:r>
              <a:rPr lang="en-US" altLang="en-US" sz="1000" b="1" dirty="0">
                <a:solidFill>
                  <a:srgbClr val="003366"/>
                </a:solidFill>
                <a:latin typeface="Cambria" panose="02040503050406030204" pitchFamily="18" charset="0"/>
                <a:ea typeface="Cambria" panose="02040503050406030204" pitchFamily="18" charset="0"/>
              </a:rPr>
              <a:t>Solicitation Number:</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21-109</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Series/Grade: </a:t>
            </a:r>
            <a:r>
              <a:rPr lang="en-PH" sz="1000" dirty="0">
                <a:latin typeface="Cambria" panose="02040503050406030204" pitchFamily="18" charset="0"/>
              </a:rPr>
              <a:t>FSN-PSC 12</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Embassy Security Certification</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9/28/2021 </a:t>
            </a:r>
          </a:p>
          <a:p>
            <a:pPr defTabSz="914400" eaLnBrk="0" fontAlgn="base" hangingPunct="0">
              <a:spcBef>
                <a:spcPct val="0"/>
              </a:spcBef>
              <a:spcAft>
                <a:spcPct val="0"/>
              </a:spcAft>
            </a:pPr>
            <a:r>
              <a:rPr lang="en-US" altLang="en-US" sz="1000" b="1" dirty="0">
                <a:solidFill>
                  <a:srgbClr val="C00000"/>
                </a:solidFill>
                <a:latin typeface="Cambria" panose="02040503050406030204" pitchFamily="18" charset="0"/>
                <a:ea typeface="Cambria" panose="02040503050406030204" pitchFamily="18" charset="0"/>
              </a:rPr>
              <a:t>(4:30 pm East Africa time)</a:t>
            </a:r>
          </a:p>
          <a:p>
            <a:pPr defTabSz="914400" eaLnBrk="0" fontAlgn="base" hangingPunct="0">
              <a:spcBef>
                <a:spcPct val="0"/>
              </a:spcBef>
              <a:spcAft>
                <a:spcPct val="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a:t>
            </a:r>
            <a:r>
              <a:rPr lang="en-US" altLang="en-US" sz="1000" dirty="0" err="1">
                <a:solidFill>
                  <a:srgbClr val="000000"/>
                </a:solidFill>
                <a:latin typeface="Cambria" panose="02040503050406030204" pitchFamily="18" charset="0"/>
                <a:ea typeface="Cambria" panose="02040503050406030204" pitchFamily="18" charset="0"/>
                <a:hlinkClick r:id="rId4"/>
              </a:rPr>
              <a:t>www.myjobsinkenya.com</a:t>
            </a:r>
            <a:r>
              <a:rPr lang="en-US" altLang="en-US" sz="1000" dirty="0">
                <a:solidFill>
                  <a:srgbClr val="000000"/>
                </a:solidFill>
                <a:latin typeface="Cambria" panose="02040503050406030204" pitchFamily="18" charset="0"/>
                <a:ea typeface="Cambria" panose="02040503050406030204" pitchFamily="18" charset="0"/>
                <a:hlinkClick r:id="rId4"/>
              </a:rPr>
              <a:t>/</a:t>
            </a:r>
            <a:r>
              <a:rPr lang="en-US" altLang="en-US" sz="1000" dirty="0" err="1">
                <a:solidFill>
                  <a:srgbClr val="000000"/>
                </a:solidFill>
                <a:latin typeface="Cambria" panose="02040503050406030204" pitchFamily="18" charset="0"/>
                <a:ea typeface="Cambria" panose="02040503050406030204" pitchFamily="18" charset="0"/>
                <a:hlinkClick r:id="rId4"/>
              </a:rPr>
              <a:t>usaid</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10E93594-B572-42E6-AF31-144811617BA1}"/>
              </a:ext>
            </a:extLst>
          </p:cNvPr>
          <p:cNvSpPr/>
          <p:nvPr/>
        </p:nvSpPr>
        <p:spPr>
          <a:xfrm>
            <a:off x="4045480" y="7345668"/>
            <a:ext cx="3243226" cy="1631216"/>
          </a:xfrm>
          <a:prstGeom prst="rect">
            <a:avLst/>
          </a:prstGeom>
        </p:spPr>
        <p:txBody>
          <a:bodyPr wrap="square">
            <a:spAutoFit/>
          </a:bodyPr>
          <a:lstStyle/>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Position </a:t>
            </a:r>
            <a:r>
              <a:rPr lang="en-US" altLang="en-US" sz="1000" b="1" dirty="0" err="1">
                <a:solidFill>
                  <a:srgbClr val="003366"/>
                </a:solidFill>
                <a:latin typeface="Cambria" panose="02040503050406030204" pitchFamily="18" charset="0"/>
                <a:ea typeface="Cambria" panose="02040503050406030204" pitchFamily="18" charset="0"/>
              </a:rPr>
              <a:t>Title:</a:t>
            </a:r>
            <a:r>
              <a:rPr lang="en-US" altLang="en-US" sz="1000" dirty="0" err="1">
                <a:latin typeface="Cambria" panose="02040503050406030204" pitchFamily="18" charset="0"/>
                <a:ea typeface="Cambria" panose="02040503050406030204" pitchFamily="18" charset="0"/>
              </a:rPr>
              <a:t>CCN</a:t>
            </a:r>
            <a:r>
              <a:rPr lang="en-US" altLang="en-US" sz="1000" dirty="0">
                <a:latin typeface="Cambria" panose="02040503050406030204" pitchFamily="18" charset="0"/>
                <a:ea typeface="Cambria" panose="02040503050406030204" pitchFamily="18" charset="0"/>
              </a:rPr>
              <a:t> PCS Project Management Specialist (BHA – Somalia)</a:t>
            </a:r>
            <a:endParaRPr lang="en-PH" sz="1000" dirty="0">
              <a:latin typeface="Cambria" panose="02040503050406030204" pitchFamily="18" charset="0"/>
            </a:endParaRP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Solicitation Number:</a:t>
            </a:r>
            <a:r>
              <a:rPr lang="en-US" altLang="en-US" sz="1000" b="1" dirty="0">
                <a:solidFill>
                  <a:srgbClr val="000000"/>
                </a:solidFill>
                <a:latin typeface="Cambria" panose="02040503050406030204" pitchFamily="18" charset="0"/>
                <a:ea typeface="Cambria" panose="02040503050406030204" pitchFamily="18" charset="0"/>
              </a:rPr>
              <a:t> </a:t>
            </a:r>
            <a:r>
              <a:rPr lang="en-US" sz="1000" b="0" i="0" dirty="0">
                <a:effectLst/>
                <a:latin typeface="Cambria" panose="02040503050406030204" pitchFamily="18" charset="0"/>
                <a:ea typeface="Cambria" panose="02040503050406030204" pitchFamily="18" charset="0"/>
              </a:rPr>
              <a:t>21-129</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Series/Grade: </a:t>
            </a:r>
            <a:r>
              <a:rPr lang="en-US" sz="1000" b="0" i="0" dirty="0">
                <a:effectLst/>
                <a:latin typeface="Arial" panose="020B0604020202020204" pitchFamily="34" charset="0"/>
              </a:rPr>
              <a:t>FSN-PSC11</a:t>
            </a:r>
            <a:endParaRPr lang="en-PH" sz="1000" dirty="0">
              <a:latin typeface="Cambria" panose="02040503050406030204" pitchFamily="18" charset="0"/>
            </a:endParaRP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Clearance:</a:t>
            </a:r>
            <a:r>
              <a:rPr lang="en-US" altLang="en-US" sz="1000" b="1" dirty="0">
                <a:solidFill>
                  <a:srgbClr val="000000"/>
                </a:solidFill>
                <a:latin typeface="Cambria" panose="02040503050406030204" pitchFamily="18" charset="0"/>
                <a:ea typeface="Cambria" panose="02040503050406030204" pitchFamily="18" charset="0"/>
              </a:rPr>
              <a:t> </a:t>
            </a:r>
            <a:r>
              <a:rPr lang="en-US" altLang="en-US" sz="1000" dirty="0">
                <a:solidFill>
                  <a:srgbClr val="000000"/>
                </a:solidFill>
                <a:latin typeface="Cambria" panose="02040503050406030204" pitchFamily="18" charset="0"/>
                <a:ea typeface="Cambria" panose="02040503050406030204" pitchFamily="18" charset="0"/>
              </a:rPr>
              <a:t>Local &amp; Embassy Security Certification</a:t>
            </a:r>
            <a:br>
              <a:rPr lang="en-US" altLang="en-US" sz="1000" dirty="0">
                <a:solidFill>
                  <a:srgbClr val="000000"/>
                </a:solidFill>
                <a:latin typeface="Cambria" panose="02040503050406030204" pitchFamily="18" charset="0"/>
                <a:ea typeface="Cambria" panose="02040503050406030204" pitchFamily="18" charset="0"/>
              </a:rPr>
            </a:br>
            <a:r>
              <a:rPr lang="en-US" altLang="en-US" sz="1000" b="1" dirty="0">
                <a:solidFill>
                  <a:srgbClr val="003366"/>
                </a:solidFill>
                <a:latin typeface="Cambria" panose="02040503050406030204" pitchFamily="18" charset="0"/>
                <a:ea typeface="Cambria" panose="02040503050406030204" pitchFamily="18" charset="0"/>
              </a:rPr>
              <a:t>Hours: </a:t>
            </a:r>
            <a:r>
              <a:rPr lang="en-US" altLang="en-US" sz="1000" dirty="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dirty="0">
                <a:solidFill>
                  <a:srgbClr val="003366"/>
                </a:solidFill>
                <a:latin typeface="Cambria" panose="02040503050406030204" pitchFamily="18" charset="0"/>
                <a:ea typeface="Cambria" panose="02040503050406030204" pitchFamily="18" charset="0"/>
              </a:rPr>
              <a:t>Closing Date: </a:t>
            </a:r>
            <a:r>
              <a:rPr lang="en-US" altLang="en-US" sz="1000" b="1" dirty="0">
                <a:solidFill>
                  <a:srgbClr val="C00000"/>
                </a:solidFill>
                <a:latin typeface="Cambria" panose="02040503050406030204" pitchFamily="18" charset="0"/>
                <a:ea typeface="Cambria" panose="02040503050406030204" pitchFamily="18" charset="0"/>
              </a:rPr>
              <a:t>10/19/2021 </a:t>
            </a:r>
          </a:p>
          <a:p>
            <a:pPr defTabSz="914400" eaLnBrk="0" fontAlgn="base" hangingPunct="0">
              <a:spcBef>
                <a:spcPct val="0"/>
              </a:spcBef>
              <a:spcAft>
                <a:spcPct val="0"/>
              </a:spcAft>
            </a:pPr>
            <a:r>
              <a:rPr lang="en-US" altLang="en-US" sz="1000" b="1" dirty="0">
                <a:solidFill>
                  <a:srgbClr val="C00000"/>
                </a:solidFill>
                <a:latin typeface="Cambria" panose="02040503050406030204" pitchFamily="18" charset="0"/>
                <a:ea typeface="Cambria" panose="02040503050406030204" pitchFamily="18" charset="0"/>
              </a:rPr>
              <a:t>(4:30 pm East Africa time)</a:t>
            </a:r>
          </a:p>
          <a:p>
            <a:pPr defTabSz="914400" eaLnBrk="0" fontAlgn="base" hangingPunct="0">
              <a:spcBef>
                <a:spcPct val="0"/>
              </a:spcBef>
              <a:spcAft>
                <a:spcPct val="0"/>
              </a:spcAft>
            </a:pPr>
            <a:r>
              <a:rPr lang="en-US" altLang="en-US" sz="1000" dirty="0">
                <a:solidFill>
                  <a:srgbClr val="000000"/>
                </a:solidFill>
                <a:latin typeface="Cambria" panose="02040503050406030204" pitchFamily="18" charset="0"/>
                <a:ea typeface="Cambria" panose="02040503050406030204" pitchFamily="18" charset="0"/>
              </a:rPr>
              <a:t>For more information or to apply, visit </a:t>
            </a:r>
            <a:r>
              <a:rPr lang="en-US" altLang="en-US" sz="1000" dirty="0">
                <a:solidFill>
                  <a:srgbClr val="000000"/>
                </a:solidFill>
                <a:latin typeface="Cambria" panose="02040503050406030204" pitchFamily="18" charset="0"/>
                <a:ea typeface="Cambria" panose="02040503050406030204" pitchFamily="18" charset="0"/>
                <a:hlinkClick r:id="rId4"/>
              </a:rPr>
              <a:t>www.myjobsinkenya.com/usaid</a:t>
            </a:r>
            <a:endParaRPr lang="en-US" sz="1000" dirty="0">
              <a:solidFill>
                <a:srgbClr val="201F1E"/>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23297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2">
            <a:extLst>
              <a:ext uri="{FF2B5EF4-FFF2-40B4-BE49-F238E27FC236}">
                <a16:creationId xmlns:a16="http://schemas.microsoft.com/office/drawing/2014/main" id="{5CFEC4F5-B13B-9149-8AE7-D13869CBB530}"/>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17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0A8B4B6-D7EA-EC42-8750-1624FFC8432A}"/>
              </a:ext>
            </a:extLst>
          </p:cNvPr>
          <p:cNvSpPr txBox="1"/>
          <p:nvPr/>
        </p:nvSpPr>
        <p:spPr>
          <a:xfrm>
            <a:off x="464578" y="899157"/>
            <a:ext cx="2240280" cy="494345"/>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p:txBody>
      </p:sp>
      <p:sp>
        <p:nvSpPr>
          <p:cNvPr id="2" name="Text Box 2">
            <a:extLst>
              <a:ext uri="{FF2B5EF4-FFF2-40B4-BE49-F238E27FC236}">
                <a16:creationId xmlns:a16="http://schemas.microsoft.com/office/drawing/2014/main" id="{C93FE5EF-8DE6-4EB2-8CA2-17DC76E6AC41}"/>
              </a:ext>
            </a:extLst>
          </p:cNvPr>
          <p:cNvSpPr txBox="1">
            <a:spLocks noChangeArrowheads="1"/>
          </p:cNvSpPr>
          <p:nvPr/>
        </p:nvSpPr>
        <p:spPr bwMode="auto">
          <a:xfrm>
            <a:off x="53498750" y="53633688"/>
            <a:ext cx="6853238" cy="743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a:ln>
                <a:noFill/>
              </a:ln>
              <a:solidFill>
                <a:srgbClr val="0A314D"/>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Join the FLO Team - Communications and Outreach Officer Vacancy Announcement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01F1E"/>
                </a:solidFill>
                <a:effectLst/>
                <a:latin typeface="Calibri" panose="020F0502020204030204" pitchFamily="34" charset="0"/>
              </a:rPr>
              <a:t>If you </a:t>
            </a:r>
            <a:r>
              <a:rPr kumimoji="0" lang="en-US" altLang="en-US" sz="1200" b="0" i="0" u="none" strike="noStrike" cap="none" normalizeH="0" baseline="0">
                <a:ln>
                  <a:noFill/>
                </a:ln>
                <a:solidFill>
                  <a:srgbClr val="000000"/>
                </a:solidFill>
                <a:effectLst/>
                <a:latin typeface="Calibri" panose="020F0502020204030204" pitchFamily="34" charset="0"/>
              </a:rPr>
              <a:t>are in the DC area or will be soon, you may consider applying for the </a:t>
            </a:r>
            <a:r>
              <a:rPr kumimoji="0" lang="en-US" altLang="en-US" sz="1200" b="0" i="0" u="none" strike="noStrike" cap="none" normalizeH="0" baseline="0">
                <a:ln>
                  <a:noFill/>
                </a:ln>
                <a:solidFill>
                  <a:srgbClr val="0066FF"/>
                </a:solidFill>
                <a:effectLst/>
                <a:latin typeface="Calibri" panose="020F0502020204030204" pitchFamily="34" charset="0"/>
              </a:rPr>
              <a:t>FLO Communications and Outreach Officer (GS-12)</a:t>
            </a:r>
            <a:r>
              <a:rPr kumimoji="0" lang="en-US" altLang="en-US" sz="1200" b="0" i="0" u="none" strike="noStrike" cap="none" normalizeH="0" baseline="0">
                <a:ln>
                  <a:noFill/>
                </a:ln>
                <a:solidFill>
                  <a:srgbClr val="000000"/>
                </a:solidFill>
                <a:effectLst/>
                <a:latin typeface="Calibri" panose="020F0502020204030204" pitchFamily="34" charset="0"/>
              </a:rPr>
              <a:t> position. The incumbent for this position serves as the team lead, reports to the Division Chief, and is responsible for management of the Communications and Outreach portfolio in FLO. This includes developing and implementing new communication and outreach strategies and plans, content development and management for all platforms, and program evaluation. The incumbent advises FLO management on the best means to communicate with FLO’s diverse worldwide client base. The position is located in Washington DC, and may require some travel. The application deadline is 11:59 p.m. EDT, June 1.  </a:t>
            </a:r>
            <a:endParaRPr kumimoji="0" lang="en-US" altLang="en-US" sz="1200" b="0" i="0" u="none" strike="noStrike" cap="none" normalizeH="0" baseline="0">
              <a:ln>
                <a:noFill/>
              </a:ln>
              <a:solidFill>
                <a:srgbClr val="201F1E"/>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1" i="0" u="none" strike="noStrike" cap="none" normalizeH="0" baseline="0">
              <a:ln>
                <a:noFill/>
              </a:ln>
              <a:solidFill>
                <a:srgbClr val="0A314D"/>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Expeditious Naturalization of Foreign-Born Spouses</a:t>
            </a:r>
            <a:endParaRPr kumimoji="0" lang="en-US" altLang="en-US" sz="16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FLO worksU.S. Citizenship and Immigration Services (USCIS) to help U.S. Department of State foreign-born spouses navigate the naturalization process.319(b) naturalization, spouses do not need to meet residency requirements and may be eligible to apply for naturalization immediately after obtaining Lawful Permanent Resident (LPR) status. FLO’s assistance is limited to Department of State spouses.agency spouses should contact their respective Human Resources offices for possible assistance with 319(b) naturalization.liaisons with questions regarding the process may reach out to</a:t>
            </a:r>
            <a:r>
              <a:rPr kumimoji="0" lang="en-US" altLang="en-US" sz="1200" b="0" i="0" u="none" strike="noStrike" cap="none" normalizeH="0" baseline="0">
                <a:ln>
                  <a:noFill/>
                </a:ln>
                <a:solidFill>
                  <a:srgbClr val="0066FF"/>
                </a:solidFill>
                <a:effectLst/>
                <a:latin typeface="Calibri" panose="020F0502020204030204" pitchFamily="34" charset="0"/>
              </a:rPr>
              <a:t>FLOAskNaturalization@state.gov</a:t>
            </a:r>
            <a:r>
              <a:rPr kumimoji="0" lang="en-US" altLang="en-US" sz="1200" b="0" i="0" u="none" strike="noStrike" cap="none" normalizeH="0" baseline="0">
                <a:ln>
                  <a:noFill/>
                </a:ln>
                <a:solidFill>
                  <a:srgbClr val="000000"/>
                </a:solidFill>
                <a:effectLst/>
                <a:latin typeface="Calibri" panose="020F0502020204030204" pitchFamily="34" charset="0"/>
              </a:rPr>
              <a:t>guidance.more information visit</a:t>
            </a:r>
            <a:r>
              <a:rPr kumimoji="0" lang="en-US" altLang="en-US" sz="1200" b="0" i="0" u="none" strike="noStrike" cap="none" normalizeH="0" baseline="0">
                <a:ln>
                  <a:noFill/>
                </a:ln>
                <a:solidFill>
                  <a:srgbClr val="0066FF"/>
                </a:solidFill>
                <a:effectLst/>
                <a:latin typeface="Calibri" panose="020F0502020204030204" pitchFamily="34" charset="0"/>
              </a:rPr>
              <a:t>FLO’s Naturalization of Foreign-Born Spouses webpage</a:t>
            </a:r>
            <a:r>
              <a:rPr kumimoji="0" lang="en-US" altLang="en-US" sz="1200" b="0" i="0" u="none" strike="noStrike" cap="none" normalizeH="0" baseline="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AP vs. IB - A Practical Comparison for Your Child’s Education</a:t>
            </a:r>
            <a:endParaRPr kumimoji="0" lang="en-US" altLang="en-US" sz="16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The task of choosing between schools offering different educational objectives with long-term impact can present a challenge for Foreign Service families. This is the case when families are presented with the choice of Advanced Placement (AP) or International Baccalaureate (IB) coursework. Inpastof </a:t>
            </a:r>
            <a:r>
              <a:rPr kumimoji="0" lang="en-US" altLang="en-US" sz="1200" b="0" i="1" u="none" strike="noStrike" cap="none" normalizeH="0" baseline="0">
                <a:ln>
                  <a:noFill/>
                </a:ln>
                <a:solidFill>
                  <a:srgbClr val="000000"/>
                </a:solidFill>
                <a:effectLst/>
                <a:latin typeface="Calibri" panose="020F0502020204030204" pitchFamily="34" charset="0"/>
              </a:rPr>
              <a:t>The Foreign Service Journal</a:t>
            </a:r>
            <a:r>
              <a:rPr kumimoji="0" lang="en-US" altLang="en-US" sz="1200" b="0" i="0" u="none" strike="noStrike" cap="none" normalizeH="0" baseline="0">
                <a:ln>
                  <a:noFill/>
                </a:ln>
                <a:solidFill>
                  <a:srgbClr val="000000"/>
                </a:solidFill>
                <a:effectLst/>
                <a:latin typeface="Calibri" panose="020F0502020204030204" pitchFamily="34" charset="0"/>
              </a:rPr>
              <a:t>, FLOKristen, a featured college preparation speaker at conferences in the United States and abroad, explore some of the most frequently asked AP vs. IB questions.</a:t>
            </a:r>
            <a:r>
              <a:rPr kumimoji="0" lang="en-US" altLang="en-US" sz="1200" b="0" i="0" u="none" strike="noStrike" cap="none" normalizeH="0" baseline="0">
                <a:ln>
                  <a:noFill/>
                </a:ln>
                <a:solidFill>
                  <a:srgbClr val="0066FF"/>
                </a:solidFill>
                <a:effectLst/>
                <a:latin typeface="Calibri" panose="020F0502020204030204" pitchFamily="34" charset="0"/>
              </a:rPr>
              <a:t>Read the online article</a:t>
            </a:r>
            <a:r>
              <a:rPr kumimoji="0" lang="en-US" altLang="en-US" sz="1200" b="0" i="0" u="none" strike="noStrike" cap="none" normalizeH="0" baseline="0">
                <a:ln>
                  <a:noFill/>
                </a:ln>
                <a:solidFill>
                  <a:srgbClr val="000000"/>
                </a:solidFill>
                <a:effectLst/>
                <a:latin typeface="Calibri" panose="020F0502020204030204" pitchFamily="34" charset="0"/>
              </a:rPr>
              <a:t>learn how both programs offer strong preparation for higher university education - with differing approaches. </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45555441-0964-48A1-B6F9-AF16A7A3717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4">
            <a:extLst>
              <a:ext uri="{FF2B5EF4-FFF2-40B4-BE49-F238E27FC236}">
                <a16:creationId xmlns:a16="http://schemas.microsoft.com/office/drawing/2014/main" id="{EFD1FA07-467F-40AF-8CA8-858211E0093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5">
            <a:extLst>
              <a:ext uri="{FF2B5EF4-FFF2-40B4-BE49-F238E27FC236}">
                <a16:creationId xmlns:a16="http://schemas.microsoft.com/office/drawing/2014/main" id="{FAB56CCA-CFCB-4353-BC6F-46367AC390D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6">
            <a:extLst>
              <a:ext uri="{FF2B5EF4-FFF2-40B4-BE49-F238E27FC236}">
                <a16:creationId xmlns:a16="http://schemas.microsoft.com/office/drawing/2014/main" id="{CBE47391-6CBA-477D-9F51-87F25E0DCDD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7">
            <a:extLst>
              <a:ext uri="{FF2B5EF4-FFF2-40B4-BE49-F238E27FC236}">
                <a16:creationId xmlns:a16="http://schemas.microsoft.com/office/drawing/2014/main" id="{5795F86C-E0B1-4048-8CB4-7C7DA81E58E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8">
            <a:extLst>
              <a:ext uri="{FF2B5EF4-FFF2-40B4-BE49-F238E27FC236}">
                <a16:creationId xmlns:a16="http://schemas.microsoft.com/office/drawing/2014/main" id="{2073E067-87FE-4481-92A4-686D189495F2}"/>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9">
            <a:extLst>
              <a:ext uri="{FF2B5EF4-FFF2-40B4-BE49-F238E27FC236}">
                <a16:creationId xmlns:a16="http://schemas.microsoft.com/office/drawing/2014/main" id="{84687BD4-1904-4333-BC8B-F986EFDDF7EC}"/>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0">
            <a:extLst>
              <a:ext uri="{FF2B5EF4-FFF2-40B4-BE49-F238E27FC236}">
                <a16:creationId xmlns:a16="http://schemas.microsoft.com/office/drawing/2014/main" id="{BF01663B-AF44-43DB-A287-B2F5344A8F5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11">
            <a:extLst>
              <a:ext uri="{FF2B5EF4-FFF2-40B4-BE49-F238E27FC236}">
                <a16:creationId xmlns:a16="http://schemas.microsoft.com/office/drawing/2014/main" id="{02909D93-15CC-4A94-B837-F571A75D383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12">
            <a:extLst>
              <a:ext uri="{FF2B5EF4-FFF2-40B4-BE49-F238E27FC236}">
                <a16:creationId xmlns:a16="http://schemas.microsoft.com/office/drawing/2014/main" id="{5C060F4D-6A40-40A4-93A1-711E10D644A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13">
            <a:extLst>
              <a:ext uri="{FF2B5EF4-FFF2-40B4-BE49-F238E27FC236}">
                <a16:creationId xmlns:a16="http://schemas.microsoft.com/office/drawing/2014/main" id="{764DBB9D-A1E5-4489-AD76-6ED42E3E4074}"/>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4">
            <a:extLst>
              <a:ext uri="{FF2B5EF4-FFF2-40B4-BE49-F238E27FC236}">
                <a16:creationId xmlns:a16="http://schemas.microsoft.com/office/drawing/2014/main" id="{1C24B0F0-6B00-4B60-A8E8-3F0C4F6C1FC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5">
            <a:extLst>
              <a:ext uri="{FF2B5EF4-FFF2-40B4-BE49-F238E27FC236}">
                <a16:creationId xmlns:a16="http://schemas.microsoft.com/office/drawing/2014/main" id="{C4372058-489F-457D-A12E-3BDE7FA762C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6">
            <a:extLst>
              <a:ext uri="{FF2B5EF4-FFF2-40B4-BE49-F238E27FC236}">
                <a16:creationId xmlns:a16="http://schemas.microsoft.com/office/drawing/2014/main" id="{3E62DE94-225B-4625-AC9E-8ADBE2F0F9B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7">
            <a:extLst>
              <a:ext uri="{FF2B5EF4-FFF2-40B4-BE49-F238E27FC236}">
                <a16:creationId xmlns:a16="http://schemas.microsoft.com/office/drawing/2014/main" id="{5DD95905-4569-4E22-989A-74B7AF6BECA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18">
            <a:extLst>
              <a:ext uri="{FF2B5EF4-FFF2-40B4-BE49-F238E27FC236}">
                <a16:creationId xmlns:a16="http://schemas.microsoft.com/office/drawing/2014/main" id="{06E7EAD2-A7B6-47D5-9A4D-74381A2FCE5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19">
            <a:extLst>
              <a:ext uri="{FF2B5EF4-FFF2-40B4-BE49-F238E27FC236}">
                <a16:creationId xmlns:a16="http://schemas.microsoft.com/office/drawing/2014/main" id="{65BFA17C-80FB-4437-A803-039816F3231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20">
            <a:extLst>
              <a:ext uri="{FF2B5EF4-FFF2-40B4-BE49-F238E27FC236}">
                <a16:creationId xmlns:a16="http://schemas.microsoft.com/office/drawing/2014/main" id="{BB4AE88A-8C14-41B2-88D6-3ED77A064B6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21">
            <a:extLst>
              <a:ext uri="{FF2B5EF4-FFF2-40B4-BE49-F238E27FC236}">
                <a16:creationId xmlns:a16="http://schemas.microsoft.com/office/drawing/2014/main" id="{7BE51C89-D01E-43B4-BBE2-5EA61696EF87}"/>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 Box 22">
            <a:extLst>
              <a:ext uri="{FF2B5EF4-FFF2-40B4-BE49-F238E27FC236}">
                <a16:creationId xmlns:a16="http://schemas.microsoft.com/office/drawing/2014/main" id="{367B3CE1-07D7-4385-99B8-27A0198B23CB}"/>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 Box 23">
            <a:extLst>
              <a:ext uri="{FF2B5EF4-FFF2-40B4-BE49-F238E27FC236}">
                <a16:creationId xmlns:a16="http://schemas.microsoft.com/office/drawing/2014/main" id="{0D652EB9-3419-43EB-BAD2-2AAF61FC7E67}"/>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Text Box 24">
            <a:extLst>
              <a:ext uri="{FF2B5EF4-FFF2-40B4-BE49-F238E27FC236}">
                <a16:creationId xmlns:a16="http://schemas.microsoft.com/office/drawing/2014/main" id="{8FCF377E-670A-43A9-BCBC-805ECD8FEBB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Box 25">
            <a:extLst>
              <a:ext uri="{FF2B5EF4-FFF2-40B4-BE49-F238E27FC236}">
                <a16:creationId xmlns:a16="http://schemas.microsoft.com/office/drawing/2014/main" id="{BA85720F-7D55-4873-AD7F-194E8321EC36}"/>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ext Box 26">
            <a:extLst>
              <a:ext uri="{FF2B5EF4-FFF2-40B4-BE49-F238E27FC236}">
                <a16:creationId xmlns:a16="http://schemas.microsoft.com/office/drawing/2014/main" id="{BB61DE72-3CD5-4D32-B73C-D60415E5404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Text Box 27">
            <a:extLst>
              <a:ext uri="{FF2B5EF4-FFF2-40B4-BE49-F238E27FC236}">
                <a16:creationId xmlns:a16="http://schemas.microsoft.com/office/drawing/2014/main" id="{E1A5D432-B0D8-4645-BBA4-AE0B38C8763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Text Box 28">
            <a:extLst>
              <a:ext uri="{FF2B5EF4-FFF2-40B4-BE49-F238E27FC236}">
                <a16:creationId xmlns:a16="http://schemas.microsoft.com/office/drawing/2014/main" id="{96C03602-A8DE-411E-8B65-3BAB4434378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Text Box 29">
            <a:extLst>
              <a:ext uri="{FF2B5EF4-FFF2-40B4-BE49-F238E27FC236}">
                <a16:creationId xmlns:a16="http://schemas.microsoft.com/office/drawing/2014/main" id="{88D6CD88-49C3-4771-957A-0C99C14FFC58}"/>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30">
            <a:extLst>
              <a:ext uri="{FF2B5EF4-FFF2-40B4-BE49-F238E27FC236}">
                <a16:creationId xmlns:a16="http://schemas.microsoft.com/office/drawing/2014/main" id="{890D41B8-F860-4098-AE3E-9BF46401676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Text Box 31">
            <a:extLst>
              <a:ext uri="{FF2B5EF4-FFF2-40B4-BE49-F238E27FC236}">
                <a16:creationId xmlns:a16="http://schemas.microsoft.com/office/drawing/2014/main" id="{2671A157-5FD3-428B-9F12-0C05B53ECC8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32">
            <a:extLst>
              <a:ext uri="{FF2B5EF4-FFF2-40B4-BE49-F238E27FC236}">
                <a16:creationId xmlns:a16="http://schemas.microsoft.com/office/drawing/2014/main" id="{AC9EB11A-8310-45B6-BDFE-E5B21F87935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 Box 33">
            <a:extLst>
              <a:ext uri="{FF2B5EF4-FFF2-40B4-BE49-F238E27FC236}">
                <a16:creationId xmlns:a16="http://schemas.microsoft.com/office/drawing/2014/main" id="{4F3B2A88-A76D-4834-86DA-2E91BC4801D6}"/>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34">
            <a:extLst>
              <a:ext uri="{FF2B5EF4-FFF2-40B4-BE49-F238E27FC236}">
                <a16:creationId xmlns:a16="http://schemas.microsoft.com/office/drawing/2014/main" id="{A2BB9D21-4971-4363-B228-EBA0507F361B}"/>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 Box 35">
            <a:extLst>
              <a:ext uri="{FF2B5EF4-FFF2-40B4-BE49-F238E27FC236}">
                <a16:creationId xmlns:a16="http://schemas.microsoft.com/office/drawing/2014/main" id="{ACCCCD64-6571-4B75-B8B6-5CED3C7B3C4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Text Box 36">
            <a:extLst>
              <a:ext uri="{FF2B5EF4-FFF2-40B4-BE49-F238E27FC236}">
                <a16:creationId xmlns:a16="http://schemas.microsoft.com/office/drawing/2014/main" id="{EBD2AC68-5DB8-4F75-A963-23344C6A957C}"/>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Text Box 37">
            <a:extLst>
              <a:ext uri="{FF2B5EF4-FFF2-40B4-BE49-F238E27FC236}">
                <a16:creationId xmlns:a16="http://schemas.microsoft.com/office/drawing/2014/main" id="{D9561A00-9DDF-4C28-BA66-9F06F518A23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38">
            <a:extLst>
              <a:ext uri="{FF2B5EF4-FFF2-40B4-BE49-F238E27FC236}">
                <a16:creationId xmlns:a16="http://schemas.microsoft.com/office/drawing/2014/main" id="{F9CB13BD-F6D5-4988-9C56-EA7E062EECE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Text Box 39">
            <a:extLst>
              <a:ext uri="{FF2B5EF4-FFF2-40B4-BE49-F238E27FC236}">
                <a16:creationId xmlns:a16="http://schemas.microsoft.com/office/drawing/2014/main" id="{D74C31A8-06CC-4A0F-8338-E5D2DD34C34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Text Box 40">
            <a:extLst>
              <a:ext uri="{FF2B5EF4-FFF2-40B4-BE49-F238E27FC236}">
                <a16:creationId xmlns:a16="http://schemas.microsoft.com/office/drawing/2014/main" id="{A9C3CDDD-48A0-4FFF-A4E5-DEEAC36B643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0B110601-F1A4-564A-A6F2-D40E9E88FED5}"/>
              </a:ext>
            </a:extLst>
          </p:cNvPr>
          <p:cNvSpPr txBox="1"/>
          <p:nvPr/>
        </p:nvSpPr>
        <p:spPr>
          <a:xfrm>
            <a:off x="464578" y="1079621"/>
            <a:ext cx="2050022" cy="8151212"/>
          </a:xfrm>
          <a:prstGeom prst="rect">
            <a:avLst/>
          </a:prstGeom>
          <a:noFill/>
        </p:spPr>
        <p:txBody>
          <a:bodyPr wrap="square" rtlCol="0">
            <a:noAutofit/>
          </a:bodyPr>
          <a:lstStyle/>
          <a:p>
            <a:r>
              <a:rPr lang="en-US" sz="900" b="1" u="sng" dirty="0">
                <a:solidFill>
                  <a:srgbClr val="003366"/>
                </a:solidFill>
                <a:latin typeface="Cambria" panose="02040503050406030204" pitchFamily="18" charset="0"/>
                <a:ea typeface="Cambria" panose="02040503050406030204" pitchFamily="18" charset="0"/>
              </a:rPr>
              <a:t>NANNIES/HOUSEKEEPERS/COOKS</a:t>
            </a:r>
            <a:endParaRPr lang="en-US" sz="900" kern="1400" dirty="0">
              <a:solidFill>
                <a:srgbClr val="000000"/>
              </a:solidFill>
              <a:latin typeface="Cambria" panose="02040503050406030204" pitchFamily="18" charset="0"/>
              <a:ea typeface="Cambria" panose="02040503050406030204" pitchFamily="18" charset="0"/>
            </a:endParaRPr>
          </a:p>
          <a:p>
            <a:endParaRPr lang="en-US" sz="1000" b="1" dirty="0">
              <a:solidFill>
                <a:srgbClr val="000000"/>
              </a:solidFill>
              <a:latin typeface="Cambria" panose="02040503050406030204" pitchFamily="18" charset="0"/>
              <a:ea typeface="Cambria" panose="02040503050406030204" pitchFamily="18" charset="0"/>
            </a:endParaRPr>
          </a:p>
          <a:p>
            <a:r>
              <a:rPr lang="en-US" sz="1000" b="0" i="0" dirty="0">
                <a:solidFill>
                  <a:srgbClr val="201F1E"/>
                </a:solidFill>
                <a:effectLst/>
                <a:latin typeface="Cambria" panose="02040503050406030204" pitchFamily="18" charset="0"/>
                <a:ea typeface="Cambria" panose="02040503050406030204" pitchFamily="18" charset="0"/>
              </a:rPr>
              <a:t>Fully vaccinated and badged housekeeper available Tuesdays and Thursdays.  </a:t>
            </a:r>
            <a:r>
              <a:rPr lang="en-US" sz="1000" b="1" i="0" dirty="0">
                <a:solidFill>
                  <a:srgbClr val="0000FF"/>
                </a:solidFill>
                <a:effectLst/>
                <a:latin typeface="Cambria" panose="02040503050406030204" pitchFamily="18" charset="0"/>
                <a:ea typeface="Cambria" panose="02040503050406030204" pitchFamily="18" charset="0"/>
              </a:rPr>
              <a:t>Lucy Waweru </a:t>
            </a:r>
            <a:r>
              <a:rPr lang="en-US" sz="1000" b="0" i="0" dirty="0">
                <a:solidFill>
                  <a:srgbClr val="201F1E"/>
                </a:solidFill>
                <a:effectLst/>
                <a:latin typeface="Cambria" panose="02040503050406030204" pitchFamily="18" charset="0"/>
                <a:ea typeface="Cambria" panose="02040503050406030204" pitchFamily="18" charset="0"/>
              </a:rPr>
              <a:t>is an excellent housekeeper who can cook as well. We used her twice a week and everything is always perfect when she leaves.  She has worked for Embassy families for years and can help with kids occasionally if needed.  </a:t>
            </a:r>
          </a:p>
          <a:p>
            <a:r>
              <a:rPr lang="en-US" sz="1000" b="0" i="0" dirty="0">
                <a:solidFill>
                  <a:srgbClr val="201F1E"/>
                </a:solidFill>
                <a:effectLst/>
                <a:latin typeface="Cambria" panose="02040503050406030204" pitchFamily="18" charset="0"/>
                <a:ea typeface="Cambria" panose="02040503050406030204" pitchFamily="18" charset="0"/>
              </a:rPr>
              <a:t>Contact </a:t>
            </a:r>
            <a:r>
              <a:rPr lang="en-US" sz="1000" b="0" i="0" dirty="0">
                <a:effectLst/>
                <a:latin typeface="Cambria" panose="02040503050406030204" pitchFamily="18" charset="0"/>
                <a:ea typeface="Cambria" panose="02040503050406030204" pitchFamily="18" charset="0"/>
                <a:hlinkClick r:id="rId2"/>
              </a:rPr>
              <a:t>danielrhicks@msn.com</a:t>
            </a:r>
            <a:r>
              <a:rPr lang="en-US" sz="1000" b="0" i="0" dirty="0">
                <a:solidFill>
                  <a:srgbClr val="201F1E"/>
                </a:solidFill>
                <a:effectLst/>
                <a:latin typeface="Cambria" panose="02040503050406030204" pitchFamily="18" charset="0"/>
                <a:ea typeface="Cambria" panose="02040503050406030204" pitchFamily="18" charset="0"/>
              </a:rPr>
              <a:t> if you are interested.</a:t>
            </a:r>
          </a:p>
          <a:p>
            <a:endParaRPr lang="en-US" sz="1000" b="1" dirty="0">
              <a:solidFill>
                <a:srgbClr val="000000"/>
              </a:solidFill>
              <a:latin typeface="Cambria" panose="02040503050406030204" pitchFamily="18" charset="0"/>
              <a:ea typeface="Cambria" panose="02040503050406030204" pitchFamily="18" charset="0"/>
            </a:endParaRPr>
          </a:p>
          <a:p>
            <a:r>
              <a:rPr lang="en-US" sz="1000" b="1" dirty="0">
                <a:solidFill>
                  <a:srgbClr val="000000"/>
                </a:solidFill>
                <a:latin typeface="Cambria" panose="02040503050406030204" pitchFamily="18" charset="0"/>
                <a:ea typeface="Cambria" panose="02040503050406030204" pitchFamily="18" charset="0"/>
              </a:rPr>
              <a:t>Housekeeper/Nanny:  </a:t>
            </a:r>
            <a:r>
              <a:rPr lang="en-US" sz="1000" kern="1400" dirty="0">
                <a:solidFill>
                  <a:srgbClr val="000000"/>
                </a:solidFill>
                <a:latin typeface="Cambria" panose="02040503050406030204" pitchFamily="18" charset="0"/>
                <a:ea typeface="Cambria" panose="02040503050406030204" pitchFamily="18" charset="0"/>
              </a:rPr>
              <a:t>Nancy </a:t>
            </a:r>
            <a:r>
              <a:rPr lang="en-US" sz="1000" kern="1400" dirty="0" err="1">
                <a:solidFill>
                  <a:srgbClr val="000000"/>
                </a:solidFill>
                <a:latin typeface="Cambria" panose="02040503050406030204" pitchFamily="18" charset="0"/>
                <a:ea typeface="Cambria" panose="02040503050406030204" pitchFamily="18" charset="0"/>
              </a:rPr>
              <a:t>Nganga</a:t>
            </a:r>
            <a:r>
              <a:rPr lang="en-US" sz="1000" kern="1400" dirty="0">
                <a:solidFill>
                  <a:srgbClr val="000000"/>
                </a:solidFill>
                <a:latin typeface="Cambria" panose="02040503050406030204" pitchFamily="18" charset="0"/>
                <a:ea typeface="Cambria" panose="02040503050406030204" pitchFamily="18" charset="0"/>
              </a:rPr>
              <a:t> has 15+ years of experience with American families and an impressive portfolio of recommendations. She has worked as a nanny and housekeeper and is known for her energetic personality and ability to engage with with kids — whether trampoline jumping, hide &amp; seek, reading books, etc. Nancy can also do overtime shifts, dog-sitting and other tasks. She is RSO-badged and available now F/T (live-in or live-out).  (2)</a:t>
            </a:r>
          </a:p>
          <a:p>
            <a:r>
              <a:rPr lang="en-US" sz="1000" kern="1400" dirty="0">
                <a:solidFill>
                  <a:srgbClr val="000000"/>
                </a:solidFill>
                <a:latin typeface="Cambria" panose="02040503050406030204" pitchFamily="18" charset="0"/>
                <a:ea typeface="Cambria" panose="02040503050406030204" pitchFamily="18" charset="0"/>
              </a:rPr>
              <a:t>Contact Nancy at 0724-886-493. </a:t>
            </a:r>
          </a:p>
          <a:p>
            <a:r>
              <a:rPr lang="en-US" sz="1000" kern="1400" dirty="0">
                <a:solidFill>
                  <a:srgbClr val="000000"/>
                </a:solidFill>
                <a:latin typeface="Cambria" panose="02040503050406030204" pitchFamily="18" charset="0"/>
                <a:ea typeface="Cambria" panose="02040503050406030204" pitchFamily="18" charset="0"/>
              </a:rPr>
              <a:t> </a:t>
            </a:r>
          </a:p>
          <a:p>
            <a:r>
              <a:rPr lang="en-US" sz="1000" b="1" dirty="0">
                <a:solidFill>
                  <a:srgbClr val="000000"/>
                </a:solidFill>
                <a:latin typeface="Cambria" panose="02040503050406030204" pitchFamily="18" charset="0"/>
                <a:ea typeface="Cambria" panose="02040503050406030204" pitchFamily="18" charset="0"/>
              </a:rPr>
              <a:t>Nanny/Housekeeper: Jane Kamau</a:t>
            </a:r>
            <a:r>
              <a:rPr lang="en-US" sz="1000" dirty="0">
                <a:solidFill>
                  <a:srgbClr val="000000"/>
                </a:solidFill>
                <a:latin typeface="Cambria" panose="02040503050406030204" pitchFamily="18" charset="0"/>
                <a:ea typeface="Cambria" panose="02040503050406030204" pitchFamily="18" charset="0"/>
              </a:rPr>
              <a:t>- outstanding nanny/housekeeper! Experience w/newborns, twins, all ages. Good balance of love, structure, and discipline. Trustworthy and level-headed. Exercised good judgement. Works very hard. Takes direction well. Our house was spotless. Made healthy snacks, and was available for errands and babysitting on weekends. Reliable, direct, reasonable. Contact Jane directly at +254 723 869908 </a:t>
            </a:r>
            <a:endParaRPr lang="en-US" sz="1000" kern="1400" dirty="0">
              <a:solidFill>
                <a:srgbClr val="000000"/>
              </a:solidFill>
              <a:latin typeface="Cambria" panose="02040503050406030204" pitchFamily="18" charset="0"/>
              <a:ea typeface="Cambria" panose="02040503050406030204" pitchFamily="18" charset="0"/>
            </a:endParaRPr>
          </a:p>
          <a:p>
            <a:pPr>
              <a:spcAft>
                <a:spcPts val="1400"/>
              </a:spcAft>
            </a:pPr>
            <a:r>
              <a:rPr lang="en-US" sz="1000" dirty="0">
                <a:solidFill>
                  <a:srgbClr val="000000"/>
                </a:solidFill>
                <a:latin typeface="Cambria" panose="02040503050406030204" pitchFamily="18" charset="0"/>
                <a:ea typeface="Cambria" panose="02040503050406030204" pitchFamily="18" charset="0"/>
              </a:rPr>
              <a:t>Reference: Abby Townsend(4) </a:t>
            </a:r>
            <a:r>
              <a:rPr lang="en-US" sz="1000" u="sng" dirty="0">
                <a:solidFill>
                  <a:srgbClr val="FF7915"/>
                </a:solidFill>
                <a:latin typeface="Cambria" panose="02040503050406030204" pitchFamily="18" charset="0"/>
                <a:ea typeface="Cambria" panose="02040503050406030204" pitchFamily="18" charset="0"/>
                <a:hlinkClick r:id="rId3"/>
              </a:rPr>
              <a:t>Abzergaila@gmail.com</a:t>
            </a:r>
            <a:endParaRPr lang="en-US" sz="1000" kern="1400" dirty="0">
              <a:solidFill>
                <a:srgbClr val="000000"/>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653B18FE-D66D-4253-9D09-3452C92D9BB6}"/>
              </a:ext>
            </a:extLst>
          </p:cNvPr>
          <p:cNvSpPr txBox="1"/>
          <p:nvPr/>
        </p:nvSpPr>
        <p:spPr>
          <a:xfrm>
            <a:off x="5067049" y="899157"/>
            <a:ext cx="2240280" cy="8382827"/>
          </a:xfrm>
          <a:prstGeom prst="rect">
            <a:avLst/>
          </a:prstGeom>
          <a:noFill/>
        </p:spPr>
        <p:txBody>
          <a:bodyPr wrap="square" rtlCol="0">
            <a:noAutofit/>
          </a:bodyPr>
          <a:lstStyle/>
          <a:p>
            <a:pPr marL="0" marR="0" indent="0" algn="l">
              <a:spcBef>
                <a:spcPts val="0"/>
              </a:spcBef>
              <a:spcAft>
                <a:spcPts val="0"/>
              </a:spcAft>
            </a:pPr>
            <a:r>
              <a:rPr lang="en-US" sz="1000" kern="1200" dirty="0">
                <a:ln>
                  <a:noFill/>
                </a:ln>
                <a:solidFill>
                  <a:srgbClr val="201F1E"/>
                </a:solidFill>
                <a:effectLst/>
                <a:latin typeface="Cambria" panose="02040503050406030204" pitchFamily="18" charset="0"/>
                <a:ea typeface="Cambria" panose="02040503050406030204" pitchFamily="18" charset="0"/>
              </a:rPr>
              <a:t>days. Grace is dependable, honest, and is hygiene conscious including leaving shoes at the door, masks, and consistent handwashing. She cooks, cleans, does laundry, and irons. She is also available for babysitting. Contact Grace at +254 723 889 336. Ref: Garrett Garza at +254 729 629 689. (4)</a:t>
            </a:r>
          </a:p>
          <a:p>
            <a:pPr marL="0" marR="0" indent="0" algn="l">
              <a:spcBef>
                <a:spcPts val="0"/>
              </a:spcBef>
              <a:spcAft>
                <a:spcPts val="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b="1" kern="1200" dirty="0">
                <a:ln>
                  <a:noFill/>
                </a:ln>
                <a:solidFill>
                  <a:srgbClr val="000000"/>
                </a:solidFill>
                <a:effectLst/>
                <a:latin typeface="Cambria" panose="02040503050406030204" pitchFamily="18" charset="0"/>
                <a:ea typeface="Cambria" panose="02040503050406030204" pitchFamily="18" charset="0"/>
              </a:rPr>
              <a:t>Housekeeper: </a:t>
            </a:r>
            <a:r>
              <a:rPr lang="en-US" sz="1000" b="1" kern="1200" dirty="0">
                <a:ln>
                  <a:noFill/>
                </a:ln>
                <a:solidFill>
                  <a:srgbClr val="201F1E"/>
                </a:solidFill>
                <a:effectLst/>
                <a:latin typeface="Cambria" panose="02040503050406030204" pitchFamily="18" charset="0"/>
                <a:ea typeface="Cambria" panose="02040503050406030204" pitchFamily="18" charset="0"/>
              </a:rPr>
              <a:t>Rose </a:t>
            </a:r>
            <a:r>
              <a:rPr lang="en-US" sz="1000" b="1" kern="1200" dirty="0" err="1">
                <a:ln>
                  <a:noFill/>
                </a:ln>
                <a:solidFill>
                  <a:srgbClr val="201F1E"/>
                </a:solidFill>
                <a:effectLst/>
                <a:latin typeface="Cambria" panose="02040503050406030204" pitchFamily="18" charset="0"/>
                <a:ea typeface="Cambria" panose="02040503050406030204" pitchFamily="18" charset="0"/>
              </a:rPr>
              <a:t>Mutasia</a:t>
            </a:r>
            <a:r>
              <a:rPr lang="en-US" sz="1000" b="1" kern="1200" dirty="0">
                <a:ln>
                  <a:noFill/>
                </a:ln>
                <a:solidFill>
                  <a:srgbClr val="201F1E"/>
                </a:solidFill>
                <a:effectLst/>
                <a:latin typeface="Cambria" panose="02040503050406030204" pitchFamily="18" charset="0"/>
                <a:ea typeface="Cambria" panose="02040503050406030204" pitchFamily="18" charset="0"/>
              </a:rPr>
              <a:t> </a:t>
            </a:r>
            <a:r>
              <a:rPr lang="en-US" sz="1000" kern="1200" dirty="0">
                <a:ln>
                  <a:noFill/>
                </a:ln>
                <a:solidFill>
                  <a:srgbClr val="201F1E"/>
                </a:solidFill>
                <a:effectLst/>
                <a:latin typeface="Cambria" panose="02040503050406030204" pitchFamily="18" charset="0"/>
                <a:ea typeface="Cambria" panose="02040503050406030204" pitchFamily="18" charset="0"/>
              </a:rPr>
              <a:t>has been our housekeeper for the past two years and has been employed by embassy families for 8 Years. Rose is an extremely hard worker, very reliable, trustworthy, keeps the house spotless, is self directed and can shop, run errands and cook. Rose is RSO cleared and takes Covid very seriously.  Please contact Rose at 0723 465 512.  If you have any questions feel free to call me (Diane Jones) at 0705154592. (4)</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kern="1400" dirty="0">
                <a:ln>
                  <a:noFill/>
                </a:ln>
                <a:solidFill>
                  <a:srgbClr val="000000"/>
                </a:solidFill>
                <a:effectLst/>
                <a:latin typeface="Cambria" panose="02040503050406030204" pitchFamily="18" charset="0"/>
                <a:ea typeface="Cambria" panose="02040503050406030204" pitchFamily="18" charset="0"/>
              </a:rPr>
              <a:t> </a:t>
            </a:r>
          </a:p>
          <a:p>
            <a:pPr marL="0" marR="0" indent="0" algn="l">
              <a:spcBef>
                <a:spcPts val="0"/>
              </a:spcBef>
              <a:spcAft>
                <a:spcPts val="0"/>
              </a:spcAft>
            </a:pPr>
            <a:r>
              <a:rPr lang="en-US" sz="1000" b="1" kern="1200" dirty="0">
                <a:ln>
                  <a:noFill/>
                </a:ln>
                <a:solidFill>
                  <a:srgbClr val="000000"/>
                </a:solidFill>
                <a:effectLst/>
                <a:latin typeface="Cambria" panose="02040503050406030204" pitchFamily="18" charset="0"/>
                <a:ea typeface="Cambria" panose="02040503050406030204" pitchFamily="18" charset="0"/>
              </a:rPr>
              <a:t>Housekeeper/Cook: </a:t>
            </a:r>
            <a:r>
              <a:rPr lang="en-US" sz="1000" b="1" kern="1200" dirty="0">
                <a:ln>
                  <a:noFill/>
                </a:ln>
                <a:solidFill>
                  <a:srgbClr val="201F1E"/>
                </a:solidFill>
                <a:effectLst/>
                <a:latin typeface="Cambria" panose="02040503050406030204" pitchFamily="18" charset="0"/>
                <a:ea typeface="Cambria" panose="02040503050406030204" pitchFamily="18" charset="0"/>
              </a:rPr>
              <a:t>Brenda </a:t>
            </a:r>
            <a:r>
              <a:rPr lang="en-US" sz="1000" b="1" kern="1200" dirty="0" err="1">
                <a:ln>
                  <a:noFill/>
                </a:ln>
                <a:solidFill>
                  <a:srgbClr val="201F1E"/>
                </a:solidFill>
                <a:effectLst/>
                <a:latin typeface="Cambria" panose="02040503050406030204" pitchFamily="18" charset="0"/>
                <a:ea typeface="Cambria" panose="02040503050406030204" pitchFamily="18" charset="0"/>
              </a:rPr>
              <a:t>Otunga</a:t>
            </a:r>
            <a:r>
              <a:rPr lang="en-US" sz="1000" b="1" kern="1200" dirty="0">
                <a:ln>
                  <a:noFill/>
                </a:ln>
                <a:solidFill>
                  <a:srgbClr val="201F1E"/>
                </a:solidFill>
                <a:effectLst/>
                <a:latin typeface="Cambria" panose="02040503050406030204" pitchFamily="18" charset="0"/>
                <a:ea typeface="Cambria" panose="02040503050406030204" pitchFamily="18" charset="0"/>
              </a:rPr>
              <a:t> </a:t>
            </a:r>
            <a:r>
              <a:rPr lang="en-US" sz="1000" kern="1200" dirty="0">
                <a:ln>
                  <a:noFill/>
                </a:ln>
                <a:solidFill>
                  <a:srgbClr val="201F1E"/>
                </a:solidFill>
                <a:effectLst/>
                <a:latin typeface="Cambria" panose="02040503050406030204" pitchFamily="18" charset="0"/>
                <a:ea typeface="Cambria" panose="02040503050406030204" pitchFamily="18" charset="0"/>
              </a:rPr>
              <a:t>worked for our family for 2 yrs. Hard-working, never missed a day of work,</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kern="1200" dirty="0">
                <a:ln>
                  <a:noFill/>
                </a:ln>
                <a:solidFill>
                  <a:srgbClr val="201F1E"/>
                </a:solidFill>
                <a:effectLst/>
                <a:latin typeface="Cambria" panose="02040503050406030204" pitchFamily="18" charset="0"/>
                <a:ea typeface="Cambria" panose="02040503050406030204" pitchFamily="18" charset="0"/>
              </a:rPr>
              <a:t>kind-hearted, and good natured. Took good care of our family and little dog. A self-starter, she doesn’t need much supervision. Cleans, does laundry, irons well. Makes SE Asian food and can also cook Western and Kenyan food. Ready to start her new job</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1400"/>
              </a:spcAft>
            </a:pPr>
            <a:r>
              <a:rPr lang="en-US" sz="1000" kern="1200" dirty="0">
                <a:ln>
                  <a:noFill/>
                </a:ln>
                <a:solidFill>
                  <a:srgbClr val="201F1E"/>
                </a:solidFill>
                <a:effectLst/>
                <a:latin typeface="Cambria" panose="02040503050406030204" pitchFamily="18" charset="0"/>
                <a:ea typeface="Cambria" panose="02040503050406030204" pitchFamily="18" charset="0"/>
              </a:rPr>
              <a:t>immediately. Prefers live-out. RSO Cleared. Contact her (</a:t>
            </a:r>
            <a:r>
              <a:rPr lang="en-US" sz="1000" kern="1200" dirty="0" err="1">
                <a:ln>
                  <a:noFill/>
                </a:ln>
                <a:solidFill>
                  <a:srgbClr val="201F1E"/>
                </a:solidFill>
                <a:effectLst/>
                <a:latin typeface="Cambria" panose="02040503050406030204" pitchFamily="18" charset="0"/>
                <a:ea typeface="Cambria" panose="02040503050406030204" pitchFamily="18" charset="0"/>
              </a:rPr>
              <a:t>whatsapp</a:t>
            </a:r>
            <a:r>
              <a:rPr lang="en-US" sz="1000" kern="1200" dirty="0">
                <a:ln>
                  <a:noFill/>
                </a:ln>
                <a:solidFill>
                  <a:srgbClr val="201F1E"/>
                </a:solidFill>
                <a:effectLst/>
                <a:latin typeface="Cambria" panose="02040503050406030204" pitchFamily="18" charset="0"/>
                <a:ea typeface="Cambria" panose="02040503050406030204" pitchFamily="18" charset="0"/>
              </a:rPr>
              <a:t> or call) + +254 705 955203. Ref: Zarina </a:t>
            </a:r>
            <a:r>
              <a:rPr lang="en-US" sz="1000" kern="1200" dirty="0" err="1">
                <a:ln>
                  <a:noFill/>
                </a:ln>
                <a:solidFill>
                  <a:srgbClr val="201F1E"/>
                </a:solidFill>
                <a:effectLst/>
                <a:latin typeface="Cambria" panose="02040503050406030204" pitchFamily="18" charset="0"/>
                <a:ea typeface="Cambria" panose="02040503050406030204" pitchFamily="18" charset="0"/>
              </a:rPr>
              <a:t>Chanmugam</a:t>
            </a:r>
            <a:r>
              <a:rPr lang="en-US" sz="1000" kern="1200" dirty="0">
                <a:ln>
                  <a:noFill/>
                </a:ln>
                <a:solidFill>
                  <a:srgbClr val="201F1E"/>
                </a:solidFill>
                <a:effectLst/>
                <a:latin typeface="Cambria" panose="02040503050406030204" pitchFamily="18" charset="0"/>
                <a:ea typeface="Cambria" panose="02040503050406030204" pitchFamily="18" charset="0"/>
              </a:rPr>
              <a:t>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4"/>
              </a:rPr>
              <a:t>ranazarina@gmail.com</a:t>
            </a:r>
            <a:r>
              <a:rPr lang="en-US" sz="1000" kern="1200" dirty="0">
                <a:ln>
                  <a:noFill/>
                </a:ln>
                <a:solidFill>
                  <a:srgbClr val="201F1E"/>
                </a:solidFill>
                <a:effectLst/>
                <a:latin typeface="Cambria" panose="02040503050406030204" pitchFamily="18" charset="0"/>
                <a:ea typeface="Cambria" panose="02040503050406030204" pitchFamily="18" charset="0"/>
              </a:rPr>
              <a:t>, 0711888387. (4)</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b="1" kern="1200" dirty="0">
                <a:ln>
                  <a:noFill/>
                </a:ln>
                <a:solidFill>
                  <a:srgbClr val="000000"/>
                </a:solidFill>
                <a:effectLst/>
                <a:latin typeface="Cambria" panose="02040503050406030204" pitchFamily="18" charset="0"/>
                <a:ea typeface="Cambria" panose="02040503050406030204" pitchFamily="18" charset="0"/>
              </a:rPr>
              <a:t>Housekeeper</a:t>
            </a:r>
            <a:r>
              <a:rPr lang="en-US" sz="1000" kern="1200" dirty="0">
                <a:ln>
                  <a:noFill/>
                </a:ln>
                <a:solidFill>
                  <a:srgbClr val="000000"/>
                </a:solidFill>
                <a:effectLst/>
                <a:latin typeface="Cambria" panose="02040503050406030204" pitchFamily="18" charset="0"/>
                <a:ea typeface="Cambria" panose="02040503050406030204" pitchFamily="18" charset="0"/>
              </a:rPr>
              <a:t>: </a:t>
            </a:r>
            <a:r>
              <a:rPr lang="en-US" sz="1000" b="1" kern="1200" dirty="0">
                <a:ln>
                  <a:noFill/>
                </a:ln>
                <a:solidFill>
                  <a:srgbClr val="201F1E"/>
                </a:solidFill>
                <a:effectLst/>
                <a:latin typeface="Cambria" panose="02040503050406030204" pitchFamily="18" charset="0"/>
                <a:ea typeface="Cambria" panose="02040503050406030204" pitchFamily="18" charset="0"/>
              </a:rPr>
              <a:t>Rose </a:t>
            </a:r>
            <a:r>
              <a:rPr lang="en-US" sz="1000" b="1" kern="1200" dirty="0" err="1">
                <a:ln>
                  <a:noFill/>
                </a:ln>
                <a:solidFill>
                  <a:srgbClr val="201F1E"/>
                </a:solidFill>
                <a:effectLst/>
                <a:latin typeface="Cambria" panose="02040503050406030204" pitchFamily="18" charset="0"/>
                <a:ea typeface="Cambria" panose="02040503050406030204" pitchFamily="18" charset="0"/>
              </a:rPr>
              <a:t>Muliolo</a:t>
            </a:r>
            <a:r>
              <a:rPr lang="en-US" sz="1000" b="1" kern="1200" dirty="0">
                <a:ln>
                  <a:noFill/>
                </a:ln>
                <a:solidFill>
                  <a:srgbClr val="201F1E"/>
                </a:solidFill>
                <a:effectLst/>
                <a:latin typeface="Cambria" panose="02040503050406030204" pitchFamily="18" charset="0"/>
                <a:ea typeface="Cambria" panose="02040503050406030204" pitchFamily="18" charset="0"/>
              </a:rPr>
              <a:t> </a:t>
            </a:r>
            <a:r>
              <a:rPr lang="en-US" sz="1000" kern="1200" dirty="0">
                <a:ln>
                  <a:noFill/>
                </a:ln>
                <a:solidFill>
                  <a:srgbClr val="201F1E"/>
                </a:solidFill>
                <a:effectLst/>
                <a:latin typeface="Cambria" panose="02040503050406030204" pitchFamily="18" charset="0"/>
                <a:ea typeface="Cambria" panose="02040503050406030204" pitchFamily="18" charset="0"/>
              </a:rPr>
              <a:t>has worked for CDC and State families for several years. She cleans, cooks, and is happy to learn new skills. Rose can be reached at 0714 064 129.</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kern="1200" dirty="0">
                <a:ln>
                  <a:noFill/>
                </a:ln>
                <a:solidFill>
                  <a:srgbClr val="201F1E"/>
                </a:solidFill>
                <a:effectLst/>
                <a:latin typeface="Cambria" panose="02040503050406030204" pitchFamily="18" charset="0"/>
                <a:ea typeface="Cambria" panose="02040503050406030204" pitchFamily="18" charset="0"/>
              </a:rPr>
              <a:t>Reference: Simon Hankinson at ext.6037. </a:t>
            </a:r>
            <a:endParaRPr lang="en-US" sz="1000" dirty="0">
              <a:solidFill>
                <a:srgbClr val="201F1E"/>
              </a:solidFill>
              <a:latin typeface="Cambria" panose="02040503050406030204" pitchFamily="18" charset="0"/>
              <a:ea typeface="Cambria" panose="02040503050406030204" pitchFamily="18" charset="0"/>
            </a:endParaRPr>
          </a:p>
          <a:p>
            <a:pPr marL="0" marR="0" indent="0" algn="l">
              <a:spcBef>
                <a:spcPts val="0"/>
              </a:spcBef>
              <a:spcAft>
                <a:spcPts val="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kern="1400" dirty="0">
                <a:ln>
                  <a:noFill/>
                </a:ln>
                <a:solidFill>
                  <a:srgbClr val="000000"/>
                </a:solidFill>
                <a:effectLst/>
                <a:latin typeface="Cambria" panose="02040503050406030204" pitchFamily="18" charset="0"/>
                <a:ea typeface="Cambria" panose="02040503050406030204" pitchFamily="18" charset="0"/>
              </a:rPr>
              <a:t> </a:t>
            </a:r>
            <a:r>
              <a:rPr lang="en-US" sz="1000" b="1" kern="1200" dirty="0">
                <a:ln>
                  <a:noFill/>
                </a:ln>
                <a:solidFill>
                  <a:srgbClr val="000000"/>
                </a:solidFill>
                <a:effectLst/>
                <a:latin typeface="Cambria" panose="02040503050406030204" pitchFamily="18" charset="0"/>
                <a:ea typeface="Cambria" panose="02040503050406030204" pitchFamily="18" charset="0"/>
              </a:rPr>
              <a:t>Housekeeper/Nanny: Angelina </a:t>
            </a:r>
            <a:r>
              <a:rPr lang="en-US" sz="1000" b="1" kern="1200" dirty="0" err="1">
                <a:ln>
                  <a:noFill/>
                </a:ln>
                <a:solidFill>
                  <a:srgbClr val="000000"/>
                </a:solidFill>
                <a:effectLst/>
                <a:latin typeface="Cambria" panose="02040503050406030204" pitchFamily="18" charset="0"/>
                <a:ea typeface="Cambria" panose="02040503050406030204" pitchFamily="18" charset="0"/>
              </a:rPr>
              <a:t>Mawaka</a:t>
            </a:r>
            <a:r>
              <a:rPr lang="en-US" sz="1000" b="1" kern="1200" dirty="0">
                <a:ln>
                  <a:noFill/>
                </a:ln>
                <a:solidFill>
                  <a:srgbClr val="000000"/>
                </a:solidFill>
                <a:effectLst/>
                <a:latin typeface="Cambria" panose="02040503050406030204" pitchFamily="18" charset="0"/>
                <a:ea typeface="Cambria" panose="02040503050406030204" pitchFamily="18" charset="0"/>
              </a:rPr>
              <a:t> </a:t>
            </a:r>
            <a:r>
              <a:rPr lang="en-US" sz="1000" kern="1200" dirty="0">
                <a:ln>
                  <a:noFill/>
                </a:ln>
                <a:solidFill>
                  <a:srgbClr val="000000"/>
                </a:solidFill>
                <a:effectLst/>
                <a:latin typeface="Cambria" panose="02040503050406030204" pitchFamily="18" charset="0"/>
                <a:ea typeface="Cambria" panose="02040503050406030204" pitchFamily="18" charset="0"/>
              </a:rPr>
              <a:t>worked for me for 4 </a:t>
            </a:r>
            <a:r>
              <a:rPr lang="en-US" sz="1000" kern="1200" dirty="0" err="1">
                <a:ln>
                  <a:noFill/>
                </a:ln>
                <a:solidFill>
                  <a:srgbClr val="000000"/>
                </a:solidFill>
                <a:effectLst/>
                <a:latin typeface="Cambria" panose="02040503050406030204" pitchFamily="18" charset="0"/>
                <a:ea typeface="Cambria" panose="02040503050406030204" pitchFamily="18" charset="0"/>
              </a:rPr>
              <a:t>yrs</a:t>
            </a:r>
            <a:r>
              <a:rPr lang="en-US" sz="1000" kern="1200" dirty="0">
                <a:ln>
                  <a:noFill/>
                </a:ln>
                <a:solidFill>
                  <a:srgbClr val="000000"/>
                </a:solidFill>
                <a:effectLst/>
                <a:latin typeface="Cambria" panose="02040503050406030204" pitchFamily="18" charset="0"/>
                <a:ea typeface="Cambria" panose="02040503050406030204" pitchFamily="18" charset="0"/>
              </a:rPr>
              <a:t> &amp; 22 </a:t>
            </a:r>
            <a:r>
              <a:rPr lang="en-US" sz="1000" kern="1200" dirty="0" err="1">
                <a:ln>
                  <a:noFill/>
                </a:ln>
                <a:solidFill>
                  <a:srgbClr val="000000"/>
                </a:solidFill>
                <a:effectLst/>
                <a:latin typeface="Cambria" panose="02040503050406030204" pitchFamily="18" charset="0"/>
                <a:ea typeface="Cambria" panose="02040503050406030204" pitchFamily="18" charset="0"/>
              </a:rPr>
              <a:t>yrs</a:t>
            </a:r>
            <a:r>
              <a:rPr lang="en-US" sz="1000" kern="1200" dirty="0">
                <a:ln>
                  <a:noFill/>
                </a:ln>
                <a:solidFill>
                  <a:srgbClr val="000000"/>
                </a:solidFill>
                <a:effectLst/>
                <a:latin typeface="Cambria" panose="02040503050406030204" pitchFamily="18" charset="0"/>
                <a:ea typeface="Cambria" panose="02040503050406030204" pitchFamily="18" charset="0"/>
              </a:rPr>
              <a:t> between two other expat families which speaks to her stability &amp; trustworthiness.  She is excellent</a:t>
            </a:r>
            <a:endParaRPr lang="en-US" sz="1000" kern="1400" dirty="0">
              <a:ln>
                <a:noFill/>
              </a:ln>
              <a:solidFill>
                <a:srgbClr val="000000"/>
              </a:solidFill>
              <a:effectLst/>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990B348C-F31A-4317-B897-E2DDAAB00EFA}"/>
              </a:ext>
            </a:extLst>
          </p:cNvPr>
          <p:cNvSpPr txBox="1"/>
          <p:nvPr/>
        </p:nvSpPr>
        <p:spPr>
          <a:xfrm>
            <a:off x="2722020" y="927829"/>
            <a:ext cx="2240280" cy="8496263"/>
          </a:xfrm>
          <a:prstGeom prst="rect">
            <a:avLst/>
          </a:prstGeom>
          <a:noFill/>
        </p:spPr>
        <p:txBody>
          <a:bodyPr wrap="square" rtlCol="0">
            <a:noAutofit/>
          </a:bodyPr>
          <a:lstStyle/>
          <a:p>
            <a:pPr marL="0" marR="0" indent="0" algn="l">
              <a:spcBef>
                <a:spcPts val="0"/>
              </a:spcBef>
              <a:spcAft>
                <a:spcPts val="0"/>
              </a:spcAft>
            </a:pPr>
            <a:r>
              <a:rPr lang="en-US" sz="1000" b="1" kern="1200" dirty="0">
                <a:ln>
                  <a:noFill/>
                </a:ln>
                <a:solidFill>
                  <a:srgbClr val="000000"/>
                </a:solidFill>
                <a:effectLst/>
                <a:latin typeface="Cambria" panose="02040503050406030204" pitchFamily="18" charset="0"/>
                <a:ea typeface="Cambria" panose="02040503050406030204" pitchFamily="18" charset="0"/>
              </a:rPr>
              <a:t>Cook/Housekeeper: </a:t>
            </a:r>
            <a:r>
              <a:rPr lang="en-US" sz="1000" kern="1200" dirty="0">
                <a:ln>
                  <a:noFill/>
                </a:ln>
                <a:solidFill>
                  <a:srgbClr val="323130"/>
                </a:solidFill>
                <a:effectLst/>
                <a:latin typeface="Cambria" panose="02040503050406030204" pitchFamily="18" charset="0"/>
                <a:ea typeface="Cambria" panose="02040503050406030204" pitchFamily="18" charset="0"/>
              </a:rPr>
              <a:t>I highly recommend </a:t>
            </a:r>
            <a:r>
              <a:rPr lang="en-US" sz="1000" b="1" kern="1200" dirty="0" err="1">
                <a:ln>
                  <a:noFill/>
                </a:ln>
                <a:solidFill>
                  <a:srgbClr val="323130"/>
                </a:solidFill>
                <a:effectLst/>
                <a:latin typeface="Cambria" panose="02040503050406030204" pitchFamily="18" charset="0"/>
                <a:ea typeface="Cambria" panose="02040503050406030204" pitchFamily="18" charset="0"/>
              </a:rPr>
              <a:t>Lydiah</a:t>
            </a:r>
            <a:r>
              <a:rPr lang="en-US" sz="1000" b="1" kern="1200" dirty="0">
                <a:ln>
                  <a:noFill/>
                </a:ln>
                <a:solidFill>
                  <a:srgbClr val="323130"/>
                </a:solidFill>
                <a:effectLst/>
                <a:latin typeface="Cambria" panose="02040503050406030204" pitchFamily="18" charset="0"/>
                <a:ea typeface="Cambria" panose="02040503050406030204" pitchFamily="18" charset="0"/>
              </a:rPr>
              <a:t> Gitau </a:t>
            </a:r>
            <a:r>
              <a:rPr lang="en-US" sz="1000" kern="1200" dirty="0">
                <a:ln>
                  <a:noFill/>
                </a:ln>
                <a:solidFill>
                  <a:srgbClr val="323130"/>
                </a:solidFill>
                <a:effectLst/>
                <a:latin typeface="Cambria" panose="02040503050406030204" pitchFamily="18" charset="0"/>
                <a:ea typeface="Cambria" panose="02040503050406030204" pitchFamily="18" charset="0"/>
              </a:rPr>
              <a:t>for FT/PT cook/housecleaner. In short, I can honestly say she was the best cook/housecleaner we have had in 16 years (five different posts). </a:t>
            </a:r>
            <a:r>
              <a:rPr lang="en-US" sz="1000" kern="1200" dirty="0">
                <a:ln>
                  <a:noFill/>
                </a:ln>
                <a:solidFill>
                  <a:srgbClr val="000000"/>
                </a:solidFill>
                <a:effectLst/>
                <a:latin typeface="Cambria" panose="02040503050406030204" pitchFamily="18" charset="0"/>
                <a:ea typeface="Cambria" panose="02040503050406030204" pitchFamily="18" charset="0"/>
              </a:rPr>
              <a:t>We have been extremely impressed with her work ethic, her proactiveness, her cooking skills and ability to always keep our house spotless.  Please contact her directly at 0721-784-661, and if you would like any further information, please contact me, Stephen Fitzpatrick, at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5"/>
              </a:rPr>
              <a:t>stepfitz4@gmail.com</a:t>
            </a:r>
            <a:r>
              <a:rPr lang="en-US" sz="1000" kern="1200" dirty="0">
                <a:ln>
                  <a:noFill/>
                </a:ln>
                <a:solidFill>
                  <a:srgbClr val="000000"/>
                </a:solidFill>
                <a:effectLst/>
                <a:latin typeface="Cambria" panose="02040503050406030204" pitchFamily="18" charset="0"/>
                <a:ea typeface="Cambria" panose="02040503050406030204" pitchFamily="18" charset="0"/>
              </a:rPr>
              <a:t>. (4)</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kern="1200" dirty="0">
                <a:ln>
                  <a:noFill/>
                </a:ln>
                <a:solidFill>
                  <a:srgbClr val="000000"/>
                </a:solidFill>
                <a:effectLst/>
                <a:latin typeface="Cambria" panose="02040503050406030204" pitchFamily="18" charset="0"/>
                <a:ea typeface="Cambria" panose="02040503050406030204" pitchFamily="18" charset="0"/>
              </a:rPr>
              <a:t> </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b="1" kern="1200" dirty="0">
                <a:ln>
                  <a:noFill/>
                </a:ln>
                <a:solidFill>
                  <a:srgbClr val="000000"/>
                </a:solidFill>
                <a:effectLst/>
                <a:latin typeface="Cambria" panose="02040503050406030204" pitchFamily="18" charset="0"/>
                <a:ea typeface="Cambria" panose="02040503050406030204" pitchFamily="18" charset="0"/>
              </a:rPr>
              <a:t>Nanny/Cook/Housekeeper: </a:t>
            </a:r>
            <a:r>
              <a:rPr lang="en-US" sz="1000" b="1" kern="1200" dirty="0">
                <a:ln>
                  <a:noFill/>
                </a:ln>
                <a:solidFill>
                  <a:srgbClr val="201F1E"/>
                </a:solidFill>
                <a:effectLst/>
                <a:latin typeface="Cambria" panose="02040503050406030204" pitchFamily="18" charset="0"/>
                <a:ea typeface="Cambria" panose="02040503050406030204" pitchFamily="18" charset="0"/>
              </a:rPr>
              <a:t>Agnes Wangari Mweru </a:t>
            </a:r>
            <a:r>
              <a:rPr lang="en-US" sz="1000" kern="1200" dirty="0">
                <a:ln>
                  <a:noFill/>
                </a:ln>
                <a:solidFill>
                  <a:srgbClr val="201F1E"/>
                </a:solidFill>
                <a:effectLst/>
                <a:latin typeface="Cambria" panose="02040503050406030204" pitchFamily="18" charset="0"/>
                <a:ea typeface="Cambria" panose="02040503050406030204" pitchFamily="18" charset="0"/>
              </a:rPr>
              <a:t>is an exceptional nanny, cook, and housekeeper. She provided childcare four our two children for nearly four years. As a housekeeper, she kept the house very tidy and clean.  She attended a cooking course and cooked meals for the family. She is kind, positive, and a</a:t>
            </a:r>
            <a:r>
              <a:rPr lang="en-US" sz="1000" kern="1400" dirty="0">
                <a:ln>
                  <a:noFill/>
                </a:ln>
                <a:solidFill>
                  <a:srgbClr val="000000"/>
                </a:solidFill>
                <a:effectLst/>
                <a:latin typeface="Cambria" panose="02040503050406030204" pitchFamily="18" charset="0"/>
                <a:ea typeface="Cambria" panose="02040503050406030204" pitchFamily="18" charset="0"/>
              </a:rPr>
              <a:t> </a:t>
            </a:r>
            <a:r>
              <a:rPr lang="en-US" sz="1000" kern="1200" dirty="0">
                <a:ln>
                  <a:noFill/>
                </a:ln>
                <a:solidFill>
                  <a:srgbClr val="201F1E"/>
                </a:solidFill>
                <a:effectLst/>
                <a:latin typeface="Cambria" panose="02040503050406030204" pitchFamily="18" charset="0"/>
                <a:ea typeface="Cambria" panose="02040503050406030204" pitchFamily="18" charset="0"/>
              </a:rPr>
              <a:t>good communicator. She has worked on Rosslyn Ridge for two families over six years. She can be reached at +254 729 348 597. Contact Molly Byrne with questions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6"/>
              </a:rPr>
              <a:t>mollyhbyrne@gmail.com</a:t>
            </a:r>
            <a:r>
              <a:rPr lang="en-US" sz="1000" u="sng" kern="1200" dirty="0">
                <a:ln>
                  <a:noFill/>
                </a:ln>
                <a:solidFill>
                  <a:srgbClr val="FF7915"/>
                </a:solidFill>
                <a:effectLst/>
                <a:latin typeface="Cambria" panose="02040503050406030204" pitchFamily="18" charset="0"/>
                <a:ea typeface="Cambria" panose="02040503050406030204" pitchFamily="18" charset="0"/>
              </a:rPr>
              <a:t> (4)</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kern="1400" dirty="0">
                <a:ln>
                  <a:noFill/>
                </a:ln>
                <a:solidFill>
                  <a:srgbClr val="000000"/>
                </a:solidFill>
                <a:effectLst/>
                <a:latin typeface="Cambria" panose="02040503050406030204" pitchFamily="18" charset="0"/>
                <a:ea typeface="Cambria" panose="02040503050406030204" pitchFamily="18" charset="0"/>
              </a:rPr>
              <a:t> </a:t>
            </a:r>
          </a:p>
          <a:p>
            <a:pPr marL="0" marR="0" indent="0" algn="l">
              <a:spcBef>
                <a:spcPts val="0"/>
              </a:spcBef>
              <a:spcAft>
                <a:spcPts val="1400"/>
              </a:spcAft>
            </a:pPr>
            <a:r>
              <a:rPr lang="en-US" sz="1000" b="1" kern="1200" dirty="0">
                <a:ln>
                  <a:noFill/>
                </a:ln>
                <a:solidFill>
                  <a:srgbClr val="000000"/>
                </a:solidFill>
                <a:effectLst/>
                <a:latin typeface="Cambria" panose="02040503050406030204" pitchFamily="18" charset="0"/>
                <a:ea typeface="Cambria" panose="02040503050406030204" pitchFamily="18" charset="0"/>
              </a:rPr>
              <a:t>Nanny/House Manager: </a:t>
            </a:r>
            <a:r>
              <a:rPr lang="en-US" sz="1000" b="1" kern="1200" dirty="0">
                <a:ln>
                  <a:noFill/>
                </a:ln>
                <a:solidFill>
                  <a:srgbClr val="201F1E"/>
                </a:solidFill>
                <a:effectLst/>
                <a:latin typeface="Cambria" panose="02040503050406030204" pitchFamily="18" charset="0"/>
                <a:ea typeface="Cambria" panose="02040503050406030204" pitchFamily="18" charset="0"/>
              </a:rPr>
              <a:t>Catherine </a:t>
            </a:r>
            <a:r>
              <a:rPr lang="en-US" sz="1000" b="1" kern="1200" dirty="0" err="1">
                <a:ln>
                  <a:noFill/>
                </a:ln>
                <a:solidFill>
                  <a:srgbClr val="201F1E"/>
                </a:solidFill>
                <a:effectLst/>
                <a:latin typeface="Cambria" panose="02040503050406030204" pitchFamily="18" charset="0"/>
                <a:ea typeface="Cambria" panose="02040503050406030204" pitchFamily="18" charset="0"/>
              </a:rPr>
              <a:t>Nzioka</a:t>
            </a:r>
            <a:r>
              <a:rPr lang="en-US" sz="1000" b="1" kern="1200" dirty="0">
                <a:ln>
                  <a:noFill/>
                </a:ln>
                <a:solidFill>
                  <a:srgbClr val="201F1E"/>
                </a:solidFill>
                <a:effectLst/>
                <a:latin typeface="Cambria" panose="02040503050406030204" pitchFamily="18" charset="0"/>
                <a:ea typeface="Cambria" panose="02040503050406030204" pitchFamily="18" charset="0"/>
              </a:rPr>
              <a:t> </a:t>
            </a:r>
            <a:r>
              <a:rPr lang="en-US" sz="1000" kern="1200" dirty="0">
                <a:ln>
                  <a:noFill/>
                </a:ln>
                <a:solidFill>
                  <a:srgbClr val="201F1E"/>
                </a:solidFill>
                <a:effectLst/>
                <a:latin typeface="Cambria" panose="02040503050406030204" pitchFamily="18" charset="0"/>
                <a:ea typeface="Cambria" panose="02040503050406030204" pitchFamily="18" charset="0"/>
              </a:rPr>
              <a:t>is an exceptional nanny and house manager. She provided childcare for our two children over a two-year period. As a house manager, she was an incredible self-starter who worked quickly and efficiently. She took exceptional care of our home and dog. She has worked on Rosslyn Ridge for multiple families. She can be reached at +254 078174386. Contact Molly Byrne with questions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6"/>
              </a:rPr>
              <a:t>mollyhbyrne@gmail.com</a:t>
            </a:r>
            <a:r>
              <a:rPr lang="en-US" sz="1000" u="sng" kern="1200" dirty="0">
                <a:ln>
                  <a:noFill/>
                </a:ln>
                <a:solidFill>
                  <a:srgbClr val="FF7915"/>
                </a:solidFill>
                <a:effectLst/>
                <a:latin typeface="Cambria" panose="02040503050406030204" pitchFamily="18" charset="0"/>
                <a:ea typeface="Cambria" panose="02040503050406030204" pitchFamily="18" charset="0"/>
              </a:rPr>
              <a:t> </a:t>
            </a:r>
            <a:endParaRPr lang="en-US" sz="1000" b="1" u="sng" dirty="0">
              <a:solidFill>
                <a:srgbClr val="000000"/>
              </a:solidFill>
              <a:latin typeface="Cambria" panose="02040503050406030204" pitchFamily="18" charset="0"/>
              <a:ea typeface="Cambria" panose="02040503050406030204" pitchFamily="18" charset="0"/>
            </a:endParaRPr>
          </a:p>
          <a:p>
            <a:pPr marL="0" marR="0" indent="0" algn="l">
              <a:spcBef>
                <a:spcPts val="0"/>
              </a:spcBef>
              <a:spcAft>
                <a:spcPts val="1400"/>
              </a:spcAft>
            </a:pPr>
            <a:r>
              <a:rPr lang="en-US" sz="1000" b="1" kern="1200" dirty="0">
                <a:ln>
                  <a:noFill/>
                </a:ln>
                <a:solidFill>
                  <a:srgbClr val="000000"/>
                </a:solidFill>
                <a:effectLst/>
                <a:latin typeface="Cambria" panose="02040503050406030204" pitchFamily="18" charset="0"/>
                <a:ea typeface="Cambria" panose="02040503050406030204" pitchFamily="18" charset="0"/>
              </a:rPr>
              <a:t>Housekeeper: </a:t>
            </a:r>
            <a:r>
              <a:rPr lang="en-US" sz="1000" b="1" kern="1200" dirty="0">
                <a:ln>
                  <a:noFill/>
                </a:ln>
                <a:solidFill>
                  <a:srgbClr val="201F1E"/>
                </a:solidFill>
                <a:effectLst/>
                <a:latin typeface="Cambria" panose="02040503050406030204" pitchFamily="18" charset="0"/>
                <a:ea typeface="Cambria" panose="02040503050406030204" pitchFamily="18" charset="0"/>
              </a:rPr>
              <a:t>Grace </a:t>
            </a:r>
            <a:r>
              <a:rPr lang="en-US" sz="1000" b="1" kern="1200" dirty="0" err="1">
                <a:ln>
                  <a:noFill/>
                </a:ln>
                <a:solidFill>
                  <a:srgbClr val="201F1E"/>
                </a:solidFill>
                <a:effectLst/>
                <a:latin typeface="Cambria" panose="02040503050406030204" pitchFamily="18" charset="0"/>
                <a:ea typeface="Cambria" panose="02040503050406030204" pitchFamily="18" charset="0"/>
              </a:rPr>
              <a:t>Njema</a:t>
            </a:r>
            <a:r>
              <a:rPr lang="en-US" sz="1000" b="1" kern="1200" dirty="0">
                <a:ln>
                  <a:noFill/>
                </a:ln>
                <a:solidFill>
                  <a:srgbClr val="201F1E"/>
                </a:solidFill>
                <a:effectLst/>
                <a:latin typeface="Cambria" panose="02040503050406030204" pitchFamily="18" charset="0"/>
                <a:ea typeface="Cambria" panose="02040503050406030204" pitchFamily="18" charset="0"/>
              </a:rPr>
              <a:t> </a:t>
            </a:r>
            <a:r>
              <a:rPr lang="en-US" sz="1000" kern="1200" dirty="0">
                <a:ln>
                  <a:noFill/>
                </a:ln>
                <a:solidFill>
                  <a:srgbClr val="201F1E"/>
                </a:solidFill>
                <a:effectLst/>
                <a:latin typeface="Cambria" panose="02040503050406030204" pitchFamily="18" charset="0"/>
                <a:ea typeface="Cambria" panose="02040503050406030204" pitchFamily="18" charset="0"/>
              </a:rPr>
              <a:t>is an excellent (badged) housekeeper. I give her very little direction and she always goes above and beyond. Employed with me for 6 months she works for me 3 days a week and is looking for more work on the other</a:t>
            </a:r>
            <a:endParaRPr lang="en-US" sz="1000" kern="1400" dirty="0">
              <a:ln>
                <a:noFill/>
              </a:ln>
              <a:solidFill>
                <a:srgbClr val="000000"/>
              </a:solidFill>
              <a:effectLst/>
              <a:latin typeface="Cambria" panose="02040503050406030204" pitchFamily="18" charset="0"/>
              <a:ea typeface="Cambria" panose="02040503050406030204" pitchFamily="18" charset="0"/>
            </a:endParaRPr>
          </a:p>
        </p:txBody>
      </p:sp>
      <p:sp>
        <p:nvSpPr>
          <p:cNvPr id="16" name="Text Box 2">
            <a:extLst>
              <a:ext uri="{FF2B5EF4-FFF2-40B4-BE49-F238E27FC236}">
                <a16:creationId xmlns:a16="http://schemas.microsoft.com/office/drawing/2014/main" id="{B7C5B819-87CC-D745-9E77-76507C3376F1}"/>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dirty="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01684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46CC32-0683-4441-A909-9289B0160FDD}"/>
              </a:ext>
            </a:extLst>
          </p:cNvPr>
          <p:cNvSpPr/>
          <p:nvPr/>
        </p:nvSpPr>
        <p:spPr>
          <a:xfrm>
            <a:off x="5071881" y="977901"/>
            <a:ext cx="2235448" cy="8308651"/>
          </a:xfrm>
          <a:prstGeom prst="rect">
            <a:avLst/>
          </a:prstGeom>
        </p:spPr>
        <p:txBody>
          <a:bodyPr wrap="square">
            <a:noAutofit/>
          </a:bodyPr>
          <a:lstStyle/>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5" name="Rectangle 14">
            <a:extLst>
              <a:ext uri="{FF2B5EF4-FFF2-40B4-BE49-F238E27FC236}">
                <a16:creationId xmlns:a16="http://schemas.microsoft.com/office/drawing/2014/main" id="{B0969B7D-BA6B-844D-88A6-0300E81A02D4}"/>
              </a:ext>
            </a:extLst>
          </p:cNvPr>
          <p:cNvSpPr/>
          <p:nvPr/>
        </p:nvSpPr>
        <p:spPr>
          <a:xfrm>
            <a:off x="2778622" y="906917"/>
            <a:ext cx="2240280" cy="8929252"/>
          </a:xfrm>
          <a:prstGeom prst="rect">
            <a:avLst/>
          </a:prstGeom>
        </p:spPr>
        <p:txBody>
          <a:bodyPr>
            <a:noAutofit/>
          </a:bodyPr>
          <a:lstStyle/>
          <a:p>
            <a:endParaRPr lang="en-US" sz="1000">
              <a:latin typeface="Cambria" panose="02040503050406030204" pitchFamily="18" charset="0"/>
            </a:endParaRPr>
          </a:p>
        </p:txBody>
      </p:sp>
      <p:sp>
        <p:nvSpPr>
          <p:cNvPr id="16" name="Text Box 12">
            <a:extLst>
              <a:ext uri="{FF2B5EF4-FFF2-40B4-BE49-F238E27FC236}">
                <a16:creationId xmlns:a16="http://schemas.microsoft.com/office/drawing/2014/main" id="{EDB3EB39-6E48-4F4A-B8FF-9AC942A7E048}"/>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2">
            <a:extLst>
              <a:ext uri="{FF2B5EF4-FFF2-40B4-BE49-F238E27FC236}">
                <a16:creationId xmlns:a16="http://schemas.microsoft.com/office/drawing/2014/main" id="{73408D1C-464B-454D-91D5-3BEFFE17D2C6}"/>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76911038-4AFA-9340-BFFE-5EF91934AC40}"/>
              </a:ext>
            </a:extLst>
          </p:cNvPr>
          <p:cNvSpPr/>
          <p:nvPr/>
        </p:nvSpPr>
        <p:spPr>
          <a:xfrm>
            <a:off x="5018902" y="904241"/>
            <a:ext cx="2240280" cy="8448351"/>
          </a:xfrm>
          <a:prstGeom prst="rect">
            <a:avLst/>
          </a:prstGeom>
        </p:spPr>
        <p:txBody>
          <a:bodyPr>
            <a:noAutofit/>
          </a:bodyPr>
          <a:lstStyle/>
          <a:p>
            <a:endParaRPr lang="en-US" sz="1000" b="1">
              <a:latin typeface="Cambria" panose="02040503050406030204" pitchFamily="18" charset="0"/>
            </a:endParaRPr>
          </a:p>
          <a:p>
            <a:endParaRPr lang="en-US" sz="1000" b="1">
              <a:latin typeface="Cambria" panose="02040503050406030204" pitchFamily="18" charset="0"/>
            </a:endParaRPr>
          </a:p>
          <a:p>
            <a:endParaRPr lang="en-US" altLang="en-US" sz="1000" b="1">
              <a:latin typeface="Cambria" panose="02040503050406030204" pitchFamily="18" charset="0"/>
            </a:endParaRPr>
          </a:p>
          <a:p>
            <a:endParaRPr lang="en-US" sz="1000">
              <a:latin typeface="Cambria" panose="02040503050406030204" pitchFamily="18" charset="0"/>
            </a:endParaRPr>
          </a:p>
        </p:txBody>
      </p:sp>
      <p:sp>
        <p:nvSpPr>
          <p:cNvPr id="9" name="TextBox 8">
            <a:extLst>
              <a:ext uri="{FF2B5EF4-FFF2-40B4-BE49-F238E27FC236}">
                <a16:creationId xmlns:a16="http://schemas.microsoft.com/office/drawing/2014/main" id="{11D630E3-6789-7748-B06B-61AC72C45F7A}"/>
              </a:ext>
            </a:extLst>
          </p:cNvPr>
          <p:cNvSpPr txBox="1"/>
          <p:nvPr/>
        </p:nvSpPr>
        <p:spPr>
          <a:xfrm>
            <a:off x="448536" y="897468"/>
            <a:ext cx="2893754" cy="48193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200" b="1" dirty="0">
                <a:solidFill>
                  <a:srgbClr val="003366"/>
                </a:solidFill>
                <a:latin typeface="Cambria" panose="02040503050406030204" pitchFamily="18" charset="0"/>
              </a:rPr>
              <a:t>DOMESTIC EMPLOYEES</a:t>
            </a:r>
            <a:r>
              <a:rPr lang="en-US" altLang="en-US" sz="1000" b="1" dirty="0">
                <a:solidFill>
                  <a:srgbClr val="003366"/>
                </a:solidFill>
                <a:latin typeface="Cambria" panose="02040503050406030204" pitchFamily="18" charset="0"/>
              </a:rPr>
              <a:t> (CONT.)</a:t>
            </a:r>
          </a:p>
        </p:txBody>
      </p:sp>
      <p:pic>
        <p:nvPicPr>
          <p:cNvPr id="7172" name="Picture 4" descr="Cleaning Service Industry Cleaner Housekeeping, personal, company, building png thumbnail">
            <a:extLst>
              <a:ext uri="{FF2B5EF4-FFF2-40B4-BE49-F238E27FC236}">
                <a16:creationId xmlns:a16="http://schemas.microsoft.com/office/drawing/2014/main" id="{11254ABC-0B62-452F-9D21-FB94A1700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350" y="8287657"/>
            <a:ext cx="1064935" cy="10649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C180C2-FF71-4B5D-8B24-F334D22486A3}"/>
              </a:ext>
            </a:extLst>
          </p:cNvPr>
          <p:cNvSpPr txBox="1"/>
          <p:nvPr/>
        </p:nvSpPr>
        <p:spPr>
          <a:xfrm>
            <a:off x="481530" y="1138433"/>
            <a:ext cx="2240280" cy="8382827"/>
          </a:xfrm>
          <a:prstGeom prst="rect">
            <a:avLst/>
          </a:prstGeom>
          <a:noFill/>
        </p:spPr>
        <p:txBody>
          <a:bodyPr wrap="square" rtlCol="0">
            <a:noAutofit/>
          </a:bodyPr>
          <a:lstStyle/>
          <a:p>
            <a:pPr>
              <a:spcAft>
                <a:spcPts val="1400"/>
              </a:spcAft>
            </a:pPr>
            <a:r>
              <a:rPr lang="en-US" sz="1000" dirty="0">
                <a:solidFill>
                  <a:srgbClr val="000000"/>
                </a:solidFill>
                <a:latin typeface="Cambria" panose="02040503050406030204" pitchFamily="18" charset="0"/>
                <a:ea typeface="Cambria" panose="02040503050406030204" pitchFamily="18" charset="0"/>
              </a:rPr>
              <a:t>with pets &amp; kids. She handled cleaning</a:t>
            </a:r>
            <a:r>
              <a:rPr lang="en-US" sz="1000" kern="1200" dirty="0">
                <a:ln>
                  <a:noFill/>
                </a:ln>
                <a:solidFill>
                  <a:srgbClr val="000000"/>
                </a:solidFill>
                <a:effectLst/>
                <a:latin typeface="Cambria" panose="02040503050406030204" pitchFamily="18" charset="0"/>
                <a:ea typeface="Cambria" panose="02040503050406030204" pitchFamily="18" charset="0"/>
              </a:rPr>
              <a:t>, laundry, shopping, &amp; cooking. She also stayed with my kids when I was out of the country, handled minor emergencies &amp; kept me informed. I could always count on her to be at work.  She helped alleviate much of the stress of being at post as a single parent.  Call Angelina at 0722780977.  For reference WhatsApp +1865 801-7626, or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3"/>
              </a:rPr>
              <a:t>Kayle.Prince@gmail.com</a:t>
            </a:r>
            <a:r>
              <a:rPr lang="en-US" sz="1000" kern="1200" dirty="0">
                <a:ln>
                  <a:noFill/>
                </a:ln>
                <a:solidFill>
                  <a:srgbClr val="000000"/>
                </a:solidFill>
                <a:effectLst/>
                <a:latin typeface="Cambria" panose="02040503050406030204" pitchFamily="18" charset="0"/>
                <a:ea typeface="Cambria" panose="02040503050406030204" pitchFamily="18" charset="0"/>
              </a:rPr>
              <a:t>. (4)</a:t>
            </a:r>
          </a:p>
          <a:p>
            <a:pPr marL="0" marR="0" indent="0" algn="l">
              <a:spcBef>
                <a:spcPts val="0"/>
              </a:spcBef>
              <a:spcAft>
                <a:spcPts val="1400"/>
              </a:spcAft>
            </a:pPr>
            <a:r>
              <a:rPr lang="en-US" sz="1000" b="1" kern="1200" dirty="0">
                <a:ln>
                  <a:noFill/>
                </a:ln>
                <a:solidFill>
                  <a:srgbClr val="000000"/>
                </a:solidFill>
                <a:effectLst/>
                <a:latin typeface="Cambria" panose="02040503050406030204" pitchFamily="18" charset="0"/>
                <a:ea typeface="Cambria" panose="02040503050406030204" pitchFamily="18" charset="0"/>
              </a:rPr>
              <a:t>Gardener/Housekeeper:</a:t>
            </a:r>
            <a:r>
              <a:rPr lang="en-US" sz="1000" kern="1200" dirty="0">
                <a:ln>
                  <a:noFill/>
                </a:ln>
                <a:solidFill>
                  <a:srgbClr val="000000"/>
                </a:solidFill>
                <a:effectLst/>
                <a:latin typeface="Cambria" panose="02040503050406030204" pitchFamily="18" charset="0"/>
                <a:ea typeface="Cambria" panose="02040503050406030204" pitchFamily="18" charset="0"/>
              </a:rPr>
              <a:t> </a:t>
            </a:r>
            <a:br>
              <a:rPr lang="en-US" sz="1000" kern="1200" dirty="0">
                <a:ln>
                  <a:noFill/>
                </a:ln>
                <a:solidFill>
                  <a:srgbClr val="201F1E"/>
                </a:solidFill>
                <a:effectLst/>
                <a:latin typeface="Cambria" panose="02040503050406030204" pitchFamily="18" charset="0"/>
                <a:ea typeface="Cambria" panose="02040503050406030204" pitchFamily="18" charset="0"/>
              </a:rPr>
            </a:br>
            <a:r>
              <a:rPr lang="en-US" sz="1000" kern="1200" dirty="0">
                <a:ln>
                  <a:noFill/>
                </a:ln>
                <a:solidFill>
                  <a:srgbClr val="201F1E"/>
                </a:solidFill>
                <a:effectLst/>
                <a:latin typeface="Cambria" panose="02040503050406030204" pitchFamily="18" charset="0"/>
                <a:ea typeface="Cambria" panose="02040503050406030204" pitchFamily="18" charset="0"/>
              </a:rPr>
              <a:t>Patrick </a:t>
            </a:r>
            <a:r>
              <a:rPr lang="en-US" sz="1000" kern="1200" dirty="0" err="1">
                <a:ln>
                  <a:noFill/>
                </a:ln>
                <a:solidFill>
                  <a:srgbClr val="201F1E"/>
                </a:solidFill>
                <a:effectLst/>
                <a:latin typeface="Cambria" panose="02040503050406030204" pitchFamily="18" charset="0"/>
                <a:ea typeface="Cambria" panose="02040503050406030204" pitchFamily="18" charset="0"/>
              </a:rPr>
              <a:t>Isalamba</a:t>
            </a:r>
            <a:r>
              <a:rPr lang="en-US" sz="1000" kern="1200" dirty="0">
                <a:ln>
                  <a:noFill/>
                </a:ln>
                <a:solidFill>
                  <a:srgbClr val="201F1E"/>
                </a:solidFill>
                <a:effectLst/>
                <a:latin typeface="Cambria" panose="02040503050406030204" pitchFamily="18" charset="0"/>
                <a:ea typeface="Cambria" panose="02040503050406030204" pitchFamily="18" charset="0"/>
              </a:rPr>
              <a:t> was our favorite former security guard, always greeted us with a smile. He’s now looking for a position in line with his experience Please contact Mark Harlan: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4"/>
              </a:rPr>
              <a:t>markdavidharlan@gmail.com</a:t>
            </a:r>
            <a:r>
              <a:rPr lang="en-US" sz="1000" kern="1200" dirty="0">
                <a:ln>
                  <a:noFill/>
                </a:ln>
                <a:solidFill>
                  <a:srgbClr val="201F1E"/>
                </a:solidFill>
                <a:effectLst/>
                <a:latin typeface="Cambria" panose="02040503050406030204" pitchFamily="18" charset="0"/>
                <a:ea typeface="Cambria" panose="02040503050406030204" pitchFamily="18" charset="0"/>
              </a:rPr>
              <a:t> or +1-202-644-3852.</a:t>
            </a:r>
            <a:r>
              <a:rPr lang="en-US" sz="1000" kern="1400" dirty="0">
                <a:ln>
                  <a:noFill/>
                </a:ln>
                <a:solidFill>
                  <a:srgbClr val="000000"/>
                </a:solidFill>
                <a:effectLst/>
                <a:latin typeface="Cambria" panose="02040503050406030204" pitchFamily="18" charset="0"/>
                <a:ea typeface="Cambria" panose="02040503050406030204" pitchFamily="18" charset="0"/>
              </a:rPr>
              <a:t> (4)</a:t>
            </a:r>
          </a:p>
          <a:p>
            <a:pPr marL="0" marR="0" indent="0" algn="l">
              <a:spcBef>
                <a:spcPts val="0"/>
              </a:spcBef>
              <a:spcAft>
                <a:spcPts val="0"/>
              </a:spcAft>
            </a:pPr>
            <a:r>
              <a:rPr lang="en-US" sz="1000" b="1" kern="1200" dirty="0">
                <a:ln>
                  <a:noFill/>
                </a:ln>
                <a:solidFill>
                  <a:srgbClr val="000000"/>
                </a:solidFill>
                <a:effectLst/>
                <a:latin typeface="Cambria" panose="02040503050406030204" pitchFamily="18" charset="0"/>
                <a:ea typeface="Cambria" panose="02040503050406030204" pitchFamily="18" charset="0"/>
              </a:rPr>
              <a:t>Housekeeper (P/T):</a:t>
            </a:r>
            <a:r>
              <a:rPr lang="en-US" sz="1000" kern="1200" dirty="0">
                <a:ln>
                  <a:noFill/>
                </a:ln>
                <a:solidFill>
                  <a:srgbClr val="000000"/>
                </a:solidFill>
                <a:effectLst/>
                <a:latin typeface="Cambria" panose="02040503050406030204" pitchFamily="18" charset="0"/>
                <a:ea typeface="Cambria" panose="02040503050406030204" pitchFamily="18" charset="0"/>
              </a:rPr>
              <a:t> </a:t>
            </a:r>
            <a:r>
              <a:rPr lang="en-US" sz="1000" b="1" kern="1200" dirty="0">
                <a:ln>
                  <a:noFill/>
                </a:ln>
                <a:solidFill>
                  <a:srgbClr val="000000"/>
                </a:solidFill>
                <a:effectLst/>
                <a:latin typeface="Cambria" panose="02040503050406030204" pitchFamily="18" charset="0"/>
                <a:ea typeface="Cambria" panose="02040503050406030204" pitchFamily="18" charset="0"/>
              </a:rPr>
              <a:t>Catherine </a:t>
            </a:r>
            <a:r>
              <a:rPr lang="en-US" sz="1000" b="1" kern="1200" dirty="0" err="1">
                <a:ln>
                  <a:noFill/>
                </a:ln>
                <a:solidFill>
                  <a:srgbClr val="000000"/>
                </a:solidFill>
                <a:effectLst/>
                <a:latin typeface="Cambria" panose="02040503050406030204" pitchFamily="18" charset="0"/>
                <a:ea typeface="Cambria" panose="02040503050406030204" pitchFamily="18" charset="0"/>
              </a:rPr>
              <a:t>Omwamba</a:t>
            </a:r>
            <a:r>
              <a:rPr lang="en-US" sz="1000" b="1" kern="1200" dirty="0">
                <a:ln>
                  <a:noFill/>
                </a:ln>
                <a:solidFill>
                  <a:srgbClr val="000000"/>
                </a:solidFill>
                <a:effectLst/>
                <a:latin typeface="Cambria" panose="02040503050406030204" pitchFamily="18" charset="0"/>
                <a:ea typeface="Cambria" panose="02040503050406030204" pitchFamily="18" charset="0"/>
              </a:rPr>
              <a:t> </a:t>
            </a:r>
            <a:r>
              <a:rPr lang="en-US" sz="1000" kern="1200" dirty="0">
                <a:ln>
                  <a:noFill/>
                </a:ln>
                <a:solidFill>
                  <a:srgbClr val="000000"/>
                </a:solidFill>
                <a:effectLst/>
                <a:latin typeface="Cambria" panose="02040503050406030204" pitchFamily="18" charset="0"/>
                <a:ea typeface="Cambria" panose="02040503050406030204" pitchFamily="18" charset="0"/>
              </a:rPr>
              <a:t>is available for work 2 - 3 days a week. She is my housekeeper 3 days a week but needs more work. Catherine is dependable and honest and has experience cleaning, doing laundry, ironing, shopping for groceries, caring for children, and dealing with Embassy staff for home repairs.  She has worked for Embassy families for 15 years and is RSO Badged.  Contact Catherine at 0726 895 649. Ref: Diana Fernandez at 0797 549 033. (4)</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0"/>
              </a:spcAft>
            </a:pPr>
            <a:r>
              <a:rPr lang="en-US" sz="1000" kern="1400" dirty="0">
                <a:ln>
                  <a:noFill/>
                </a:ln>
                <a:solidFill>
                  <a:srgbClr val="000000"/>
                </a:solidFill>
                <a:effectLst/>
                <a:latin typeface="Cambria" panose="02040503050406030204" pitchFamily="18" charset="0"/>
                <a:ea typeface="Cambria" panose="02040503050406030204" pitchFamily="18" charset="0"/>
              </a:rPr>
              <a:t> </a:t>
            </a:r>
          </a:p>
          <a:p>
            <a:pPr marL="0" marR="0" indent="0" algn="l">
              <a:spcBef>
                <a:spcPts val="0"/>
              </a:spcBef>
              <a:spcAft>
                <a:spcPts val="1400"/>
              </a:spcAft>
            </a:pPr>
            <a:r>
              <a:rPr lang="en-US" sz="1000" b="1" kern="1200" dirty="0">
                <a:ln>
                  <a:noFill/>
                </a:ln>
                <a:solidFill>
                  <a:srgbClr val="000000"/>
                </a:solidFill>
                <a:effectLst/>
                <a:latin typeface="Cambria" panose="02040503050406030204" pitchFamily="18" charset="0"/>
                <a:ea typeface="Cambria" panose="02040503050406030204" pitchFamily="18" charset="0"/>
              </a:rPr>
              <a:t>Babysitter/Tutor: Beatrice </a:t>
            </a:r>
            <a:r>
              <a:rPr lang="en-US" sz="1000" b="1" kern="1200" dirty="0" err="1">
                <a:ln>
                  <a:noFill/>
                </a:ln>
                <a:solidFill>
                  <a:srgbClr val="000000"/>
                </a:solidFill>
                <a:effectLst/>
                <a:latin typeface="Cambria" panose="02040503050406030204" pitchFamily="18" charset="0"/>
                <a:ea typeface="Cambria" panose="02040503050406030204" pitchFamily="18" charset="0"/>
              </a:rPr>
              <a:t>Thinwa</a:t>
            </a:r>
            <a:r>
              <a:rPr lang="en-US" sz="1000" b="1" kern="1200" dirty="0">
                <a:ln>
                  <a:noFill/>
                </a:ln>
                <a:solidFill>
                  <a:srgbClr val="000000"/>
                </a:solidFill>
                <a:effectLst/>
                <a:latin typeface="Cambria" panose="02040503050406030204" pitchFamily="18" charset="0"/>
                <a:ea typeface="Cambria" panose="02040503050406030204" pitchFamily="18" charset="0"/>
              </a:rPr>
              <a:t> </a:t>
            </a:r>
            <a:r>
              <a:rPr lang="en-US" sz="1000" kern="1200" dirty="0">
                <a:ln>
                  <a:noFill/>
                </a:ln>
                <a:solidFill>
                  <a:srgbClr val="000000"/>
                </a:solidFill>
                <a:effectLst/>
                <a:latin typeface="Cambria" panose="02040503050406030204" pitchFamily="18" charset="0"/>
                <a:ea typeface="Cambria" panose="02040503050406030204" pitchFamily="18" charset="0"/>
              </a:rPr>
              <a:t>has tutored my kids and is both patient and smart. She offers babysitting, homeschooling, and tutoring services for kids age 4-16. Contact Beatrice, +254 717 676 039 or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5"/>
              </a:rPr>
              <a:t>wangarithinwa@gmail.com</a:t>
            </a:r>
            <a:r>
              <a:rPr lang="en-US" sz="1000" kern="1200" dirty="0">
                <a:ln>
                  <a:noFill/>
                </a:ln>
                <a:solidFill>
                  <a:srgbClr val="000000"/>
                </a:solidFill>
                <a:effectLst/>
                <a:latin typeface="Cambria" panose="02040503050406030204" pitchFamily="18" charset="0"/>
                <a:ea typeface="Cambria" panose="02040503050406030204" pitchFamily="18" charset="0"/>
              </a:rPr>
              <a:t>. Reference: Annette Smith, +254 0758 696 888.  (4) </a:t>
            </a:r>
            <a:r>
              <a:rPr lang="en-US" sz="1000" kern="1400" dirty="0">
                <a:ln>
                  <a:noFill/>
                </a:ln>
                <a:solidFill>
                  <a:srgbClr val="000000"/>
                </a:solidFill>
                <a:effectLst/>
                <a:latin typeface="Cambria" panose="02040503050406030204" pitchFamily="18" charset="0"/>
                <a:ea typeface="Cambria" panose="02040503050406030204" pitchFamily="18" charset="0"/>
              </a:rPr>
              <a:t> </a:t>
            </a:r>
          </a:p>
        </p:txBody>
      </p:sp>
      <p:sp>
        <p:nvSpPr>
          <p:cNvPr id="19" name="TextBox 18">
            <a:extLst>
              <a:ext uri="{FF2B5EF4-FFF2-40B4-BE49-F238E27FC236}">
                <a16:creationId xmlns:a16="http://schemas.microsoft.com/office/drawing/2014/main" id="{A5D4D9B6-1CB8-4A38-AC09-5FC1E79CAAC2}"/>
              </a:ext>
            </a:extLst>
          </p:cNvPr>
          <p:cNvSpPr txBox="1"/>
          <p:nvPr/>
        </p:nvSpPr>
        <p:spPr>
          <a:xfrm>
            <a:off x="2754804" y="962019"/>
            <a:ext cx="2240280" cy="8213953"/>
          </a:xfrm>
          <a:prstGeom prst="rect">
            <a:avLst/>
          </a:prstGeom>
          <a:noFill/>
        </p:spPr>
        <p:txBody>
          <a:bodyPr wrap="square" rtlCol="0">
            <a:noAutofit/>
          </a:bodyPr>
          <a:lstStyle/>
          <a:p>
            <a:pPr marL="0" marR="0" indent="0" algn="l">
              <a:spcBef>
                <a:spcPts val="0"/>
              </a:spcBef>
              <a:spcAft>
                <a:spcPts val="0"/>
              </a:spcAft>
            </a:pPr>
            <a:r>
              <a:rPr lang="en-US" sz="1000" b="1" kern="1200" dirty="0">
                <a:ln>
                  <a:noFill/>
                </a:ln>
                <a:solidFill>
                  <a:srgbClr val="000000"/>
                </a:solidFill>
                <a:effectLst/>
                <a:latin typeface="Cambria" panose="02040503050406030204" pitchFamily="18" charset="0"/>
                <a:ea typeface="Cambria" panose="02040503050406030204" pitchFamily="18" charset="0"/>
              </a:rPr>
              <a:t>Housekeeper: </a:t>
            </a:r>
            <a:r>
              <a:rPr lang="en-US" sz="1000" kern="1200" dirty="0">
                <a:ln>
                  <a:noFill/>
                </a:ln>
                <a:solidFill>
                  <a:srgbClr val="000000"/>
                </a:solidFill>
                <a:effectLst/>
                <a:latin typeface="Cambria" panose="02040503050406030204" pitchFamily="18" charset="0"/>
                <a:ea typeface="Cambria" panose="02040503050406030204" pitchFamily="18" charset="0"/>
              </a:rPr>
              <a:t>Elizabeth </a:t>
            </a:r>
            <a:r>
              <a:rPr lang="en-US" sz="1000" kern="1200" dirty="0" err="1">
                <a:ln>
                  <a:noFill/>
                </a:ln>
                <a:solidFill>
                  <a:srgbClr val="000000"/>
                </a:solidFill>
                <a:effectLst/>
                <a:latin typeface="Cambria" panose="02040503050406030204" pitchFamily="18" charset="0"/>
                <a:ea typeface="Cambria" panose="02040503050406030204" pitchFamily="18" charset="0"/>
              </a:rPr>
              <a:t>Wamaitha</a:t>
            </a:r>
            <a:r>
              <a:rPr lang="en-US" sz="1000" kern="1200" dirty="0">
                <a:ln>
                  <a:noFill/>
                </a:ln>
                <a:solidFill>
                  <a:srgbClr val="000000"/>
                </a:solidFill>
                <a:effectLst/>
                <a:latin typeface="Cambria" panose="02040503050406030204" pitchFamily="18" charset="0"/>
                <a:ea typeface="Cambria" panose="02040503050406030204" pitchFamily="18" charset="0"/>
              </a:rPr>
              <a:t> Njoroge has been our housekeeper for the past 6 yrs. She’s punctual, meticulous and works without supervision (after you explain what you want done). Can also prep food and has training to work as server at your events. Trustworthy with your house and belongings, pets and children. Can clean, cook, and do laundry/ironing. Available to work Tues/Thurs. (and weekend events). Contact Elizabeth, +254 726 136 455 (WhatsApp) or</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1400"/>
              </a:spcAft>
            </a:pPr>
            <a:r>
              <a:rPr lang="en-US" sz="1000" u="sng" kern="1200" dirty="0">
                <a:ln>
                  <a:noFill/>
                </a:ln>
                <a:solidFill>
                  <a:srgbClr val="FF7915"/>
                </a:solidFill>
                <a:effectLst/>
                <a:latin typeface="Cambria" panose="02040503050406030204" pitchFamily="18" charset="0"/>
                <a:ea typeface="Cambria" panose="02040503050406030204" pitchFamily="18" charset="0"/>
                <a:hlinkClick r:id="rId6"/>
              </a:rPr>
              <a:t>Elizabethwamaithan@gmail.com</a:t>
            </a:r>
            <a:r>
              <a:rPr lang="en-US" sz="1000" kern="1200" dirty="0">
                <a:ln>
                  <a:noFill/>
                </a:ln>
                <a:solidFill>
                  <a:srgbClr val="000000"/>
                </a:solidFill>
                <a:effectLst/>
                <a:latin typeface="Cambria" panose="02040503050406030204" pitchFamily="18" charset="0"/>
                <a:ea typeface="Cambria" panose="02040503050406030204" pitchFamily="18" charset="0"/>
              </a:rPr>
              <a:t>. Ref: Patricia </a:t>
            </a:r>
            <a:r>
              <a:rPr lang="en-US" sz="1000" kern="1200" dirty="0" err="1">
                <a:ln>
                  <a:noFill/>
                </a:ln>
                <a:solidFill>
                  <a:srgbClr val="000000"/>
                </a:solidFill>
                <a:effectLst/>
                <a:latin typeface="Cambria" panose="02040503050406030204" pitchFamily="18" charset="0"/>
                <a:ea typeface="Cambria" panose="02040503050406030204" pitchFamily="18" charset="0"/>
              </a:rPr>
              <a:t>Bacchi</a:t>
            </a:r>
            <a:r>
              <a:rPr lang="en-US" sz="1000" kern="1200" dirty="0">
                <a:ln>
                  <a:noFill/>
                </a:ln>
                <a:solidFill>
                  <a:srgbClr val="000000"/>
                </a:solidFill>
                <a:effectLst/>
                <a:latin typeface="Cambria" panose="02040503050406030204" pitchFamily="18" charset="0"/>
                <a:ea typeface="Cambria" panose="02040503050406030204" pitchFamily="18" charset="0"/>
              </a:rPr>
              <a:t>, </a:t>
            </a:r>
            <a:r>
              <a:rPr lang="en-US" sz="1000" u="sng" kern="1200" dirty="0">
                <a:ln>
                  <a:noFill/>
                </a:ln>
                <a:solidFill>
                  <a:srgbClr val="FF7915"/>
                </a:solidFill>
                <a:effectLst/>
                <a:latin typeface="Cambria" panose="02040503050406030204" pitchFamily="18" charset="0"/>
                <a:ea typeface="Cambria" panose="02040503050406030204" pitchFamily="18" charset="0"/>
                <a:hlinkClick r:id="rId7"/>
              </a:rPr>
              <a:t>patricia.bacchi@otatreas.us</a:t>
            </a:r>
            <a:r>
              <a:rPr lang="en-US" sz="1000" kern="1200" dirty="0">
                <a:ln>
                  <a:noFill/>
                </a:ln>
                <a:solidFill>
                  <a:srgbClr val="000000"/>
                </a:solidFill>
                <a:effectLst/>
                <a:latin typeface="Cambria" panose="02040503050406030204" pitchFamily="18" charset="0"/>
                <a:ea typeface="Cambria" panose="02040503050406030204" pitchFamily="18" charset="0"/>
              </a:rPr>
              <a:t>.</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a:spcAft>
                <a:spcPts val="1400"/>
              </a:spcAft>
            </a:pPr>
            <a:r>
              <a:rPr lang="en-US" sz="1000" b="1" dirty="0">
                <a:solidFill>
                  <a:srgbClr val="000000"/>
                </a:solidFill>
                <a:latin typeface="Cambria" panose="02040503050406030204" pitchFamily="18" charset="0"/>
                <a:ea typeface="Cambria" panose="02040503050406030204" pitchFamily="18" charset="0"/>
              </a:rPr>
              <a:t>Housekeeper:</a:t>
            </a:r>
            <a:r>
              <a:rPr lang="en-US" sz="1000" dirty="0">
                <a:solidFill>
                  <a:srgbClr val="000000"/>
                </a:solidFill>
                <a:latin typeface="Cambria" panose="02040503050406030204" pitchFamily="18" charset="0"/>
                <a:ea typeface="Cambria" panose="02040503050406030204" pitchFamily="18" charset="0"/>
              </a:rPr>
              <a:t> </a:t>
            </a:r>
            <a:r>
              <a:rPr lang="en-US" sz="1000" b="1" dirty="0">
                <a:solidFill>
                  <a:srgbClr val="000000"/>
                </a:solidFill>
                <a:latin typeface="Cambria" panose="02040503050406030204" pitchFamily="18" charset="0"/>
                <a:ea typeface="Cambria" panose="02040503050406030204" pitchFamily="18" charset="0"/>
              </a:rPr>
              <a:t>Grace Kamau </a:t>
            </a:r>
            <a:r>
              <a:rPr lang="en-US" sz="1000" dirty="0">
                <a:solidFill>
                  <a:srgbClr val="000000"/>
                </a:solidFill>
                <a:latin typeface="Cambria" panose="02040503050406030204" pitchFamily="18" charset="0"/>
                <a:ea typeface="Cambria" panose="02040503050406030204" pitchFamily="18" charset="0"/>
              </a:rPr>
              <a:t>(</a:t>
            </a:r>
            <a:r>
              <a:rPr lang="en-US" sz="1000" dirty="0" err="1">
                <a:solidFill>
                  <a:srgbClr val="000000"/>
                </a:solidFill>
                <a:latin typeface="Cambria" panose="02040503050406030204" pitchFamily="18" charset="0"/>
                <a:ea typeface="Cambria" panose="02040503050406030204" pitchFamily="18" charset="0"/>
              </a:rPr>
              <a:t>Zitoon</a:t>
            </a:r>
            <a:r>
              <a:rPr lang="en-US" sz="1000" dirty="0">
                <a:solidFill>
                  <a:srgbClr val="000000"/>
                </a:solidFill>
                <a:latin typeface="Cambria" panose="02040503050406030204" pitchFamily="18" charset="0"/>
                <a:ea typeface="Cambria" panose="02040503050406030204" pitchFamily="18" charset="0"/>
              </a:rPr>
              <a:t>) has been working for us as a housekeeper/cook and we have been extremely pleased with her honesty, work ethic, and eagerness to learn. Cleans, does laundry, grocery shopping, and cooks Kenyan and Indian dishes. Speaks good English. RSO badge pending (interview date is 6/15).  We highly recommend her! Available after June 17th.  Ref: Ghazi Mehmood at </a:t>
            </a:r>
            <a:r>
              <a:rPr lang="en-US" sz="1000" u="sng" dirty="0">
                <a:solidFill>
                  <a:srgbClr val="FF7915"/>
                </a:solidFill>
                <a:latin typeface="Cambria" panose="02040503050406030204" pitchFamily="18" charset="0"/>
                <a:ea typeface="Cambria" panose="02040503050406030204" pitchFamily="18" charset="0"/>
                <a:hlinkClick r:id="rId8"/>
              </a:rPr>
              <a:t>gm0895nbo@yahoo.com</a:t>
            </a:r>
            <a:r>
              <a:rPr lang="en-US" sz="1000" dirty="0">
                <a:solidFill>
                  <a:srgbClr val="000000"/>
                </a:solidFill>
                <a:latin typeface="Cambria" panose="02040503050406030204" pitchFamily="18" charset="0"/>
                <a:ea typeface="Cambria" panose="02040503050406030204" pitchFamily="18" charset="0"/>
              </a:rPr>
              <a:t>, or contact Grace directly at 0922851093.</a:t>
            </a:r>
          </a:p>
          <a:p>
            <a:pPr>
              <a:spcAft>
                <a:spcPts val="1400"/>
              </a:spcAft>
            </a:pPr>
            <a:r>
              <a:rPr lang="en-US" sz="1000" kern="1400" dirty="0">
                <a:solidFill>
                  <a:srgbClr val="000000"/>
                </a:solidFill>
                <a:latin typeface="Cambria" panose="02040503050406030204" pitchFamily="18" charset="0"/>
                <a:ea typeface="Cambria" panose="02040503050406030204" pitchFamily="18" charset="0"/>
              </a:rPr>
              <a:t>Nanny/Housekeeper</a:t>
            </a:r>
            <a:r>
              <a:rPr lang="en-US" sz="1000" b="1" kern="1400" dirty="0">
                <a:solidFill>
                  <a:srgbClr val="000000"/>
                </a:solidFill>
                <a:latin typeface="Cambria" panose="02040503050406030204" pitchFamily="18" charset="0"/>
                <a:ea typeface="Cambria" panose="02040503050406030204" pitchFamily="18" charset="0"/>
              </a:rPr>
              <a:t>: Hellen </a:t>
            </a:r>
            <a:r>
              <a:rPr lang="en-US" sz="1000" b="1" kern="1400" dirty="0" err="1">
                <a:solidFill>
                  <a:srgbClr val="000000"/>
                </a:solidFill>
                <a:latin typeface="Cambria" panose="02040503050406030204" pitchFamily="18" charset="0"/>
                <a:ea typeface="Cambria" panose="02040503050406030204" pitchFamily="18" charset="0"/>
              </a:rPr>
              <a:t>Aduvaga</a:t>
            </a:r>
            <a:r>
              <a:rPr lang="en-US" sz="1000" b="1" kern="1400" dirty="0">
                <a:solidFill>
                  <a:srgbClr val="000000"/>
                </a:solidFill>
                <a:latin typeface="Cambria" panose="02040503050406030204" pitchFamily="18" charset="0"/>
                <a:ea typeface="Cambria" panose="02040503050406030204" pitchFamily="18" charset="0"/>
              </a:rPr>
              <a:t> </a:t>
            </a:r>
            <a:r>
              <a:rPr lang="en-US" sz="1000" kern="1400" dirty="0">
                <a:solidFill>
                  <a:srgbClr val="000000"/>
                </a:solidFill>
                <a:latin typeface="Cambria" panose="02040503050406030204" pitchFamily="18" charset="0"/>
                <a:ea typeface="Cambria" panose="02040503050406030204" pitchFamily="18" charset="0"/>
              </a:rPr>
              <a:t>is a DREAM!  She is a self-starter, efficient, thorough, and drama free.  We have 3 young boys and they all adore her.  She is patient and kind, yet firm when needed.  She requires minimal direction and always has a positive attitude.  I truly do not know what I would have without Hellen!  She is willing to live-in and has done so throughout COVID.  Embassy badged. Available now. Hellen +254-798-530-350, Reference:  Mary Boese - maryeboese@yahoo.com. </a:t>
            </a:r>
          </a:p>
          <a:p>
            <a:pPr>
              <a:spcAft>
                <a:spcPts val="1400"/>
              </a:spcAft>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1"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Housekeeper/Cook: </a:t>
            </a:r>
            <a:r>
              <a:rPr kumimoji="0" lang="en-US" sz="1000" b="0"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Florence </a:t>
            </a:r>
            <a:r>
              <a:rPr kumimoji="0" lang="en-US" sz="1000" b="0" i="0" u="none" strike="noStrike" kern="1200" cap="none" spc="0" normalizeH="0" baseline="0" noProof="0" dirty="0" err="1">
                <a:ln>
                  <a:noFill/>
                </a:ln>
                <a:solidFill>
                  <a:srgbClr val="323130"/>
                </a:solidFill>
                <a:effectLst/>
                <a:uLnTx/>
                <a:uFillTx/>
                <a:latin typeface="Cambria" panose="02040503050406030204" pitchFamily="18" charset="0"/>
                <a:ea typeface="Cambria" panose="02040503050406030204" pitchFamily="18" charset="0"/>
                <a:cs typeface="+mn-cs"/>
              </a:rPr>
              <a:t>Syokau</a:t>
            </a:r>
            <a:r>
              <a:rPr kumimoji="0" lang="en-US" sz="1000" b="0"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err="1">
                <a:ln>
                  <a:noFill/>
                </a:ln>
                <a:solidFill>
                  <a:srgbClr val="323130"/>
                </a:solidFill>
                <a:effectLst/>
                <a:uLnTx/>
                <a:uFillTx/>
                <a:latin typeface="Cambria" panose="02040503050406030204" pitchFamily="18" charset="0"/>
                <a:ea typeface="Cambria" panose="02040503050406030204" pitchFamily="18" charset="0"/>
                <a:cs typeface="+mn-cs"/>
              </a:rPr>
              <a:t>Kiswii</a:t>
            </a:r>
            <a:r>
              <a:rPr kumimoji="0" lang="en-US" sz="1000" b="0"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 is a housekeeper who</a:t>
            </a:r>
            <a:endParaRPr lang="en-US" sz="1000" kern="1400" dirty="0">
              <a:solidFill>
                <a:srgbClr val="000000"/>
              </a:solidFill>
              <a:latin typeface="Cambria" panose="02040503050406030204" pitchFamily="18" charset="0"/>
              <a:ea typeface="Cambria" panose="02040503050406030204" pitchFamily="18" charset="0"/>
            </a:endParaRPr>
          </a:p>
          <a:p>
            <a:pPr marL="0" marR="0" indent="0" algn="l">
              <a:spcBef>
                <a:spcPts val="0"/>
              </a:spcBef>
              <a:spcAft>
                <a:spcPts val="140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2FBD54-25B1-45AA-AE5E-485CB4CADB76}"/>
              </a:ext>
            </a:extLst>
          </p:cNvPr>
          <p:cNvSpPr txBox="1"/>
          <p:nvPr/>
        </p:nvSpPr>
        <p:spPr>
          <a:xfrm>
            <a:off x="5114558" y="915008"/>
            <a:ext cx="2240280" cy="8404821"/>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previously worked for a U.S. Embassy Nairobi family until the summer of 2020 when the family departed </a:t>
            </a:r>
            <a:r>
              <a:rPr lang="en-US" sz="1000" dirty="0">
                <a:solidFill>
                  <a:srgbClr val="323130"/>
                </a:solidFill>
                <a:latin typeface="Cambria" panose="02040503050406030204" pitchFamily="18" charset="0"/>
                <a:ea typeface="Cambria" panose="02040503050406030204" pitchFamily="18" charset="0"/>
              </a:rPr>
              <a:t>Kenya. She can cook and clean and is very trustworthy. She is available for work full- or part-time. Reach Florence at +254720590990. Ref: Kavita Kannan </a:t>
            </a:r>
            <a:r>
              <a:rPr lang="en-US" sz="1000" u="sng" dirty="0">
                <a:solidFill>
                  <a:srgbClr val="FF7915"/>
                </a:solidFill>
                <a:latin typeface="Cambria" panose="02040503050406030204" pitchFamily="18" charset="0"/>
                <a:ea typeface="Cambria" panose="02040503050406030204" pitchFamily="18" charset="0"/>
                <a:hlinkClick r:id="rId9"/>
              </a:rPr>
              <a:t>Kannan.kavita@gmail.com</a:t>
            </a:r>
            <a:r>
              <a:rPr lang="en-US" sz="1000" dirty="0">
                <a:solidFill>
                  <a:srgbClr val="323130"/>
                </a:solidFill>
                <a:latin typeface="Cambria" panose="02040503050406030204" pitchFamily="18" charset="0"/>
                <a:ea typeface="Cambria" panose="02040503050406030204" pitchFamily="18" charset="0"/>
              </a:rPr>
              <a:t>.</a:t>
            </a:r>
          </a:p>
          <a:p>
            <a:pPr>
              <a:spcAft>
                <a:spcPts val="1400"/>
              </a:spcAft>
            </a:pPr>
            <a:r>
              <a:rPr lang="en-US" sz="1000" kern="1400" dirty="0">
                <a:solidFill>
                  <a:srgbClr val="323130"/>
                </a:solidFill>
                <a:latin typeface="Cambria" panose="02040503050406030204" pitchFamily="18" charset="0"/>
                <a:ea typeface="Cambria" panose="02040503050406030204" pitchFamily="18" charset="0"/>
              </a:rPr>
              <a:t>Gardener</a:t>
            </a:r>
            <a:r>
              <a:rPr lang="en-US" sz="1000" b="1" kern="1400" dirty="0">
                <a:solidFill>
                  <a:srgbClr val="323130"/>
                </a:solidFill>
                <a:latin typeface="Cambria" panose="02040503050406030204" pitchFamily="18" charset="0"/>
                <a:ea typeface="Cambria" panose="02040503050406030204" pitchFamily="18" charset="0"/>
              </a:rPr>
              <a:t>: Samson </a:t>
            </a:r>
            <a:r>
              <a:rPr lang="en-US" sz="1000" b="1" kern="1400" dirty="0" err="1">
                <a:solidFill>
                  <a:srgbClr val="323130"/>
                </a:solidFill>
                <a:latin typeface="Cambria" panose="02040503050406030204" pitchFamily="18" charset="0"/>
                <a:ea typeface="Cambria" panose="02040503050406030204" pitchFamily="18" charset="0"/>
              </a:rPr>
              <a:t>Munambi</a:t>
            </a:r>
            <a:r>
              <a:rPr lang="en-US" sz="1000" kern="1400" dirty="0">
                <a:solidFill>
                  <a:srgbClr val="323130"/>
                </a:solidFill>
                <a:latin typeface="Cambria" panose="02040503050406030204" pitchFamily="18" charset="0"/>
                <a:ea typeface="Cambria" panose="02040503050406030204" pitchFamily="18" charset="0"/>
              </a:rPr>
              <a:t> has been maintaining our TDY yard since 2010 and has done a tremendous job during his tenure. He maintains every aspect of our outdoor yard and notifies us of anything requiring maintenance in the timeliest of manners. Samson is thorough, reliable and trustworthy. Holds valid RSO badge, looking for full-time employment. Contact Samson at +254 788 402 802. Reference, Chad Thomas at EXT: 6522, or ThomasCC@state.gov.</a:t>
            </a:r>
          </a:p>
          <a:p>
            <a:pPr>
              <a:spcAft>
                <a:spcPts val="1400"/>
              </a:spcAft>
            </a:pPr>
            <a:r>
              <a:rPr lang="en-US" sz="1000" kern="1400" dirty="0">
                <a:solidFill>
                  <a:srgbClr val="323130"/>
                </a:solidFill>
                <a:latin typeface="Cambria" panose="02040503050406030204" pitchFamily="18" charset="0"/>
                <a:ea typeface="Cambria" panose="02040503050406030204" pitchFamily="18" charset="0"/>
              </a:rPr>
              <a:t>Housekeeper/Cook/Pet Sitter: </a:t>
            </a:r>
            <a:r>
              <a:rPr lang="en-US" sz="1000" b="1" kern="1400" dirty="0">
                <a:solidFill>
                  <a:srgbClr val="323130"/>
                </a:solidFill>
                <a:latin typeface="Cambria" panose="02040503050406030204" pitchFamily="18" charset="0"/>
                <a:ea typeface="Cambria" panose="02040503050406030204" pitchFamily="18" charset="0"/>
              </a:rPr>
              <a:t>Maurine John </a:t>
            </a:r>
            <a:r>
              <a:rPr lang="en-US" sz="1000" kern="1400" dirty="0">
                <a:solidFill>
                  <a:srgbClr val="323130"/>
                </a:solidFill>
                <a:latin typeface="Cambria" panose="02040503050406030204" pitchFamily="18" charset="0"/>
                <a:ea typeface="Cambria" panose="02040503050406030204" pitchFamily="18" charset="0"/>
              </a:rPr>
              <a:t>is an excellent housekeeper who also cooks, shops, and pet-sits. I am her first Embassy employer, but she previously worked for Indian diplomats. She follows instructions well and is reliable and trustworthy. When she pet-sits, she send photos daily so I am confident in my cat’s happiness. She is available for work 2-3 days a week and is RSO-badged.  Reach Maurine at +254738095620. Ref: Kavita Kannan, kannan.kavita@gmail.com.</a:t>
            </a:r>
            <a:endParaRPr kumimoji="0" lang="en-US" sz="1000" b="0" i="0" u="none" strike="noStrike" kern="14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1"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Housekeeper/Cook/Pet Sitter: Maurine John </a:t>
            </a:r>
            <a:r>
              <a:rPr kumimoji="0" lang="en-US" sz="1000" b="0"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is an excellent housekeeper who also cooks, shops, and pet-sits. I am her first Embassy employer, but she previously worked for Indian diplomats. She follows instructions well and is reliable and trustworthy. When she pet-sits, she send photos daily so I am confident in my cat’s happiness. She is available for work 2-3 days a week and is RSO-badged.  Reach Maurine at +254738095620. Ref: Kavita Kannan,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10"/>
              </a:rPr>
              <a:t>kannan.kavita@gmail.com</a:t>
            </a:r>
            <a:r>
              <a:rPr kumimoji="0" lang="en-US" sz="1000" b="0" i="0" u="none" strike="noStrike" kern="1200" cap="none" spc="0" normalizeH="0" baseline="0" noProof="0" dirty="0">
                <a:ln>
                  <a:noFill/>
                </a:ln>
                <a:solidFill>
                  <a:srgbClr val="323130"/>
                </a:solidFill>
                <a:effectLst/>
                <a:uLnTx/>
                <a:uFillTx/>
                <a:latin typeface="Cambria" panose="02040503050406030204" pitchFamily="18" charset="0"/>
                <a:ea typeface="Cambria" panose="02040503050406030204" pitchFamily="18" charset="0"/>
                <a:cs typeface="+mn-cs"/>
              </a:rPr>
              <a:t>.</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a:spcAft>
                <a:spcPts val="1400"/>
              </a:spcAft>
            </a:pPr>
            <a:endParaRPr lang="en-US" sz="1000" kern="1400" dirty="0">
              <a:solidFill>
                <a:srgbClr val="323130"/>
              </a:solidFill>
              <a:latin typeface="Cambria" panose="02040503050406030204" pitchFamily="18" charset="0"/>
              <a:ea typeface="Cambria" panose="02040503050406030204" pitchFamily="18" charset="0"/>
            </a:endParaRPr>
          </a:p>
          <a:p>
            <a:pPr>
              <a:spcAft>
                <a:spcPts val="1400"/>
              </a:spcAft>
            </a:pPr>
            <a:endParaRPr lang="en-US" sz="1000" kern="1400" dirty="0">
              <a:solidFill>
                <a:srgbClr val="000000"/>
              </a:solidFill>
              <a:latin typeface="Cambria" panose="02040503050406030204" pitchFamily="18" charset="0"/>
              <a:ea typeface="Cambria" panose="02040503050406030204" pitchFamily="18" charset="0"/>
            </a:endParaRPr>
          </a:p>
          <a:p>
            <a:endParaRPr lang="en-US" sz="1000" kern="14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00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CF5267A-1105-4425-8996-90F72FC7432F}"/>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CALENDAR</a:t>
            </a:r>
            <a:endParaRPr lang="en-US" altLang="en-US" sz="2520" dirty="0">
              <a:latin typeface="Arial" panose="020B0604020202020204" pitchFamily="34" charset="0"/>
            </a:endParaRPr>
          </a:p>
        </p:txBody>
      </p:sp>
      <p:sp>
        <p:nvSpPr>
          <p:cNvPr id="5" name="Text Box 12">
            <a:extLst>
              <a:ext uri="{FF2B5EF4-FFF2-40B4-BE49-F238E27FC236}">
                <a16:creationId xmlns:a16="http://schemas.microsoft.com/office/drawing/2014/main" id="{354C3743-DA1E-4A4A-9625-C00565458F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7" name="Table 17">
            <a:extLst>
              <a:ext uri="{FF2B5EF4-FFF2-40B4-BE49-F238E27FC236}">
                <a16:creationId xmlns:a16="http://schemas.microsoft.com/office/drawing/2014/main" id="{990588DF-6117-4349-972B-97C481FD6352}"/>
              </a:ext>
            </a:extLst>
          </p:cNvPr>
          <p:cNvGraphicFramePr>
            <a:graphicFrameLocks noGrp="1"/>
          </p:cNvGraphicFramePr>
          <p:nvPr>
            <p:extLst>
              <p:ext uri="{D42A27DB-BD31-4B8C-83A1-F6EECF244321}">
                <p14:modId xmlns:p14="http://schemas.microsoft.com/office/powerpoint/2010/main" val="1775498925"/>
              </p:ext>
            </p:extLst>
          </p:nvPr>
        </p:nvGraphicFramePr>
        <p:xfrm>
          <a:off x="512224" y="1717944"/>
          <a:ext cx="6747951" cy="6327128"/>
        </p:xfrm>
        <a:graphic>
          <a:graphicData uri="http://schemas.openxmlformats.org/drawingml/2006/table">
            <a:tbl>
              <a:tblPr firstRow="1" bandRow="1">
                <a:tableStyleId>{00A15C55-8517-42AA-B614-E9B94910E393}</a:tableStyleId>
              </a:tblPr>
              <a:tblGrid>
                <a:gridCol w="963993">
                  <a:extLst>
                    <a:ext uri="{9D8B030D-6E8A-4147-A177-3AD203B41FA5}">
                      <a16:colId xmlns:a16="http://schemas.microsoft.com/office/drawing/2014/main" val="433258315"/>
                    </a:ext>
                  </a:extLst>
                </a:gridCol>
                <a:gridCol w="963993">
                  <a:extLst>
                    <a:ext uri="{9D8B030D-6E8A-4147-A177-3AD203B41FA5}">
                      <a16:colId xmlns:a16="http://schemas.microsoft.com/office/drawing/2014/main" val="1597556006"/>
                    </a:ext>
                  </a:extLst>
                </a:gridCol>
                <a:gridCol w="963993">
                  <a:extLst>
                    <a:ext uri="{9D8B030D-6E8A-4147-A177-3AD203B41FA5}">
                      <a16:colId xmlns:a16="http://schemas.microsoft.com/office/drawing/2014/main" val="2724211580"/>
                    </a:ext>
                  </a:extLst>
                </a:gridCol>
                <a:gridCol w="963993">
                  <a:extLst>
                    <a:ext uri="{9D8B030D-6E8A-4147-A177-3AD203B41FA5}">
                      <a16:colId xmlns:a16="http://schemas.microsoft.com/office/drawing/2014/main" val="3665717296"/>
                    </a:ext>
                  </a:extLst>
                </a:gridCol>
                <a:gridCol w="963993">
                  <a:extLst>
                    <a:ext uri="{9D8B030D-6E8A-4147-A177-3AD203B41FA5}">
                      <a16:colId xmlns:a16="http://schemas.microsoft.com/office/drawing/2014/main" val="1317785971"/>
                    </a:ext>
                  </a:extLst>
                </a:gridCol>
                <a:gridCol w="963993">
                  <a:extLst>
                    <a:ext uri="{9D8B030D-6E8A-4147-A177-3AD203B41FA5}">
                      <a16:colId xmlns:a16="http://schemas.microsoft.com/office/drawing/2014/main" val="1329893282"/>
                    </a:ext>
                  </a:extLst>
                </a:gridCol>
                <a:gridCol w="963993">
                  <a:extLst>
                    <a:ext uri="{9D8B030D-6E8A-4147-A177-3AD203B41FA5}">
                      <a16:colId xmlns:a16="http://schemas.microsoft.com/office/drawing/2014/main" val="3221156451"/>
                    </a:ext>
                  </a:extLst>
                </a:gridCol>
              </a:tblGrid>
              <a:tr h="446892">
                <a:tc>
                  <a:txBody>
                    <a:bodyPr/>
                    <a:lstStyle/>
                    <a:p>
                      <a:pPr algn="ctr"/>
                      <a:r>
                        <a:rPr lang="en-US" dirty="0"/>
                        <a:t>SUN</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MON</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TUES</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WED</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THURS</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FRI</a:t>
                      </a:r>
                      <a:endParaRPr lang="en-US" dirty="0">
                        <a:latin typeface="Cambria" panose="02040503050406030204" pitchFamily="18" charset="0"/>
                        <a:ea typeface="Cambria" panose="02040503050406030204" pitchFamily="18" charset="0"/>
                      </a:endParaRPr>
                    </a:p>
                  </a:txBody>
                  <a:tcPr anchor="ctr"/>
                </a:tc>
                <a:tc>
                  <a:txBody>
                    <a:bodyPr/>
                    <a:lstStyle/>
                    <a:p>
                      <a:pPr algn="ctr"/>
                      <a:r>
                        <a:rPr lang="en-US" dirty="0"/>
                        <a:t>SAT</a:t>
                      </a:r>
                      <a:endParaRPr lang="en-US"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128224096"/>
                  </a:ext>
                </a:extLst>
              </a:tr>
              <a:tr h="1160306">
                <a:tc>
                  <a:txBody>
                    <a:bodyPr/>
                    <a:lstStyle/>
                    <a:p>
                      <a:r>
                        <a:rPr lang="en-US" dirty="0">
                          <a:latin typeface="Cambria" panose="02040503050406030204" pitchFamily="18" charset="0"/>
                          <a:ea typeface="Cambria" panose="02040503050406030204" pitchFamily="18" charset="0"/>
                        </a:rPr>
                        <a:t>12</a:t>
                      </a:r>
                    </a:p>
                  </a:txBody>
                  <a:tcPr/>
                </a:tc>
                <a:tc>
                  <a:txBody>
                    <a:bodyPr/>
                    <a:lstStyle/>
                    <a:p>
                      <a:r>
                        <a:rPr lang="en-US" dirty="0">
                          <a:latin typeface="Cambria" panose="02040503050406030204" pitchFamily="18" charset="0"/>
                          <a:ea typeface="Cambria" panose="02040503050406030204" pitchFamily="18" charset="0"/>
                        </a:rPr>
                        <a:t>13</a:t>
                      </a:r>
                    </a:p>
                  </a:txBody>
                  <a:tcPr/>
                </a:tc>
                <a:tc>
                  <a:txBody>
                    <a:bodyPr/>
                    <a:lstStyle/>
                    <a:p>
                      <a:r>
                        <a:rPr lang="en-US" dirty="0">
                          <a:latin typeface="Cambria" panose="02040503050406030204" pitchFamily="18" charset="0"/>
                          <a:ea typeface="Cambria" panose="02040503050406030204" pitchFamily="18" charset="0"/>
                        </a:rPr>
                        <a:t>14</a:t>
                      </a:r>
                    </a:p>
                  </a:txBody>
                  <a:tcPr/>
                </a:tc>
                <a:tc>
                  <a:txBody>
                    <a:bodyPr/>
                    <a:lstStyle/>
                    <a:p>
                      <a:r>
                        <a:rPr lang="en-US" dirty="0">
                          <a:latin typeface="Cambria" panose="02040503050406030204" pitchFamily="18" charset="0"/>
                          <a:ea typeface="Cambria" panose="02040503050406030204" pitchFamily="18" charset="0"/>
                        </a:rPr>
                        <a:t>15</a:t>
                      </a:r>
                    </a:p>
                  </a:txBody>
                  <a:tcPr/>
                </a:tc>
                <a:tc>
                  <a:txBody>
                    <a:bodyPr/>
                    <a:lstStyle/>
                    <a:p>
                      <a:r>
                        <a:rPr lang="en-US" dirty="0">
                          <a:latin typeface="Cambria" panose="02040503050406030204" pitchFamily="18" charset="0"/>
                          <a:ea typeface="Cambria" panose="02040503050406030204" pitchFamily="18" charset="0"/>
                        </a:rPr>
                        <a:t>16</a:t>
                      </a:r>
                    </a:p>
                  </a:txBody>
                  <a:tcPr/>
                </a:tc>
                <a:tc>
                  <a:txBody>
                    <a:bodyPr/>
                    <a:lstStyle/>
                    <a:p>
                      <a:r>
                        <a:rPr lang="en-US" dirty="0"/>
                        <a:t>17</a:t>
                      </a:r>
                      <a:endParaRPr lang="en-US" dirty="0">
                        <a:latin typeface="Cambria" panose="02040503050406030204" pitchFamily="18" charset="0"/>
                        <a:ea typeface="Cambria" panose="02040503050406030204" pitchFamily="18" charset="0"/>
                      </a:endParaRPr>
                    </a:p>
                  </a:txBody>
                  <a:tcPr/>
                </a:tc>
                <a:tc>
                  <a:txBody>
                    <a:bodyPr/>
                    <a:lstStyle/>
                    <a:p>
                      <a:r>
                        <a:rPr lang="en-US" dirty="0"/>
                        <a:t>18</a:t>
                      </a:r>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13280024"/>
                  </a:ext>
                </a:extLst>
              </a:tr>
              <a:tr h="1160306">
                <a:tc>
                  <a:txBody>
                    <a:bodyPr/>
                    <a:lstStyle/>
                    <a:p>
                      <a:r>
                        <a:rPr lang="en-US" dirty="0"/>
                        <a:t>19</a:t>
                      </a:r>
                      <a:endParaRPr lang="en-US" dirty="0">
                        <a:latin typeface="Cambria" panose="02040503050406030204" pitchFamily="18" charset="0"/>
                        <a:ea typeface="Cambria" panose="02040503050406030204" pitchFamily="18" charset="0"/>
                      </a:endParaRPr>
                    </a:p>
                  </a:txBody>
                  <a:tcPr/>
                </a:tc>
                <a:tc>
                  <a:txBody>
                    <a:bodyPr/>
                    <a:lstStyle/>
                    <a:p>
                      <a:r>
                        <a:rPr lang="en-US" dirty="0">
                          <a:latin typeface="Cambria" panose="02040503050406030204" pitchFamily="18" charset="0"/>
                          <a:ea typeface="Cambria" panose="02040503050406030204" pitchFamily="18" charset="0"/>
                        </a:rPr>
                        <a:t>20</a:t>
                      </a:r>
                    </a:p>
                  </a:txBody>
                  <a:tcPr/>
                </a:tc>
                <a:tc>
                  <a:txBody>
                    <a:bodyPr/>
                    <a:lstStyle/>
                    <a:p>
                      <a:r>
                        <a:rPr lang="en-US" dirty="0"/>
                        <a:t>21</a:t>
                      </a:r>
                      <a:endParaRPr lang="en-US" dirty="0">
                        <a:latin typeface="Cambria" panose="02040503050406030204" pitchFamily="18" charset="0"/>
                        <a:ea typeface="Cambria" panose="02040503050406030204" pitchFamily="18" charset="0"/>
                      </a:endParaRPr>
                    </a:p>
                  </a:txBody>
                  <a:tcPr/>
                </a:tc>
                <a:tc>
                  <a:txBody>
                    <a:bodyPr/>
                    <a:lstStyle/>
                    <a:p>
                      <a:r>
                        <a:rPr lang="en-US" dirty="0"/>
                        <a:t>22</a:t>
                      </a:r>
                      <a:endParaRPr lang="en-US" dirty="0">
                        <a:latin typeface="Cambria" panose="02040503050406030204" pitchFamily="18" charset="0"/>
                        <a:ea typeface="Cambria" panose="02040503050406030204" pitchFamily="18" charset="0"/>
                      </a:endParaRPr>
                    </a:p>
                  </a:txBody>
                  <a:tcPr/>
                </a:tc>
                <a:tc>
                  <a:txBody>
                    <a:bodyPr/>
                    <a:lstStyle/>
                    <a:p>
                      <a:r>
                        <a:rPr lang="en-US" dirty="0"/>
                        <a:t>23</a:t>
                      </a:r>
                      <a:endParaRPr lang="en-US" dirty="0">
                        <a:latin typeface="Cambria" panose="02040503050406030204" pitchFamily="18" charset="0"/>
                        <a:ea typeface="Cambria" panose="02040503050406030204" pitchFamily="18" charset="0"/>
                      </a:endParaRPr>
                    </a:p>
                  </a:txBody>
                  <a:tcPr/>
                </a:tc>
                <a:tc>
                  <a:txBody>
                    <a:bodyPr/>
                    <a:lstStyle/>
                    <a:p>
                      <a:r>
                        <a:rPr lang="en-US" dirty="0"/>
                        <a:t>24</a:t>
                      </a:r>
                      <a:endParaRPr lang="en-US" dirty="0">
                        <a:latin typeface="Cambria" panose="02040503050406030204" pitchFamily="18" charset="0"/>
                        <a:ea typeface="Cambria" panose="02040503050406030204" pitchFamily="18" charset="0"/>
                      </a:endParaRPr>
                    </a:p>
                  </a:txBody>
                  <a:tcPr/>
                </a:tc>
                <a:tc>
                  <a:txBody>
                    <a:bodyPr/>
                    <a:lstStyle/>
                    <a:p>
                      <a:r>
                        <a:rPr lang="en-US" dirty="0"/>
                        <a:t>25</a:t>
                      </a:r>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809356532"/>
                  </a:ext>
                </a:extLst>
              </a:tr>
              <a:tr h="1160306">
                <a:tc>
                  <a:txBody>
                    <a:bodyPr/>
                    <a:lstStyle/>
                    <a:p>
                      <a:r>
                        <a:rPr lang="en-US" dirty="0"/>
                        <a:t>26</a:t>
                      </a:r>
                      <a:endParaRPr lang="en-US" dirty="0">
                        <a:latin typeface="Cambria" panose="02040503050406030204" pitchFamily="18" charset="0"/>
                        <a:ea typeface="Cambria" panose="02040503050406030204" pitchFamily="18" charset="0"/>
                      </a:endParaRPr>
                    </a:p>
                  </a:txBody>
                  <a:tcPr/>
                </a:tc>
                <a:tc>
                  <a:txBody>
                    <a:bodyPr/>
                    <a:lstStyle/>
                    <a:p>
                      <a:r>
                        <a:rPr lang="en-US" dirty="0"/>
                        <a:t>27</a:t>
                      </a:r>
                      <a:endParaRPr lang="en-US" dirty="0">
                        <a:latin typeface="Cambria" panose="02040503050406030204" pitchFamily="18" charset="0"/>
                        <a:ea typeface="Cambria" panose="02040503050406030204" pitchFamily="18" charset="0"/>
                      </a:endParaRPr>
                    </a:p>
                  </a:txBody>
                  <a:tcPr/>
                </a:tc>
                <a:tc>
                  <a:txBody>
                    <a:bodyPr/>
                    <a:lstStyle/>
                    <a:p>
                      <a:r>
                        <a:rPr lang="en-US" dirty="0"/>
                        <a:t>28</a:t>
                      </a:r>
                      <a:endParaRPr lang="en-US" dirty="0">
                        <a:latin typeface="Cambria" panose="02040503050406030204" pitchFamily="18" charset="0"/>
                        <a:ea typeface="Cambria" panose="02040503050406030204" pitchFamily="18" charset="0"/>
                      </a:endParaRPr>
                    </a:p>
                  </a:txBody>
                  <a:tcPr/>
                </a:tc>
                <a:tc>
                  <a:txBody>
                    <a:bodyPr/>
                    <a:lstStyle/>
                    <a:p>
                      <a:r>
                        <a:rPr lang="en-US" dirty="0"/>
                        <a:t>29</a:t>
                      </a:r>
                      <a:endParaRPr lang="en-US" dirty="0">
                        <a:latin typeface="Cambria" panose="02040503050406030204" pitchFamily="18" charset="0"/>
                        <a:ea typeface="Cambria" panose="02040503050406030204" pitchFamily="18" charset="0"/>
                      </a:endParaRPr>
                    </a:p>
                  </a:txBody>
                  <a:tcPr/>
                </a:tc>
                <a:tc>
                  <a:txBody>
                    <a:bodyPr/>
                    <a:lstStyle/>
                    <a:p>
                      <a:r>
                        <a:rPr lang="en-US" dirty="0"/>
                        <a:t>30</a:t>
                      </a:r>
                      <a:endParaRPr lang="en-US" dirty="0">
                        <a:latin typeface="Cambria" panose="02040503050406030204" pitchFamily="18" charset="0"/>
                        <a:ea typeface="Cambria" panose="02040503050406030204" pitchFamily="18" charset="0"/>
                      </a:endParaRPr>
                    </a:p>
                  </a:txBody>
                  <a:tcPr/>
                </a:tc>
                <a:tc>
                  <a:txBody>
                    <a:bodyPr/>
                    <a:lstStyle/>
                    <a:p>
                      <a:r>
                        <a:rPr lang="en-US" dirty="0"/>
                        <a:t>1</a:t>
                      </a:r>
                      <a:endParaRPr lang="en-US" dirty="0">
                        <a:latin typeface="Cambria" panose="02040503050406030204" pitchFamily="18" charset="0"/>
                        <a:ea typeface="Cambria" panose="02040503050406030204" pitchFamily="18" charset="0"/>
                      </a:endParaRPr>
                    </a:p>
                  </a:txBody>
                  <a:tcPr/>
                </a:tc>
                <a:tc>
                  <a:txBody>
                    <a:bodyPr/>
                    <a:lstStyle/>
                    <a:p>
                      <a:r>
                        <a:rPr lang="en-US" dirty="0"/>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mn-lt"/>
                          <a:ea typeface="+mn-ea"/>
                          <a:cs typeface="+mn-cs"/>
                        </a:rPr>
                        <a:t>MSG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mn-lt"/>
                          <a:ea typeface="+mn-ea"/>
                          <a:cs typeface="+mn-cs"/>
                        </a:rPr>
                        <a:t>Fitness Challenge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9-10:30am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6313061"/>
                  </a:ext>
                </a:extLst>
              </a:tr>
              <a:tr h="1160306">
                <a:tc>
                  <a:txBody>
                    <a:bodyPr/>
                    <a:lstStyle/>
                    <a:p>
                      <a:r>
                        <a:rPr lang="en-US" dirty="0"/>
                        <a:t>3</a:t>
                      </a:r>
                      <a:endParaRPr lang="en-US" dirty="0">
                        <a:latin typeface="Cambria" panose="02040503050406030204" pitchFamily="18" charset="0"/>
                        <a:ea typeface="Cambria" panose="02040503050406030204" pitchFamily="18" charset="0"/>
                      </a:endParaRPr>
                    </a:p>
                  </a:txBody>
                  <a:tcPr/>
                </a:tc>
                <a:tc>
                  <a:txBody>
                    <a:bodyPr/>
                    <a:lstStyle/>
                    <a:p>
                      <a:r>
                        <a:rPr lang="en-US" dirty="0"/>
                        <a:t>4</a:t>
                      </a:r>
                    </a:p>
                  </a:txBody>
                  <a:tcPr/>
                </a:tc>
                <a:tc>
                  <a:txBody>
                    <a:bodyPr/>
                    <a:lstStyle/>
                    <a:p>
                      <a:r>
                        <a:rPr lang="en-US" dirty="0"/>
                        <a:t>5</a:t>
                      </a:r>
                      <a:endParaRPr lang="en-US" dirty="0">
                        <a:latin typeface="Cambria" panose="02040503050406030204" pitchFamily="18" charset="0"/>
                        <a:ea typeface="Cambria" panose="02040503050406030204" pitchFamily="18" charset="0"/>
                      </a:endParaRPr>
                    </a:p>
                  </a:txBody>
                  <a:tcPr/>
                </a:tc>
                <a:tc>
                  <a:txBody>
                    <a:bodyPr/>
                    <a:lstStyle/>
                    <a:p>
                      <a:r>
                        <a:rPr lang="en-US" dirty="0"/>
                        <a:t>6</a:t>
                      </a:r>
                      <a:endParaRPr lang="en-US" dirty="0">
                        <a:latin typeface="Cambria" panose="02040503050406030204" pitchFamily="18" charset="0"/>
                        <a:ea typeface="Cambria" panose="02040503050406030204" pitchFamily="18" charset="0"/>
                      </a:endParaRPr>
                    </a:p>
                  </a:txBody>
                  <a:tcPr/>
                </a:tc>
                <a:tc>
                  <a:txBody>
                    <a:bodyPr/>
                    <a:lstStyle/>
                    <a:p>
                      <a:r>
                        <a:rPr lang="en-US" dirty="0"/>
                        <a:t>7</a:t>
                      </a:r>
                      <a:endParaRPr lang="en-US" dirty="0">
                        <a:latin typeface="Cambria" panose="02040503050406030204" pitchFamily="18" charset="0"/>
                        <a:ea typeface="Cambria" panose="02040503050406030204" pitchFamily="18" charset="0"/>
                      </a:endParaRPr>
                    </a:p>
                  </a:txBody>
                  <a:tcPr/>
                </a:tc>
                <a:tc>
                  <a:txBody>
                    <a:bodyPr/>
                    <a:lstStyle/>
                    <a:p>
                      <a:r>
                        <a:rPr lang="en-US" dirty="0">
                          <a:latin typeface="Cambria" panose="02040503050406030204" pitchFamily="18" charset="0"/>
                          <a:ea typeface="Cambria" panose="02040503050406030204" pitchFamily="18" charset="0"/>
                        </a:rPr>
                        <a:t>8</a:t>
                      </a:r>
                    </a:p>
                  </a:txBody>
                  <a:tcPr/>
                </a:tc>
                <a:tc>
                  <a:txBody>
                    <a:bodyPr/>
                    <a:lstStyle/>
                    <a:p>
                      <a:r>
                        <a:rPr lang="en-US" dirty="0">
                          <a:latin typeface="Cambria" panose="02040503050406030204" pitchFamily="18" charset="0"/>
                          <a:ea typeface="Cambria" panose="02040503050406030204" pitchFamily="18" charset="0"/>
                        </a:rPr>
                        <a:t>9</a:t>
                      </a:r>
                    </a:p>
                  </a:txBody>
                  <a:tcPr/>
                </a:tc>
                <a:extLst>
                  <a:ext uri="{0D108BD9-81ED-4DB2-BD59-A6C34878D82A}">
                    <a16:rowId xmlns:a16="http://schemas.microsoft.com/office/drawing/2014/main" val="3174029680"/>
                  </a:ext>
                </a:extLst>
              </a:tr>
              <a:tr h="1160306">
                <a:tc>
                  <a:txBody>
                    <a:bodyPr/>
                    <a:lstStyle/>
                    <a:p>
                      <a:r>
                        <a:rPr lang="en-US" dirty="0">
                          <a:latin typeface="Cambria" panose="02040503050406030204" pitchFamily="18" charset="0"/>
                          <a:ea typeface="Cambria" panose="02040503050406030204" pitchFamily="18" charset="0"/>
                        </a:rPr>
                        <a:t>10</a:t>
                      </a:r>
                    </a:p>
                  </a:txBody>
                  <a:tcPr/>
                </a:tc>
                <a:tc>
                  <a:txBody>
                    <a:bodyPr/>
                    <a:lstStyle/>
                    <a:p>
                      <a:r>
                        <a:rPr lang="en-US" dirty="0">
                          <a:latin typeface="Cambria" panose="02040503050406030204" pitchFamily="18" charset="0"/>
                          <a:ea typeface="Cambria" panose="02040503050406030204" pitchFamily="18" charset="0"/>
                        </a:rPr>
                        <a:t>11</a:t>
                      </a:r>
                    </a:p>
                  </a:txBody>
                  <a:tcPr/>
                </a:tc>
                <a:tc>
                  <a:txBody>
                    <a:bodyPr/>
                    <a:lstStyle/>
                    <a:p>
                      <a:r>
                        <a:rPr lang="en-US" dirty="0">
                          <a:latin typeface="Cambria" panose="02040503050406030204" pitchFamily="18" charset="0"/>
                          <a:ea typeface="Cambria" panose="02040503050406030204" pitchFamily="18" charset="0"/>
                        </a:rPr>
                        <a:t>12</a:t>
                      </a:r>
                    </a:p>
                  </a:txBody>
                  <a:tcPr/>
                </a:tc>
                <a:tc>
                  <a:txBody>
                    <a:bodyPr/>
                    <a:lstStyle/>
                    <a:p>
                      <a:r>
                        <a:rPr lang="en-US" dirty="0"/>
                        <a:t>13</a:t>
                      </a:r>
                      <a:endParaRPr lang="en-US" dirty="0">
                        <a:latin typeface="Cambria" panose="02040503050406030204" pitchFamily="18" charset="0"/>
                        <a:ea typeface="Cambria" panose="02040503050406030204" pitchFamily="18" charset="0"/>
                      </a:endParaRPr>
                    </a:p>
                  </a:txBody>
                  <a:tcPr/>
                </a:tc>
                <a:tc>
                  <a:txBody>
                    <a:bodyPr/>
                    <a:lstStyle/>
                    <a:p>
                      <a:r>
                        <a:rPr lang="en-US" dirty="0">
                          <a:latin typeface="Cambria" panose="02040503050406030204" pitchFamily="18" charset="0"/>
                          <a:ea typeface="Cambria" panose="02040503050406030204" pitchFamily="18" charset="0"/>
                        </a:rPr>
                        <a:t>14</a:t>
                      </a:r>
                    </a:p>
                  </a:txBody>
                  <a:tcPr/>
                </a:tc>
                <a:tc>
                  <a:txBody>
                    <a:bodyPr/>
                    <a:lstStyle/>
                    <a:p>
                      <a:r>
                        <a:rPr lang="en-US" dirty="0">
                          <a:latin typeface="Cambria" panose="02040503050406030204" pitchFamily="18" charset="0"/>
                          <a:ea typeface="Cambria" panose="02040503050406030204" pitchFamily="18" charset="0"/>
                        </a:rPr>
                        <a:t>15</a:t>
                      </a:r>
                    </a:p>
                  </a:txBody>
                  <a:tcPr/>
                </a:tc>
                <a:tc>
                  <a:txBody>
                    <a:bodyPr/>
                    <a:lstStyle/>
                    <a:p>
                      <a:r>
                        <a:rPr lang="en-US" dirty="0">
                          <a:latin typeface="Cambria" panose="02040503050406030204" pitchFamily="18" charset="0"/>
                          <a:ea typeface="Cambria" panose="02040503050406030204" pitchFamily="18" charset="0"/>
                        </a:rPr>
                        <a:t>16</a:t>
                      </a:r>
                    </a:p>
                  </a:txBody>
                  <a:tcPr/>
                </a:tc>
                <a:extLst>
                  <a:ext uri="{0D108BD9-81ED-4DB2-BD59-A6C34878D82A}">
                    <a16:rowId xmlns:a16="http://schemas.microsoft.com/office/drawing/2014/main" val="560582055"/>
                  </a:ext>
                </a:extLst>
              </a:tr>
            </a:tbl>
          </a:graphicData>
        </a:graphic>
      </p:graphicFrame>
      <p:sp>
        <p:nvSpPr>
          <p:cNvPr id="19" name="TextBox 18">
            <a:extLst>
              <a:ext uri="{FF2B5EF4-FFF2-40B4-BE49-F238E27FC236}">
                <a16:creationId xmlns:a16="http://schemas.microsoft.com/office/drawing/2014/main" id="{220CCCD8-448E-4616-9009-FDFAB6CC2069}"/>
              </a:ext>
            </a:extLst>
          </p:cNvPr>
          <p:cNvSpPr txBox="1"/>
          <p:nvPr/>
        </p:nvSpPr>
        <p:spPr>
          <a:xfrm>
            <a:off x="456802" y="1091128"/>
            <a:ext cx="6858793" cy="461665"/>
          </a:xfrm>
          <a:prstGeom prst="rect">
            <a:avLst/>
          </a:prstGeom>
          <a:noFill/>
        </p:spPr>
        <p:txBody>
          <a:bodyPr wrap="square">
            <a:spAutoFit/>
          </a:bodyPr>
          <a:lstStyle/>
          <a:p>
            <a:pPr lvl="0" algn="ctr" defTabSz="914400" eaLnBrk="0" fontAlgn="base" hangingPunct="0">
              <a:spcBef>
                <a:spcPct val="0"/>
              </a:spcBef>
              <a:spcAft>
                <a:spcPct val="0"/>
              </a:spcAft>
            </a:pPr>
            <a:r>
              <a:rPr lang="en-US" altLang="en-US" sz="2400" b="1" dirty="0">
                <a:solidFill>
                  <a:srgbClr val="003366"/>
                </a:solidFill>
                <a:latin typeface="Cambria" panose="02040503050406030204" pitchFamily="18" charset="0"/>
              </a:rPr>
              <a:t>SEPTEMBER/OCTOBER 2021</a:t>
            </a:r>
            <a:endParaRPr lang="en-US" altLang="en-US" sz="2400" b="1" dirty="0">
              <a:solidFill>
                <a:srgbClr val="003366"/>
              </a:solidFill>
              <a:latin typeface="Arial" panose="020B0604020202020204" pitchFamily="34" charset="0"/>
            </a:endParaRPr>
          </a:p>
        </p:txBody>
      </p:sp>
      <p:cxnSp>
        <p:nvCxnSpPr>
          <p:cNvPr id="3" name="Straight Arrow Connector 2">
            <a:extLst>
              <a:ext uri="{FF2B5EF4-FFF2-40B4-BE49-F238E27FC236}">
                <a16:creationId xmlns:a16="http://schemas.microsoft.com/office/drawing/2014/main" id="{9B924B40-2F8B-174F-8059-1B63670FA455}"/>
              </a:ext>
            </a:extLst>
          </p:cNvPr>
          <p:cNvCxnSpPr>
            <a:cxnSpLocks/>
          </p:cNvCxnSpPr>
          <p:nvPr/>
        </p:nvCxnSpPr>
        <p:spPr>
          <a:xfrm>
            <a:off x="4851493" y="3034262"/>
            <a:ext cx="355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C053FE-8E38-DC4F-B780-7AD6268702C1}"/>
              </a:ext>
            </a:extLst>
          </p:cNvPr>
          <p:cNvCxnSpPr>
            <a:cxnSpLocks/>
          </p:cNvCxnSpPr>
          <p:nvPr/>
        </p:nvCxnSpPr>
        <p:spPr>
          <a:xfrm flipH="1">
            <a:off x="3557265" y="3011462"/>
            <a:ext cx="5016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03CE01-E6D4-6E49-8F2C-BE541D3976D9}"/>
              </a:ext>
            </a:extLst>
          </p:cNvPr>
          <p:cNvSpPr txBox="1"/>
          <p:nvPr/>
        </p:nvSpPr>
        <p:spPr>
          <a:xfrm>
            <a:off x="3931913" y="2894929"/>
            <a:ext cx="1054100" cy="461665"/>
          </a:xfrm>
          <a:prstGeom prst="rect">
            <a:avLst/>
          </a:prstGeom>
          <a:noFill/>
        </p:spPr>
        <p:txBody>
          <a:bodyPr wrap="square" rtlCol="0">
            <a:spAutoFit/>
          </a:bodyPr>
          <a:lstStyle/>
          <a:p>
            <a:pPr algn="ctr"/>
            <a:r>
              <a:rPr lang="en-US" sz="1200" dirty="0"/>
              <a:t>Yom Kippur (Sept 15/16)</a:t>
            </a:r>
          </a:p>
        </p:txBody>
      </p:sp>
      <p:sp>
        <p:nvSpPr>
          <p:cNvPr id="21" name="TextBox 20">
            <a:extLst>
              <a:ext uri="{FF2B5EF4-FFF2-40B4-BE49-F238E27FC236}">
                <a16:creationId xmlns:a16="http://schemas.microsoft.com/office/drawing/2014/main" id="{4F811614-01C8-7F45-B652-721B34BCA4A5}"/>
              </a:ext>
            </a:extLst>
          </p:cNvPr>
          <p:cNvSpPr txBox="1"/>
          <p:nvPr/>
        </p:nvSpPr>
        <p:spPr>
          <a:xfrm>
            <a:off x="5310721" y="3529890"/>
            <a:ext cx="1054100" cy="646331"/>
          </a:xfrm>
          <a:prstGeom prst="rect">
            <a:avLst/>
          </a:prstGeom>
          <a:noFill/>
        </p:spPr>
        <p:txBody>
          <a:bodyPr wrap="square" rtlCol="0">
            <a:spAutoFit/>
          </a:bodyPr>
          <a:lstStyle/>
          <a:p>
            <a:pPr algn="ctr"/>
            <a:r>
              <a:rPr lang="en-US" sz="1200" dirty="0">
                <a:solidFill>
                  <a:srgbClr val="0000FF"/>
                </a:solidFill>
              </a:rPr>
              <a:t>CLO Trip: Amani </a:t>
            </a:r>
            <a:r>
              <a:rPr lang="en-US" sz="1200" dirty="0" err="1">
                <a:solidFill>
                  <a:srgbClr val="0000FF"/>
                </a:solidFill>
              </a:rPr>
              <a:t>Ya</a:t>
            </a:r>
            <a:r>
              <a:rPr lang="en-US" sz="1200" dirty="0">
                <a:solidFill>
                  <a:srgbClr val="0000FF"/>
                </a:solidFill>
              </a:rPr>
              <a:t> </a:t>
            </a:r>
            <a:r>
              <a:rPr lang="en-US" sz="1200" dirty="0" err="1">
                <a:solidFill>
                  <a:srgbClr val="0000FF"/>
                </a:solidFill>
              </a:rPr>
              <a:t>Juu</a:t>
            </a:r>
            <a:r>
              <a:rPr lang="en-US" sz="1200" dirty="0">
                <a:solidFill>
                  <a:srgbClr val="0000FF"/>
                </a:solidFill>
              </a:rPr>
              <a:t> </a:t>
            </a:r>
          </a:p>
          <a:p>
            <a:pPr algn="ctr"/>
            <a:r>
              <a:rPr lang="en-US" sz="1200" dirty="0"/>
              <a:t>12pm – 4pm</a:t>
            </a:r>
          </a:p>
        </p:txBody>
      </p:sp>
      <p:sp>
        <p:nvSpPr>
          <p:cNvPr id="23" name="TextBox 22">
            <a:extLst>
              <a:ext uri="{FF2B5EF4-FFF2-40B4-BE49-F238E27FC236}">
                <a16:creationId xmlns:a16="http://schemas.microsoft.com/office/drawing/2014/main" id="{F2EDD871-BFA6-3A49-91F5-9C4B23CCDEB9}"/>
              </a:ext>
            </a:extLst>
          </p:cNvPr>
          <p:cNvSpPr txBox="1"/>
          <p:nvPr/>
        </p:nvSpPr>
        <p:spPr>
          <a:xfrm>
            <a:off x="6206075" y="2572597"/>
            <a:ext cx="1054100" cy="461665"/>
          </a:xfrm>
          <a:prstGeom prst="rect">
            <a:avLst/>
          </a:prstGeom>
          <a:noFill/>
        </p:spPr>
        <p:txBody>
          <a:bodyPr wrap="square" rtlCol="0">
            <a:spAutoFit/>
          </a:bodyPr>
          <a:lstStyle/>
          <a:p>
            <a:pPr algn="ctr"/>
            <a:r>
              <a:rPr lang="en-US" sz="1200" b="1" dirty="0">
                <a:solidFill>
                  <a:srgbClr val="0000FF"/>
                </a:solidFill>
              </a:rPr>
              <a:t>Oktoberfest</a:t>
            </a:r>
            <a:r>
              <a:rPr lang="en-US" sz="1200" dirty="0"/>
              <a:t>!</a:t>
            </a:r>
          </a:p>
          <a:p>
            <a:pPr algn="ctr"/>
            <a:r>
              <a:rPr lang="en-US" sz="1200" dirty="0"/>
              <a:t>11am – 3pm</a:t>
            </a:r>
          </a:p>
        </p:txBody>
      </p:sp>
      <p:sp>
        <p:nvSpPr>
          <p:cNvPr id="24" name="TextBox 23">
            <a:extLst>
              <a:ext uri="{FF2B5EF4-FFF2-40B4-BE49-F238E27FC236}">
                <a16:creationId xmlns:a16="http://schemas.microsoft.com/office/drawing/2014/main" id="{E29187AB-78DF-2648-B1A7-DB10A9F3E55E}"/>
              </a:ext>
            </a:extLst>
          </p:cNvPr>
          <p:cNvSpPr txBox="1"/>
          <p:nvPr/>
        </p:nvSpPr>
        <p:spPr>
          <a:xfrm>
            <a:off x="5310721" y="4076119"/>
            <a:ext cx="1054100" cy="461665"/>
          </a:xfrm>
          <a:prstGeom prst="rect">
            <a:avLst/>
          </a:prstGeom>
          <a:noFill/>
        </p:spPr>
        <p:txBody>
          <a:bodyPr wrap="square" rtlCol="0">
            <a:spAutoFit/>
          </a:bodyPr>
          <a:lstStyle/>
          <a:p>
            <a:pPr algn="ctr"/>
            <a:r>
              <a:rPr lang="en-US" sz="1200" b="1" dirty="0">
                <a:solidFill>
                  <a:srgbClr val="0000FF"/>
                </a:solidFill>
              </a:rPr>
              <a:t>Trivia Night!</a:t>
            </a:r>
          </a:p>
          <a:p>
            <a:pPr algn="ctr"/>
            <a:r>
              <a:rPr lang="en-US" sz="1200" dirty="0"/>
              <a:t>6pm-7:30pm</a:t>
            </a:r>
          </a:p>
        </p:txBody>
      </p:sp>
      <p:sp>
        <p:nvSpPr>
          <p:cNvPr id="33" name="TextBox 32">
            <a:extLst>
              <a:ext uri="{FF2B5EF4-FFF2-40B4-BE49-F238E27FC236}">
                <a16:creationId xmlns:a16="http://schemas.microsoft.com/office/drawing/2014/main" id="{024760D8-998F-7E43-AAD6-65F82AC2C768}"/>
              </a:ext>
            </a:extLst>
          </p:cNvPr>
          <p:cNvSpPr txBox="1"/>
          <p:nvPr/>
        </p:nvSpPr>
        <p:spPr>
          <a:xfrm>
            <a:off x="1273334" y="8024954"/>
            <a:ext cx="6833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i="1" dirty="0">
                <a:solidFill>
                  <a:prstClr val="white"/>
                </a:solidFill>
                <a:latin typeface="Cambria" panose="02040503050406030204" pitchFamily="18" charset="0"/>
              </a:rPr>
              <a:t>This week’s Kiswahili Vocabulary</a:t>
            </a:r>
            <a:endParaRPr kumimoji="0" lang="en-US" sz="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8" name="TextBox 37">
            <a:extLst>
              <a:ext uri="{FF2B5EF4-FFF2-40B4-BE49-F238E27FC236}">
                <a16:creationId xmlns:a16="http://schemas.microsoft.com/office/drawing/2014/main" id="{396495AD-ACFF-8E49-AD32-4322DB632D29}"/>
              </a:ext>
            </a:extLst>
          </p:cNvPr>
          <p:cNvSpPr txBox="1"/>
          <p:nvPr/>
        </p:nvSpPr>
        <p:spPr>
          <a:xfrm>
            <a:off x="2444331" y="3581760"/>
            <a:ext cx="1054100" cy="461665"/>
          </a:xfrm>
          <a:prstGeom prst="rect">
            <a:avLst/>
          </a:prstGeom>
          <a:noFill/>
        </p:spPr>
        <p:txBody>
          <a:bodyPr wrap="square" rtlCol="0">
            <a:spAutoFit/>
          </a:bodyPr>
          <a:lstStyle/>
          <a:p>
            <a:pPr algn="ctr"/>
            <a:r>
              <a:rPr lang="en-US" sz="1200" dirty="0"/>
              <a:t>Sukkot</a:t>
            </a:r>
          </a:p>
          <a:p>
            <a:pPr algn="ctr"/>
            <a:r>
              <a:rPr lang="en-US" sz="1200" dirty="0"/>
              <a:t>(Sept 20 - 22)</a:t>
            </a:r>
          </a:p>
        </p:txBody>
      </p:sp>
      <p:cxnSp>
        <p:nvCxnSpPr>
          <p:cNvPr id="39" name="Straight Arrow Connector 38">
            <a:extLst>
              <a:ext uri="{FF2B5EF4-FFF2-40B4-BE49-F238E27FC236}">
                <a16:creationId xmlns:a16="http://schemas.microsoft.com/office/drawing/2014/main" id="{22E400CE-92D3-C44D-BFD0-FD79D754BF0B}"/>
              </a:ext>
            </a:extLst>
          </p:cNvPr>
          <p:cNvCxnSpPr>
            <a:cxnSpLocks/>
          </p:cNvCxnSpPr>
          <p:nvPr/>
        </p:nvCxnSpPr>
        <p:spPr>
          <a:xfrm flipH="1">
            <a:off x="1765792" y="3733267"/>
            <a:ext cx="987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27F53D6-1188-A34B-B4CF-B76F82E6F43F}"/>
              </a:ext>
            </a:extLst>
          </p:cNvPr>
          <p:cNvCxnSpPr>
            <a:cxnSpLocks/>
          </p:cNvCxnSpPr>
          <p:nvPr/>
        </p:nvCxnSpPr>
        <p:spPr>
          <a:xfrm>
            <a:off x="3244258" y="3733267"/>
            <a:ext cx="10127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9EB8B83-02BB-B94A-913E-2F09DC45E24D}"/>
              </a:ext>
            </a:extLst>
          </p:cNvPr>
          <p:cNvSpPr txBox="1"/>
          <p:nvPr/>
        </p:nvSpPr>
        <p:spPr>
          <a:xfrm>
            <a:off x="1390231" y="4798367"/>
            <a:ext cx="1054100" cy="461665"/>
          </a:xfrm>
          <a:prstGeom prst="rect">
            <a:avLst/>
          </a:prstGeom>
          <a:noFill/>
        </p:spPr>
        <p:txBody>
          <a:bodyPr wrap="square" rtlCol="0">
            <a:spAutoFit/>
          </a:bodyPr>
          <a:lstStyle/>
          <a:p>
            <a:pPr algn="ctr"/>
            <a:r>
              <a:rPr lang="en-US" sz="1200" dirty="0"/>
              <a:t>WORLD TOURISM DAY</a:t>
            </a:r>
          </a:p>
        </p:txBody>
      </p:sp>
      <p:sp>
        <p:nvSpPr>
          <p:cNvPr id="44" name="TextBox 43">
            <a:extLst>
              <a:ext uri="{FF2B5EF4-FFF2-40B4-BE49-F238E27FC236}">
                <a16:creationId xmlns:a16="http://schemas.microsoft.com/office/drawing/2014/main" id="{53CFA3FD-331C-404A-A303-41721BA14879}"/>
              </a:ext>
            </a:extLst>
          </p:cNvPr>
          <p:cNvSpPr txBox="1"/>
          <p:nvPr/>
        </p:nvSpPr>
        <p:spPr>
          <a:xfrm>
            <a:off x="3350476" y="3887268"/>
            <a:ext cx="1054100" cy="584775"/>
          </a:xfrm>
          <a:prstGeom prst="rect">
            <a:avLst/>
          </a:prstGeom>
          <a:noFill/>
        </p:spPr>
        <p:txBody>
          <a:bodyPr wrap="square" rtlCol="0">
            <a:spAutoFit/>
          </a:bodyPr>
          <a:lstStyle/>
          <a:p>
            <a:pPr algn="ctr"/>
            <a:r>
              <a:rPr lang="en-US" sz="1200" dirty="0"/>
              <a:t>September Equinox</a:t>
            </a:r>
          </a:p>
          <a:p>
            <a:pPr algn="ctr"/>
            <a:r>
              <a:rPr lang="en-US" sz="800" dirty="0"/>
              <a:t>(10:21pm, Nairobi)</a:t>
            </a:r>
          </a:p>
        </p:txBody>
      </p:sp>
      <p:sp>
        <p:nvSpPr>
          <p:cNvPr id="29" name="TextBox 28">
            <a:extLst>
              <a:ext uri="{FF2B5EF4-FFF2-40B4-BE49-F238E27FC236}">
                <a16:creationId xmlns:a16="http://schemas.microsoft.com/office/drawing/2014/main" id="{548779B6-D745-4E85-8F50-1CBD8B113E5C}"/>
              </a:ext>
            </a:extLst>
          </p:cNvPr>
          <p:cNvSpPr txBox="1"/>
          <p:nvPr/>
        </p:nvSpPr>
        <p:spPr>
          <a:xfrm>
            <a:off x="3153907" y="2389332"/>
            <a:ext cx="3210914" cy="276999"/>
          </a:xfrm>
          <a:prstGeom prst="rect">
            <a:avLst/>
          </a:prstGeom>
          <a:noFill/>
        </p:spPr>
        <p:txBody>
          <a:bodyPr wrap="square" rtlCol="0">
            <a:spAutoFit/>
          </a:bodyPr>
          <a:lstStyle/>
          <a:p>
            <a:pPr algn="ctr"/>
            <a:r>
              <a:rPr lang="en-US" sz="1200" dirty="0"/>
              <a:t>Sept 15: NAT’L HISPANIC HERITAGE MONTH</a:t>
            </a:r>
          </a:p>
        </p:txBody>
      </p:sp>
      <p:sp>
        <p:nvSpPr>
          <p:cNvPr id="40" name="TextBox 39">
            <a:extLst>
              <a:ext uri="{FF2B5EF4-FFF2-40B4-BE49-F238E27FC236}">
                <a16:creationId xmlns:a16="http://schemas.microsoft.com/office/drawing/2014/main" id="{F1B647D6-99C6-4279-AF17-34F73EBC7F06}"/>
              </a:ext>
            </a:extLst>
          </p:cNvPr>
          <p:cNvSpPr txBox="1"/>
          <p:nvPr/>
        </p:nvSpPr>
        <p:spPr>
          <a:xfrm>
            <a:off x="3435393" y="2653113"/>
            <a:ext cx="1054100" cy="276999"/>
          </a:xfrm>
          <a:prstGeom prst="rect">
            <a:avLst/>
          </a:prstGeom>
          <a:noFill/>
        </p:spPr>
        <p:txBody>
          <a:bodyPr wrap="square" rtlCol="0">
            <a:spAutoFit/>
          </a:bodyPr>
          <a:lstStyle/>
          <a:p>
            <a:pPr algn="ctr"/>
            <a:r>
              <a:rPr lang="en-US" sz="1200" dirty="0"/>
              <a:t>MARA DAY</a:t>
            </a:r>
          </a:p>
        </p:txBody>
      </p:sp>
      <p:sp>
        <p:nvSpPr>
          <p:cNvPr id="42" name="TextBox 41">
            <a:extLst>
              <a:ext uri="{FF2B5EF4-FFF2-40B4-BE49-F238E27FC236}">
                <a16:creationId xmlns:a16="http://schemas.microsoft.com/office/drawing/2014/main" id="{3E7F37D6-B6DC-4198-99C8-DF2978965703}"/>
              </a:ext>
            </a:extLst>
          </p:cNvPr>
          <p:cNvSpPr txBox="1"/>
          <p:nvPr/>
        </p:nvSpPr>
        <p:spPr>
          <a:xfrm>
            <a:off x="4337008" y="2528244"/>
            <a:ext cx="1054100" cy="461665"/>
          </a:xfrm>
          <a:prstGeom prst="rect">
            <a:avLst/>
          </a:prstGeom>
          <a:noFill/>
        </p:spPr>
        <p:txBody>
          <a:bodyPr wrap="square" rtlCol="0">
            <a:spAutoFit/>
          </a:bodyPr>
          <a:lstStyle/>
          <a:p>
            <a:pPr algn="ctr"/>
            <a:r>
              <a:rPr lang="en-US" sz="1200" dirty="0">
                <a:solidFill>
                  <a:srgbClr val="0000FF"/>
                </a:solidFill>
              </a:rPr>
              <a:t>EFM Coffee</a:t>
            </a:r>
          </a:p>
          <a:p>
            <a:pPr algn="ctr"/>
            <a:r>
              <a:rPr lang="en-US" sz="1200" dirty="0"/>
              <a:t>10am – 11am</a:t>
            </a:r>
          </a:p>
        </p:txBody>
      </p:sp>
    </p:spTree>
    <p:extLst>
      <p:ext uri="{BB962C8B-B14F-4D97-AF65-F5344CB8AC3E}">
        <p14:creationId xmlns:p14="http://schemas.microsoft.com/office/powerpoint/2010/main" val="71047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46CC32-0683-4441-A909-9289B0160FDD}"/>
              </a:ext>
            </a:extLst>
          </p:cNvPr>
          <p:cNvSpPr/>
          <p:nvPr/>
        </p:nvSpPr>
        <p:spPr>
          <a:xfrm>
            <a:off x="5071881" y="977901"/>
            <a:ext cx="2235448" cy="8308651"/>
          </a:xfrm>
          <a:prstGeom prst="rect">
            <a:avLst/>
          </a:prstGeom>
        </p:spPr>
        <p:txBody>
          <a:bodyPr wrap="square">
            <a:noAutofit/>
          </a:bodyPr>
          <a:lstStyle/>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5" name="Rectangle 14">
            <a:extLst>
              <a:ext uri="{FF2B5EF4-FFF2-40B4-BE49-F238E27FC236}">
                <a16:creationId xmlns:a16="http://schemas.microsoft.com/office/drawing/2014/main" id="{B0969B7D-BA6B-844D-88A6-0300E81A02D4}"/>
              </a:ext>
            </a:extLst>
          </p:cNvPr>
          <p:cNvSpPr/>
          <p:nvPr/>
        </p:nvSpPr>
        <p:spPr>
          <a:xfrm>
            <a:off x="2778622" y="906917"/>
            <a:ext cx="2240280" cy="8929252"/>
          </a:xfrm>
          <a:prstGeom prst="rect">
            <a:avLst/>
          </a:prstGeom>
        </p:spPr>
        <p:txBody>
          <a:bodyPr>
            <a:noAutofit/>
          </a:bodyPr>
          <a:lstStyle/>
          <a:p>
            <a:endParaRPr lang="en-US" sz="1000">
              <a:latin typeface="Cambria" panose="02040503050406030204" pitchFamily="18" charset="0"/>
            </a:endParaRPr>
          </a:p>
        </p:txBody>
      </p:sp>
      <p:sp>
        <p:nvSpPr>
          <p:cNvPr id="16" name="Text Box 12">
            <a:extLst>
              <a:ext uri="{FF2B5EF4-FFF2-40B4-BE49-F238E27FC236}">
                <a16:creationId xmlns:a16="http://schemas.microsoft.com/office/drawing/2014/main" id="{EDB3EB39-6E48-4F4A-B8FF-9AC942A7E048}"/>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19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2">
            <a:extLst>
              <a:ext uri="{FF2B5EF4-FFF2-40B4-BE49-F238E27FC236}">
                <a16:creationId xmlns:a16="http://schemas.microsoft.com/office/drawing/2014/main" id="{73408D1C-464B-454D-91D5-3BEFFE17D2C6}"/>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76911038-4AFA-9340-BFFE-5EF91934AC40}"/>
              </a:ext>
            </a:extLst>
          </p:cNvPr>
          <p:cNvSpPr/>
          <p:nvPr/>
        </p:nvSpPr>
        <p:spPr>
          <a:xfrm>
            <a:off x="5018902" y="904241"/>
            <a:ext cx="2240280" cy="8448351"/>
          </a:xfrm>
          <a:prstGeom prst="rect">
            <a:avLst/>
          </a:prstGeom>
        </p:spPr>
        <p:txBody>
          <a:bodyPr>
            <a:noAutofit/>
          </a:bodyPr>
          <a:lstStyle/>
          <a:p>
            <a:endParaRPr lang="en-US" sz="1000" b="1">
              <a:latin typeface="Cambria" panose="02040503050406030204" pitchFamily="18" charset="0"/>
            </a:endParaRPr>
          </a:p>
          <a:p>
            <a:endParaRPr lang="en-US" sz="1000" b="1">
              <a:latin typeface="Cambria" panose="02040503050406030204" pitchFamily="18" charset="0"/>
            </a:endParaRPr>
          </a:p>
          <a:p>
            <a:endParaRPr lang="en-US" altLang="en-US" sz="1000" b="1">
              <a:latin typeface="Cambria" panose="02040503050406030204" pitchFamily="18" charset="0"/>
            </a:endParaRPr>
          </a:p>
          <a:p>
            <a:endParaRPr lang="en-US" sz="1000">
              <a:latin typeface="Cambria" panose="02040503050406030204" pitchFamily="18" charset="0"/>
            </a:endParaRPr>
          </a:p>
        </p:txBody>
      </p:sp>
      <p:sp>
        <p:nvSpPr>
          <p:cNvPr id="9" name="TextBox 8">
            <a:extLst>
              <a:ext uri="{FF2B5EF4-FFF2-40B4-BE49-F238E27FC236}">
                <a16:creationId xmlns:a16="http://schemas.microsoft.com/office/drawing/2014/main" id="{11D630E3-6789-7748-B06B-61AC72C45F7A}"/>
              </a:ext>
            </a:extLst>
          </p:cNvPr>
          <p:cNvSpPr txBox="1"/>
          <p:nvPr/>
        </p:nvSpPr>
        <p:spPr>
          <a:xfrm>
            <a:off x="448536" y="897468"/>
            <a:ext cx="2285183" cy="48193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(CONT.)</a:t>
            </a:r>
          </a:p>
        </p:txBody>
      </p:sp>
      <p:pic>
        <p:nvPicPr>
          <p:cNvPr id="9218" name="Picture 2" descr="Nanny Name Flyer Child Parent, escala humana, hand, human png thumbnail">
            <a:extLst>
              <a:ext uri="{FF2B5EF4-FFF2-40B4-BE49-F238E27FC236}">
                <a16:creationId xmlns:a16="http://schemas.microsoft.com/office/drawing/2014/main" id="{139AD268-118A-4015-A1FA-00295FE01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18" y="8605999"/>
            <a:ext cx="309045" cy="5665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use illustration, Parent education program Nanny Family God, houses, angle, text png thumbnail">
            <a:extLst>
              <a:ext uri="{FF2B5EF4-FFF2-40B4-BE49-F238E27FC236}">
                <a16:creationId xmlns:a16="http://schemas.microsoft.com/office/drawing/2014/main" id="{1EAF6B12-AE99-4C1F-A830-CD5AF2138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95" y="8230727"/>
            <a:ext cx="977855" cy="97785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anny Child Infant Computer Icons Baby Transport, baby stroller, people, silhouette png thumbnail">
            <a:extLst>
              <a:ext uri="{FF2B5EF4-FFF2-40B4-BE49-F238E27FC236}">
                <a16:creationId xmlns:a16="http://schemas.microsoft.com/office/drawing/2014/main" id="{37A65256-63EC-4F4B-BF88-13A1A869E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192" y="8831258"/>
            <a:ext cx="343733" cy="3437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3AB8684-BB60-4048-B256-A691EB0CDC66}"/>
              </a:ext>
            </a:extLst>
          </p:cNvPr>
          <p:cNvSpPr txBox="1"/>
          <p:nvPr/>
        </p:nvSpPr>
        <p:spPr>
          <a:xfrm>
            <a:off x="519929" y="1379399"/>
            <a:ext cx="2240280" cy="8258337"/>
          </a:xfrm>
          <a:prstGeom prst="rect">
            <a:avLst/>
          </a:prstGeom>
          <a:noFill/>
        </p:spPr>
        <p:txBody>
          <a:bodyPr wrap="square" rtlCol="0">
            <a:noAutofit/>
          </a:bodyPr>
          <a:lstStyle/>
          <a:p>
            <a:r>
              <a:rPr lang="en-US" sz="1000" b="1" dirty="0">
                <a:solidFill>
                  <a:srgbClr val="000000"/>
                </a:solidFill>
                <a:latin typeface="Cambria" panose="02040503050406030204" pitchFamily="18" charset="0"/>
                <a:ea typeface="Cambria" panose="02040503050406030204" pitchFamily="18" charset="0"/>
              </a:rPr>
              <a:t>Housekeeper/Cook:</a:t>
            </a:r>
            <a:r>
              <a:rPr lang="en-US" sz="1000" dirty="0">
                <a:solidFill>
                  <a:srgbClr val="000000"/>
                </a:solidFill>
                <a:latin typeface="Cambria" panose="02040503050406030204" pitchFamily="18" charset="0"/>
                <a:ea typeface="Cambria" panose="02040503050406030204" pitchFamily="18" charset="0"/>
              </a:rPr>
              <a:t> </a:t>
            </a:r>
            <a:r>
              <a:rPr lang="en-US" sz="1000" b="1" dirty="0">
                <a:solidFill>
                  <a:srgbClr val="201F1E"/>
                </a:solidFill>
                <a:latin typeface="Cambria" panose="02040503050406030204" pitchFamily="18" charset="0"/>
                <a:ea typeface="Cambria" panose="02040503050406030204" pitchFamily="18" charset="0"/>
              </a:rPr>
              <a:t>Moses </a:t>
            </a:r>
            <a:r>
              <a:rPr lang="en-US" sz="1000" b="1" dirty="0" err="1">
                <a:solidFill>
                  <a:srgbClr val="201F1E"/>
                </a:solidFill>
                <a:latin typeface="Cambria" panose="02040503050406030204" pitchFamily="18" charset="0"/>
                <a:ea typeface="Cambria" panose="02040503050406030204" pitchFamily="18" charset="0"/>
              </a:rPr>
              <a:t>Angehi</a:t>
            </a:r>
            <a:r>
              <a:rPr lang="en-US" sz="1000" b="1" dirty="0">
                <a:solidFill>
                  <a:srgbClr val="201F1E"/>
                </a:solidFill>
                <a:latin typeface="Cambria" panose="02040503050406030204" pitchFamily="18" charset="0"/>
                <a:ea typeface="Cambria" panose="02040503050406030204" pitchFamily="18" charset="0"/>
              </a:rPr>
              <a:t> </a:t>
            </a:r>
            <a:r>
              <a:rPr lang="en-US" sz="1000" b="1" dirty="0" err="1">
                <a:solidFill>
                  <a:srgbClr val="201F1E"/>
                </a:solidFill>
                <a:latin typeface="Cambria" panose="02040503050406030204" pitchFamily="18" charset="0"/>
                <a:ea typeface="Cambria" panose="02040503050406030204" pitchFamily="18" charset="0"/>
              </a:rPr>
              <a:t>Elegerizo</a:t>
            </a:r>
            <a:r>
              <a:rPr lang="en-US" sz="1000" b="1" dirty="0" err="1">
                <a:solidFill>
                  <a:srgbClr val="000000"/>
                </a:solidFill>
                <a:latin typeface="Cambria" panose="02040503050406030204" pitchFamily="18" charset="0"/>
                <a:ea typeface="Cambria" panose="02040503050406030204" pitchFamily="18" charset="0"/>
              </a:rPr>
              <a:t>a</a:t>
            </a:r>
            <a:r>
              <a:rPr lang="en-US" sz="1000" b="1" dirty="0">
                <a:solidFill>
                  <a:srgbClr val="000000"/>
                </a:solidFill>
                <a:latin typeface="Cambria" panose="02040503050406030204" pitchFamily="18" charset="0"/>
                <a:ea typeface="Cambria" panose="02040503050406030204" pitchFamily="18" charset="0"/>
              </a:rPr>
              <a:t> </a:t>
            </a:r>
            <a:r>
              <a:rPr lang="en-US" sz="1000" dirty="0">
                <a:solidFill>
                  <a:srgbClr val="000000"/>
                </a:solidFill>
                <a:latin typeface="Cambria" panose="02040503050406030204" pitchFamily="18" charset="0"/>
                <a:ea typeface="Cambria" panose="02040503050406030204" pitchFamily="18" charset="0"/>
              </a:rPr>
              <a:t>hard-working, honest, caring and professional house worker available immediately for fulltime or part-time work. Completely</a:t>
            </a:r>
            <a:endParaRPr lang="en-US" sz="1000" kern="1400" dirty="0">
              <a:solidFill>
                <a:srgbClr val="000000"/>
              </a:solidFill>
              <a:latin typeface="Cambria" panose="02040503050406030204" pitchFamily="18" charset="0"/>
              <a:ea typeface="Cambria" panose="02040503050406030204" pitchFamily="18" charset="0"/>
            </a:endParaRPr>
          </a:p>
          <a:p>
            <a:pPr>
              <a:spcAft>
                <a:spcPts val="1400"/>
              </a:spcAft>
            </a:pPr>
            <a:r>
              <a:rPr lang="en-US" sz="1000" dirty="0">
                <a:solidFill>
                  <a:srgbClr val="000000"/>
                </a:solidFill>
                <a:latin typeface="Cambria" panose="02040503050406030204" pitchFamily="18" charset="0"/>
                <a:ea typeface="Cambria" panose="02040503050406030204" pitchFamily="18" charset="0"/>
              </a:rPr>
              <a:t>trustworthy! He has a long history of working for many COM families, with many letters of recommendations.   Available immediately for full or part-time work.  Contact Moses @ 0721540548 / 0112611757, Ref: Christian Leighton at </a:t>
            </a:r>
            <a:r>
              <a:rPr lang="en-US" sz="1000" u="sng" dirty="0">
                <a:solidFill>
                  <a:srgbClr val="FF7915"/>
                </a:solidFill>
                <a:latin typeface="Cambria" panose="02040503050406030204" pitchFamily="18" charset="0"/>
                <a:ea typeface="Cambria" panose="02040503050406030204" pitchFamily="18" charset="0"/>
                <a:hlinkClick r:id="rId5"/>
              </a:rPr>
              <a:t>calmma97@gmail.com</a:t>
            </a:r>
            <a:endParaRPr lang="en-US" sz="1000" u="sng" dirty="0">
              <a:solidFill>
                <a:srgbClr val="FF7915"/>
              </a:solidFill>
              <a:latin typeface="Cambria" panose="02040503050406030204" pitchFamily="18" charset="0"/>
              <a:ea typeface="Cambria" panose="020405030504060302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Nanny/Housekeeper: Emily Omondi</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 been the glue that kept our home running this tour. Fantastic with our school-aged sons, created a warm and nurturing environment. Kept our home immaculate and organized, excellent with meal prep, cared for dogs. Extremely observant, well-briefed on COVID, minimizes risks. We’re truly sad</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to part ways. RSO-badged, available May/June. Previously worked for UN families. Contact Emily, 0724 459 471 Reference,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Cherisse</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Wilson, </a:t>
            </a:r>
            <a:b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6"/>
              </a:rPr>
              <a:t>wilsontravel2018@gmail.com</a:t>
            </a:r>
            <a:r>
              <a:rPr kumimoji="0" lang="en-US" sz="1000" b="0" i="0" u="sng" strike="noStrike" kern="1200" cap="none" spc="0" normalizeH="0" baseline="0" noProof="0" dirty="0">
                <a:ln>
                  <a:noFill/>
                </a:ln>
                <a:solidFill>
                  <a:srgbClr val="954F72"/>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Housekeeper/Cook/Gardener: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My domestic staff, </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Janet </a:t>
            </a:r>
            <a:r>
              <a:rPr kumimoji="0" lang="en-US" sz="1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Momanyi</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is outstanding and available for work 2-3 days a week. Janet has taken great care of me and the house the last 4+</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years. She does it all: cooks, cleans, cloths, shopping,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Zuku</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internet, and yard/gardening. Janet knows the Embassy GSO/housing team well for home repairs. RSO Badged. I’d really like for her to get more experience (hopefully open future opportunities). Contact Janet, 0704.025.553. Ref: Doug Shaffer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7"/>
              </a:rPr>
              <a:t>ShafferDN@state.gov</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0729.982.785</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a:spcAft>
                <a:spcPts val="1400"/>
              </a:spcAft>
            </a:pPr>
            <a:endParaRPr lang="en-US" sz="1000" kern="1400" dirty="0">
              <a:solidFill>
                <a:srgbClr val="000000"/>
              </a:solidFill>
              <a:latin typeface="Cambria" panose="02040503050406030204" pitchFamily="18" charset="0"/>
              <a:ea typeface="Cambria" panose="02040503050406030204" pitchFamily="18" charset="0"/>
            </a:endParaRPr>
          </a:p>
          <a:p>
            <a:pPr marL="0" marR="0" indent="0" algn="l">
              <a:lnSpc>
                <a:spcPts val="1200"/>
              </a:lnSpc>
              <a:spcBef>
                <a:spcPts val="0"/>
              </a:spcBef>
              <a:spcAft>
                <a:spcPts val="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814880A1-59CD-42E1-BBC6-0AB1AE53A847}"/>
              </a:ext>
            </a:extLst>
          </p:cNvPr>
          <p:cNvSpPr txBox="1"/>
          <p:nvPr/>
        </p:nvSpPr>
        <p:spPr>
          <a:xfrm>
            <a:off x="2721810" y="904241"/>
            <a:ext cx="2240280" cy="8393854"/>
          </a:xfrm>
          <a:prstGeom prst="rect">
            <a:avLst/>
          </a:prstGeom>
          <a:noFill/>
        </p:spPr>
        <p:txBody>
          <a:bodyPr wrap="square" rtlCol="0">
            <a:noAutofit/>
          </a:bodyPr>
          <a:lstStyle/>
          <a:p>
            <a:pPr>
              <a:spcAft>
                <a:spcPts val="1400"/>
              </a:spcAft>
            </a:pPr>
            <a:r>
              <a:rPr lang="en-US" sz="1000" b="1" dirty="0">
                <a:solidFill>
                  <a:srgbClr val="000000"/>
                </a:solidFill>
                <a:latin typeface="Cambria" panose="02040503050406030204" pitchFamily="18" charset="0"/>
                <a:ea typeface="Cambria" panose="02040503050406030204" pitchFamily="18" charset="0"/>
              </a:rPr>
              <a:t>Nanny/Housekeeper: Jane Lucy Kamau</a:t>
            </a:r>
            <a:r>
              <a:rPr lang="en-US" sz="1000" dirty="0">
                <a:solidFill>
                  <a:srgbClr val="000000"/>
                </a:solidFill>
                <a:latin typeface="Cambria" panose="02040503050406030204" pitchFamily="18" charset="0"/>
                <a:ea typeface="Cambria" panose="02040503050406030204" pitchFamily="18" charset="0"/>
              </a:rPr>
              <a:t>- outstanding nanny/ housekeeper! Experience w/ newborns, twins, all ages. Good balance of love, structure, and discipline. Trustworthy and level--headed. Exercised good judgement. Works very hard. Takes direction well. Our house was spotless. Made healthy snacks, and was available for errands and babysitting on weekends.  Reliable, direct, reasonable. Contact Jane, +254 723 869908. Ref: Abby Townsend, </a:t>
            </a:r>
            <a:r>
              <a:rPr lang="en-US" sz="1000" dirty="0">
                <a:solidFill>
                  <a:srgbClr val="000000"/>
                </a:solidFill>
                <a:latin typeface="Cambria" panose="02040503050406030204" pitchFamily="18" charset="0"/>
                <a:ea typeface="Cambria" panose="02040503050406030204" pitchFamily="18" charset="0"/>
                <a:hlinkClick r:id="rId8"/>
              </a:rPr>
              <a:t>Abzergaila@gmail.com</a:t>
            </a:r>
            <a:r>
              <a:rPr lang="en-US" sz="1000" dirty="0">
                <a:solidFill>
                  <a:srgbClr val="000000"/>
                </a:solidFill>
                <a:latin typeface="Cambria" panose="02040503050406030204" pitchFamily="18" charset="0"/>
                <a:ea typeface="Cambria" panose="02040503050406030204" pitchFamily="18" charset="0"/>
              </a:rPr>
              <a:t>.</a:t>
            </a:r>
          </a:p>
          <a:p>
            <a:pPr marL="0" marR="0" lvl="0" indent="0" algn="l" defTabSz="457200" rtl="0" eaLnBrk="1" fontAlgn="auto" latinLnBrk="0" hangingPunct="1">
              <a:lnSpc>
                <a:spcPct val="100000"/>
              </a:lnSpc>
              <a:spcBef>
                <a:spcPts val="0"/>
              </a:spcBef>
              <a:spcAft>
                <a:spcPts val="1400"/>
              </a:spcAft>
              <a:buClrTx/>
              <a:buSzTx/>
              <a:buFontTx/>
              <a:buNone/>
              <a:tabLst/>
              <a:defRPr/>
            </a:pPr>
            <a:r>
              <a:rPr lang="en-US" sz="1000" dirty="0">
                <a:solidFill>
                  <a:srgbClr val="000000"/>
                </a:solidFill>
                <a:latin typeface="Cambria" panose="02040503050406030204" pitchFamily="18" charset="0"/>
                <a:ea typeface="Cambria" panose="02040503050406030204" pitchFamily="18" charset="0"/>
              </a:rPr>
              <a:t>Housekeeper/Nanny/Pet-Sitter: </a:t>
            </a:r>
            <a:r>
              <a:rPr lang="en-US" sz="1000" b="1" dirty="0">
                <a:solidFill>
                  <a:srgbClr val="000000"/>
                </a:solidFill>
                <a:latin typeface="Cambria" panose="02040503050406030204" pitchFamily="18" charset="0"/>
                <a:ea typeface="Cambria" panose="02040503050406030204" pitchFamily="18" charset="0"/>
              </a:rPr>
              <a:t>Eunice Omondi </a:t>
            </a:r>
            <a:r>
              <a:rPr lang="en-US" sz="1000" b="1" dirty="0" err="1">
                <a:solidFill>
                  <a:srgbClr val="000000"/>
                </a:solidFill>
                <a:latin typeface="Cambria" panose="02040503050406030204" pitchFamily="18" charset="0"/>
                <a:ea typeface="Cambria" panose="02040503050406030204" pitchFamily="18" charset="0"/>
              </a:rPr>
              <a:t>Owiti</a:t>
            </a:r>
            <a:r>
              <a:rPr lang="en-US" sz="1000" b="1" dirty="0">
                <a:solidFill>
                  <a:srgbClr val="000000"/>
                </a:solidFill>
                <a:latin typeface="Cambria" panose="02040503050406030204" pitchFamily="18" charset="0"/>
                <a:ea typeface="Cambria" panose="02040503050406030204" pitchFamily="18" charset="0"/>
              </a:rPr>
              <a:t> </a:t>
            </a:r>
            <a:r>
              <a:rPr lang="en-US" sz="1000" dirty="0">
                <a:solidFill>
                  <a:srgbClr val="000000"/>
                </a:solidFill>
                <a:latin typeface="Cambria" panose="02040503050406030204" pitchFamily="18" charset="0"/>
                <a:ea typeface="Cambria" panose="02040503050406030204" pitchFamily="18" charset="0"/>
              </a:rPr>
              <a:t>is available for full-time nanny/housekeeping work starting in early July. She’s a quick learner, a problem-solver, a pro with</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 iron, and she never passes up a good game of hide-and-seek or a trip to the pool with the kiddos. She's also a great pet-caretaker and dog-walker. Please contact her at +254 721 832 567 or email Sarah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Kraegel</a:t>
            </a:r>
            <a:r>
              <a:rPr lang="en-US" sz="1000" dirty="0">
                <a:solidFill>
                  <a:srgbClr val="000000"/>
                </a:solidFill>
                <a:latin typeface="Cambria" panose="02040503050406030204" pitchFamily="18" charset="0"/>
                <a:ea typeface="Cambria" panose="02040503050406030204" pitchFamily="18" charset="0"/>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sarah.lynn.smith1@gmail.com.</a:t>
            </a:r>
            <a:r>
              <a:rPr lang="en-US" sz="1000" dirty="0">
                <a:solidFill>
                  <a:srgbClr val="000000"/>
                </a:solidFill>
                <a:latin typeface="Cambria" panose="02040503050406030204" pitchFamily="18" charset="0"/>
                <a:ea typeface="Cambria" panose="02040503050406030204" pitchFamily="18" charset="0"/>
              </a:rPr>
              <a:t> </a:t>
            </a: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 </a:t>
            </a:r>
            <a:r>
              <a:rPr kumimoji="0" lang="en-US" sz="1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Phieta</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King'oo</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beautifully managed our busy household for the last 3 yrs.  Cleans, does laundry, shops for groceries, washes fruits/veg, cooks on request, and generally takes care of the many details we miss.  Extremely hard-working and trustworthy, has stayed with our children for a weekend on occasion.  Knows how to get things done, worked for USG families for a decade+.  RSO-cleared.  Ref: Heather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Schildge</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9"/>
              </a:rPr>
              <a:t>hschildge@aol.com</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or 0746510772 (WhatsApp); contact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Phieta</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directly at 0720405908.  -headed. Exercised good judgement. Works very hard. Takes direction well. Our house was spotless. Made healthy snacks, and was available for errands and babysitting on weekends.  Reliable, direct, reasonable. Contact Jane, +254 723 869908. Ref: Abby Townsend,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hlinkClick r:id="rId8"/>
              </a:rPr>
              <a:t>Abzergaila@gmail.com</a:t>
            </a:r>
            <a:endParaRPr lang="en-US" sz="1000" dirty="0">
              <a:solidFill>
                <a:srgbClr val="000000"/>
              </a:solidFill>
              <a:latin typeface="Cambria" panose="02040503050406030204" pitchFamily="18" charset="0"/>
              <a:ea typeface="Cambria" panose="02040503050406030204" pitchFamily="18" charset="0"/>
            </a:endParaRPr>
          </a:p>
          <a:p>
            <a:pPr marL="0" marR="0" lvl="0" indent="0" algn="l" defTabSz="457200" rtl="0" eaLnBrk="1" fontAlgn="auto" latinLnBrk="0" hangingPunct="1">
              <a:lnSpc>
                <a:spcPct val="100000"/>
              </a:lnSpc>
              <a:spcBef>
                <a:spcPts val="0"/>
              </a:spcBef>
              <a:spcAft>
                <a:spcPts val="1400"/>
              </a:spcAft>
              <a:buClrTx/>
              <a:buSzTx/>
              <a:buFontTx/>
              <a:buNone/>
              <a:tabLst/>
              <a:defRPr/>
            </a:pPr>
            <a:endParaRPr lang="en-US" sz="1000" dirty="0">
              <a:solidFill>
                <a:srgbClr val="000000"/>
              </a:solidFill>
              <a:latin typeface="Cambria" panose="02040503050406030204" pitchFamily="18" charset="0"/>
              <a:ea typeface="Cambria" panose="02040503050406030204" pitchFamily="18" charset="0"/>
            </a:endParaRPr>
          </a:p>
          <a:p>
            <a:pPr marL="0" marR="0" lvl="0" indent="0" algn="l" defTabSz="457200" rtl="0" eaLnBrk="1" fontAlgn="auto" latinLnBrk="0" hangingPunct="1">
              <a:lnSpc>
                <a:spcPct val="100000"/>
              </a:lnSpc>
              <a:spcBef>
                <a:spcPts val="0"/>
              </a:spcBef>
              <a:spcAft>
                <a:spcPts val="1400"/>
              </a:spcAft>
              <a:buClrTx/>
              <a:buSzTx/>
              <a:buFontTx/>
              <a:buNone/>
              <a:tabLst/>
              <a:defRPr/>
            </a:pPr>
            <a:endParaRPr lang="en-US" sz="1000" kern="1400" dirty="0">
              <a:ln>
                <a:noFill/>
              </a:ln>
              <a:solidFill>
                <a:srgbClr val="000000"/>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425561C1-7EBD-40C5-AE94-D62630F3D84E}"/>
              </a:ext>
            </a:extLst>
          </p:cNvPr>
          <p:cNvSpPr txBox="1"/>
          <p:nvPr/>
        </p:nvSpPr>
        <p:spPr>
          <a:xfrm>
            <a:off x="5069465" y="958044"/>
            <a:ext cx="2240280" cy="8258337"/>
          </a:xfrm>
          <a:prstGeom prst="rect">
            <a:avLst/>
          </a:prstGeom>
          <a:noFill/>
        </p:spPr>
        <p:txBody>
          <a:bodyPr wrap="square" rtlCol="0">
            <a:noAutofit/>
          </a:bodyPr>
          <a:lstStyle/>
          <a:p>
            <a:pPr>
              <a:spcAft>
                <a:spcPts val="1400"/>
              </a:spcAft>
            </a:pPr>
            <a:r>
              <a:rPr lang="en-US" sz="1000" dirty="0">
                <a:solidFill>
                  <a:srgbClr val="000000"/>
                </a:solidFill>
                <a:latin typeface="Cambria" panose="02040503050406030204" pitchFamily="18" charset="0"/>
                <a:ea typeface="Cambria" panose="02040503050406030204" pitchFamily="18" charset="0"/>
              </a:rPr>
              <a:t>Housekeeper (Part Time): </a:t>
            </a:r>
            <a:r>
              <a:rPr lang="en-US" sz="1000" b="1" dirty="0">
                <a:solidFill>
                  <a:srgbClr val="000000"/>
                </a:solidFill>
                <a:latin typeface="Cambria" panose="02040503050406030204" pitchFamily="18" charset="0"/>
                <a:ea typeface="Cambria" panose="02040503050406030204" pitchFamily="18" charset="0"/>
              </a:rPr>
              <a:t>Grace </a:t>
            </a:r>
            <a:r>
              <a:rPr lang="en-US" sz="1000" b="1" dirty="0" err="1">
                <a:solidFill>
                  <a:srgbClr val="000000"/>
                </a:solidFill>
                <a:latin typeface="Cambria" panose="02040503050406030204" pitchFamily="18" charset="0"/>
                <a:ea typeface="Cambria" panose="02040503050406030204" pitchFamily="18" charset="0"/>
              </a:rPr>
              <a:t>Njeri</a:t>
            </a:r>
            <a:r>
              <a:rPr lang="en-US" sz="1000" b="1" dirty="0">
                <a:solidFill>
                  <a:srgbClr val="000000"/>
                </a:solidFill>
                <a:latin typeface="Cambria" panose="02040503050406030204" pitchFamily="18" charset="0"/>
                <a:ea typeface="Cambria" panose="02040503050406030204" pitchFamily="18" charset="0"/>
              </a:rPr>
              <a:t> </a:t>
            </a:r>
            <a:r>
              <a:rPr lang="en-US" sz="1000" dirty="0">
                <a:solidFill>
                  <a:srgbClr val="000000"/>
                </a:solidFill>
                <a:latin typeface="Cambria" panose="02040503050406030204" pitchFamily="18" charset="0"/>
                <a:ea typeface="Cambria" panose="02040503050406030204" pitchFamily="18" charset="0"/>
              </a:rPr>
              <a:t>is the ultimate low-maintenance, high-performing housekeeper. Takes care of all of our inside cleaning needs, including laundry/ironing, and wonderful with pet care. Organizes vegetable delivery from local markets and manages other admin tasks as requested. Extremely trustworthy &amp; reliable– watches our dogs when we go away. Prefers work in Spring Valley/</a:t>
            </a:r>
            <a:r>
              <a:rPr lang="en-US" sz="1000" dirty="0" err="1">
                <a:solidFill>
                  <a:srgbClr val="000000"/>
                </a:solidFill>
                <a:latin typeface="Cambria" panose="02040503050406030204" pitchFamily="18" charset="0"/>
                <a:ea typeface="Cambria" panose="02040503050406030204" pitchFamily="18" charset="0"/>
              </a:rPr>
              <a:t>Shanzu</a:t>
            </a:r>
            <a:r>
              <a:rPr lang="en-US" sz="1000" dirty="0">
                <a:solidFill>
                  <a:srgbClr val="000000"/>
                </a:solidFill>
                <a:latin typeface="Cambria" panose="02040503050406030204" pitchFamily="18" charset="0"/>
                <a:ea typeface="Cambria" panose="02040503050406030204" pitchFamily="18" charset="0"/>
              </a:rPr>
              <a:t> area; available Tues/Thur. RSO cleared. Reach her at 0726 997 140. Ref: Jennifer Wilson </a:t>
            </a:r>
            <a:r>
              <a:rPr lang="en-US" sz="1000" dirty="0">
                <a:solidFill>
                  <a:srgbClr val="000000"/>
                </a:solidFill>
                <a:latin typeface="Cambria" panose="02040503050406030204" pitchFamily="18" charset="0"/>
                <a:ea typeface="Cambria" panose="02040503050406030204" pitchFamily="18" charset="0"/>
                <a:hlinkClick r:id="rId10"/>
              </a:rPr>
              <a:t>gdcollierwilson@gmail.com</a:t>
            </a:r>
            <a:endParaRPr lang="en-US" sz="1000" dirty="0">
              <a:solidFill>
                <a:srgbClr val="000000"/>
              </a:solidFill>
              <a:latin typeface="Cambria" panose="02040503050406030204" pitchFamily="18" charset="0"/>
              <a:ea typeface="Cambria" panose="02040503050406030204" pitchFamily="18" charset="0"/>
            </a:endParaRP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 </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Agnes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Nambuye</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Burare</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is available for full-time work. Very detailed with housework, punctual, self-organized and incredibly conscious of good hygiene. Established day/week/month cleaning routines that worked around our schedule. Reliable, honest and responsible. Open to feedback and offers helpful advice to take care of our space. An excellent housekeeper. Contact her on WhatsApp at: +254 710 154063. Reference, Tina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Byenkya</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abyenkya@usaid.gov</a:t>
            </a: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 Recommended with pleasure,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Jenniffer</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Mukonyo</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Mwangangi</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full or part-time.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Jenniffer</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is a meticulous cleaner, does laundry, irons and folds clothes, and takes up other tasks at her own initiative. She has served Americans for years, and she cooks American and local dishes. She does shopping as directed. And she is willing to tend to children.  Please phone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Jenniffer</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07 10 820 722. Reference,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Maarit</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Alvarez 011 490 40 79. </a:t>
            </a: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Housekeeper/Nanny/Cook: Trustworthy &amp; happy house help! </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Catherine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Thanga</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has 22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yrs</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with COM families. We’ve employed Catherine for 3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yrs</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&amp; trust her character; she is part of our family. </a:t>
            </a:r>
          </a:p>
          <a:p>
            <a:pPr>
              <a:spcAft>
                <a:spcPts val="1400"/>
              </a:spcAft>
            </a:pPr>
            <a:endParaRPr lang="en-US" sz="1000" dirty="0">
              <a:solidFill>
                <a:srgbClr val="000000"/>
              </a:solidFill>
              <a:latin typeface="Cambria" panose="02040503050406030204" pitchFamily="18" charset="0"/>
              <a:ea typeface="Cambria" panose="02040503050406030204" pitchFamily="18" charset="0"/>
            </a:endParaRPr>
          </a:p>
          <a:p>
            <a:pPr marL="0" marR="0" indent="0" algn="l">
              <a:spcBef>
                <a:spcPts val="0"/>
              </a:spcBef>
              <a:spcAft>
                <a:spcPts val="140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994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360FB04-0091-43E8-BCDA-BE6F61500A4B}"/>
              </a:ext>
            </a:extLst>
          </p:cNvPr>
          <p:cNvSpPr txBox="1"/>
          <p:nvPr/>
        </p:nvSpPr>
        <p:spPr>
          <a:xfrm>
            <a:off x="2541563" y="915008"/>
            <a:ext cx="2240280" cy="7995958"/>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rooms. Available days are Mon– Thur. She can be contact at: 0729079343. Ref. Keith </a:t>
            </a:r>
            <a:r>
              <a:rPr kumimoji="0" lang="en-US" sz="1000" b="0"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Eblamo</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keith.eblamo@yahoo.com.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r>
              <a:rPr lang="en-US" sz="1000" b="1" dirty="0">
                <a:solidFill>
                  <a:srgbClr val="000000"/>
                </a:solidFill>
                <a:latin typeface="Cambria" panose="02040503050406030204" pitchFamily="18" charset="0"/>
                <a:ea typeface="Cambria" panose="02040503050406030204" pitchFamily="18" charset="0"/>
              </a:rPr>
              <a:t>Housekeeper/Cook/Nanny:</a:t>
            </a:r>
            <a:r>
              <a:rPr lang="en-US" sz="1000" dirty="0">
                <a:solidFill>
                  <a:srgbClr val="000000"/>
                </a:solidFill>
                <a:latin typeface="Cambria" panose="02040503050406030204" pitchFamily="18" charset="0"/>
                <a:ea typeface="Cambria" panose="02040503050406030204" pitchFamily="18" charset="0"/>
              </a:rPr>
              <a:t> </a:t>
            </a:r>
            <a:r>
              <a:rPr lang="en-US" sz="1000" b="1" dirty="0" err="1">
                <a:solidFill>
                  <a:srgbClr val="000000"/>
                </a:solidFill>
                <a:latin typeface="Cambria" panose="02040503050406030204" pitchFamily="18" charset="0"/>
                <a:ea typeface="Cambria" panose="02040503050406030204" pitchFamily="18" charset="0"/>
              </a:rPr>
              <a:t>Winny</a:t>
            </a:r>
            <a:r>
              <a:rPr lang="en-US" sz="1000" b="1" dirty="0">
                <a:solidFill>
                  <a:srgbClr val="000000"/>
                </a:solidFill>
                <a:latin typeface="Cambria" panose="02040503050406030204" pitchFamily="18" charset="0"/>
                <a:ea typeface="Cambria" panose="02040503050406030204" pitchFamily="18" charset="0"/>
              </a:rPr>
              <a:t> </a:t>
            </a:r>
            <a:r>
              <a:rPr lang="en-US" sz="1000" b="1" dirty="0" err="1">
                <a:solidFill>
                  <a:srgbClr val="000000"/>
                </a:solidFill>
                <a:latin typeface="Cambria" panose="02040503050406030204" pitchFamily="18" charset="0"/>
                <a:ea typeface="Cambria" panose="02040503050406030204" pitchFamily="18" charset="0"/>
              </a:rPr>
              <a:t>Chonelwa</a:t>
            </a:r>
            <a:r>
              <a:rPr lang="en-US" sz="1000" b="1" dirty="0">
                <a:solidFill>
                  <a:srgbClr val="000000"/>
                </a:solidFill>
                <a:latin typeface="Cambria" panose="02040503050406030204" pitchFamily="18" charset="0"/>
                <a:ea typeface="Cambria" panose="02040503050406030204" pitchFamily="18" charset="0"/>
              </a:rPr>
              <a:t> </a:t>
            </a:r>
            <a:r>
              <a:rPr lang="en-US" sz="1000" dirty="0">
                <a:solidFill>
                  <a:srgbClr val="000000"/>
                </a:solidFill>
                <a:latin typeface="Cambria" panose="02040503050406030204" pitchFamily="18" charset="0"/>
                <a:ea typeface="Cambria" panose="02040503050406030204" pitchFamily="18" charset="0"/>
              </a:rPr>
              <a:t>is a hard-working, honest, caring and professional domestic employee available immediately for fulltime or part-time work. Recently worked for a COM</a:t>
            </a:r>
            <a:endParaRPr lang="en-US" sz="1000" kern="1400" dirty="0">
              <a:solidFill>
                <a:srgbClr val="000000"/>
              </a:solidFill>
              <a:latin typeface="Cambria" panose="02040503050406030204" pitchFamily="18" charset="0"/>
              <a:ea typeface="Cambria" panose="02040503050406030204" pitchFamily="18" charset="0"/>
            </a:endParaRPr>
          </a:p>
          <a:p>
            <a:r>
              <a:rPr lang="en-US" sz="1000" dirty="0">
                <a:solidFill>
                  <a:srgbClr val="000000"/>
                </a:solidFill>
                <a:latin typeface="Cambria" panose="02040503050406030204" pitchFamily="18" charset="0"/>
                <a:ea typeface="Cambria" panose="02040503050406030204" pitchFamily="18" charset="0"/>
              </a:rPr>
              <a:t>family who relocated, meticulously</a:t>
            </a:r>
            <a:endParaRPr lang="en-US" sz="1000" kern="1400" dirty="0">
              <a:solidFill>
                <a:srgbClr val="000000"/>
              </a:solidFill>
              <a:latin typeface="Cambria" panose="02040503050406030204" pitchFamily="18" charset="0"/>
              <a:ea typeface="Cambria" panose="02040503050406030204" pitchFamily="18" charset="0"/>
            </a:endParaRPr>
          </a:p>
          <a:p>
            <a:pPr>
              <a:spcAft>
                <a:spcPts val="1400"/>
              </a:spcAft>
            </a:pPr>
            <a:r>
              <a:rPr lang="en-US" sz="1000" dirty="0">
                <a:solidFill>
                  <a:srgbClr val="000000"/>
                </a:solidFill>
                <a:latin typeface="Cambria" panose="02040503050406030204" pitchFamily="18" charset="0"/>
                <a:ea typeface="Cambria" panose="02040503050406030204" pitchFamily="18" charset="0"/>
              </a:rPr>
              <a:t>maintaining a large home and performing a wide range of cooking duties including minor grocery shopping. Dedicated and willing to live in if required. Contact </a:t>
            </a:r>
            <a:r>
              <a:rPr lang="en-US" sz="1000" dirty="0" err="1">
                <a:solidFill>
                  <a:srgbClr val="000000"/>
                </a:solidFill>
                <a:latin typeface="Cambria" panose="02040503050406030204" pitchFamily="18" charset="0"/>
                <a:ea typeface="Cambria" panose="02040503050406030204" pitchFamily="18" charset="0"/>
              </a:rPr>
              <a:t>Winny</a:t>
            </a:r>
            <a:r>
              <a:rPr lang="en-US" sz="1000" dirty="0">
                <a:solidFill>
                  <a:srgbClr val="000000"/>
                </a:solidFill>
                <a:latin typeface="Cambria" panose="02040503050406030204" pitchFamily="18" charset="0"/>
                <a:ea typeface="Cambria" panose="02040503050406030204" pitchFamily="18" charset="0"/>
              </a:rPr>
              <a:t>, </a:t>
            </a:r>
            <a:br>
              <a:rPr lang="en-US" sz="1000" dirty="0">
                <a:solidFill>
                  <a:srgbClr val="000000"/>
                </a:solidFill>
                <a:latin typeface="Cambria" panose="02040503050406030204" pitchFamily="18" charset="0"/>
                <a:ea typeface="Cambria" panose="02040503050406030204" pitchFamily="18" charset="0"/>
              </a:rPr>
            </a:br>
            <a:r>
              <a:rPr lang="en-US" sz="1000" dirty="0">
                <a:solidFill>
                  <a:srgbClr val="000000"/>
                </a:solidFill>
                <a:latin typeface="Cambria" panose="02040503050406030204" pitchFamily="18" charset="0"/>
                <a:ea typeface="Cambria" panose="02040503050406030204" pitchFamily="18" charset="0"/>
              </a:rPr>
              <a:t>+254714144706 (she can provide professional reference letter from last employer); personal reference Jon Foster, </a:t>
            </a:r>
            <a:r>
              <a:rPr lang="en-US" sz="1000" u="sng" dirty="0">
                <a:solidFill>
                  <a:srgbClr val="FF7915"/>
                </a:solidFill>
                <a:latin typeface="Cambria" panose="02040503050406030204" pitchFamily="18" charset="0"/>
                <a:ea typeface="Cambria" panose="02040503050406030204" pitchFamily="18" charset="0"/>
                <a:hlinkClick r:id="rId2"/>
              </a:rPr>
              <a:t>fosterusmc@hotmail.com</a:t>
            </a:r>
            <a:r>
              <a:rPr lang="en-US" sz="1000" dirty="0">
                <a:solidFill>
                  <a:srgbClr val="000000"/>
                </a:solidFill>
                <a:latin typeface="Cambria" panose="02040503050406030204" pitchFamily="18" charset="0"/>
                <a:ea typeface="Cambria" panose="02040503050406030204" pitchFamily="18" charset="0"/>
              </a:rPr>
              <a:t>.  </a:t>
            </a:r>
            <a:endParaRPr lang="en-US" sz="1000" kern="1400" dirty="0">
              <a:solidFill>
                <a:srgbClr val="000000"/>
              </a:solidFill>
              <a:latin typeface="Cambria" panose="02040503050406030204" pitchFamily="18" charset="0"/>
              <a:ea typeface="Cambria" panose="02040503050406030204" pitchFamily="18" charset="0"/>
            </a:endParaRPr>
          </a:p>
          <a:p>
            <a:pPr>
              <a:spcAft>
                <a:spcPts val="1400"/>
              </a:spcAft>
            </a:pPr>
            <a:r>
              <a:rPr lang="en-US" sz="1000" kern="1400" dirty="0">
                <a:solidFill>
                  <a:srgbClr val="000000"/>
                </a:solidFill>
                <a:latin typeface="Cambria" panose="02040503050406030204" pitchFamily="18" charset="0"/>
                <a:ea typeface="Cambria" panose="02040503050406030204" pitchFamily="18" charset="0"/>
              </a:rPr>
              <a:t>Nanny/Housekeeper:  </a:t>
            </a:r>
            <a:r>
              <a:rPr lang="en-US" sz="1000" b="1" kern="1400" dirty="0">
                <a:solidFill>
                  <a:srgbClr val="000000"/>
                </a:solidFill>
                <a:latin typeface="Cambria" panose="02040503050406030204" pitchFamily="18" charset="0"/>
                <a:ea typeface="Cambria" panose="02040503050406030204" pitchFamily="18" charset="0"/>
              </a:rPr>
              <a:t>Sheila </a:t>
            </a:r>
            <a:r>
              <a:rPr lang="en-US" sz="1000" b="1" kern="1400" dirty="0" err="1">
                <a:solidFill>
                  <a:srgbClr val="000000"/>
                </a:solidFill>
                <a:latin typeface="Cambria" panose="02040503050406030204" pitchFamily="18" charset="0"/>
                <a:ea typeface="Cambria" panose="02040503050406030204" pitchFamily="18" charset="0"/>
              </a:rPr>
              <a:t>Kaleha</a:t>
            </a:r>
            <a:r>
              <a:rPr lang="en-US" sz="1000" b="1" kern="1400" dirty="0">
                <a:solidFill>
                  <a:srgbClr val="000000"/>
                </a:solidFill>
                <a:latin typeface="Cambria" panose="02040503050406030204" pitchFamily="18" charset="0"/>
                <a:ea typeface="Cambria" panose="02040503050406030204" pitchFamily="18" charset="0"/>
              </a:rPr>
              <a:t> </a:t>
            </a:r>
            <a:r>
              <a:rPr lang="en-US" sz="1000" kern="1400" dirty="0">
                <a:solidFill>
                  <a:srgbClr val="000000"/>
                </a:solidFill>
                <a:latin typeface="Cambria" panose="02040503050406030204" pitchFamily="18" charset="0"/>
                <a:ea typeface="Cambria" panose="02040503050406030204" pitchFamily="18" charset="0"/>
              </a:rPr>
              <a:t>was a wonderful nanny to our 4yr old boy for 2 years. She kept our house clean, cooked excellent meals, and was great with our 75lb dog. She is honest, fun, hardworking, and an all-around special person. She has worked for USG families for 8 years and Indian families before that. She is RSO cleared, available full time. Contact Sheila at +254 713-215-800 (also on </a:t>
            </a:r>
            <a:r>
              <a:rPr lang="en-US" sz="1000" kern="1400" dirty="0" err="1">
                <a:solidFill>
                  <a:srgbClr val="000000"/>
                </a:solidFill>
                <a:latin typeface="Cambria" panose="02040503050406030204" pitchFamily="18" charset="0"/>
                <a:ea typeface="Cambria" panose="02040503050406030204" pitchFamily="18" charset="0"/>
              </a:rPr>
              <a:t>whatsapp</a:t>
            </a:r>
            <a:r>
              <a:rPr lang="en-US" sz="1000" kern="1400" dirty="0">
                <a:solidFill>
                  <a:srgbClr val="000000"/>
                </a:solidFill>
                <a:latin typeface="Cambria" panose="02040503050406030204" pitchFamily="18" charset="0"/>
                <a:ea typeface="Cambria" panose="02040503050406030204" pitchFamily="18" charset="0"/>
              </a:rPr>
              <a:t>). Reference, Maria Lantz, maria.placht@gmail.com; 202-725-2038.</a:t>
            </a:r>
          </a:p>
          <a:p>
            <a:pPr>
              <a:spcAft>
                <a:spcPts val="1400"/>
              </a:spcAft>
            </a:pPr>
            <a:r>
              <a:rPr lang="en-US" sz="1000" kern="1400" dirty="0">
                <a:solidFill>
                  <a:srgbClr val="000000"/>
                </a:solidFill>
                <a:latin typeface="Cambria" panose="02040503050406030204" pitchFamily="18" charset="0"/>
                <a:ea typeface="Cambria" panose="02040503050406030204" pitchFamily="18" charset="0"/>
              </a:rPr>
              <a:t>Nanny/Housekeeper: </a:t>
            </a:r>
            <a:r>
              <a:rPr lang="en-US" sz="1000" b="1" kern="1400" dirty="0">
                <a:solidFill>
                  <a:srgbClr val="000000"/>
                </a:solidFill>
                <a:latin typeface="Cambria" panose="02040503050406030204" pitchFamily="18" charset="0"/>
                <a:ea typeface="Cambria" panose="02040503050406030204" pitchFamily="18" charset="0"/>
              </a:rPr>
              <a:t>Teresia (“Terry”) Wairimu </a:t>
            </a:r>
            <a:r>
              <a:rPr lang="en-US" sz="1000" kern="1400" dirty="0">
                <a:solidFill>
                  <a:srgbClr val="000000"/>
                </a:solidFill>
                <a:latin typeface="Cambria" panose="02040503050406030204" pitchFamily="18" charset="0"/>
                <a:ea typeface="Cambria" panose="02040503050406030204" pitchFamily="18" charset="0"/>
              </a:rPr>
              <a:t>is the best nanny ever! Far exceeded our expectations and made a lifelong impact to our home and lives of our children. Self-motivated, reliable, innovative, and warm. She helped our 2-yr old learn her letters &amp; numbers, toilet train and how to compete daily tasks around the house.  She is EXCELLENT with our older children as well. Terry is an exemplary employee who gives her best and is passionate about her work. Contact Terry, 0722989518. Reference,  Michelle Pekins, msdickson84@gmail.com. </a:t>
            </a:r>
          </a:p>
          <a:p>
            <a:pPr>
              <a:spcAft>
                <a:spcPts val="1400"/>
              </a:spcAft>
            </a:pPr>
            <a:endParaRPr lang="en-US" sz="1000" kern="1400" dirty="0">
              <a:solidFill>
                <a:srgbClr val="000000"/>
              </a:solidFill>
              <a:latin typeface="Cambria" panose="02040503050406030204" pitchFamily="18" charset="0"/>
              <a:ea typeface="Cambria" panose="02040503050406030204" pitchFamily="18" charset="0"/>
            </a:endParaRPr>
          </a:p>
        </p:txBody>
      </p:sp>
      <p:sp>
        <p:nvSpPr>
          <p:cNvPr id="7" name="TextBox 6"/>
          <p:cNvSpPr txBox="1"/>
          <p:nvPr/>
        </p:nvSpPr>
        <p:spPr>
          <a:xfrm>
            <a:off x="461236" y="886133"/>
            <a:ext cx="2240280" cy="830865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dirty="0">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200" b="1" dirty="0">
                <a:solidFill>
                  <a:srgbClr val="003366"/>
                </a:solidFill>
                <a:latin typeface="Cambria" panose="02040503050406030204" pitchFamily="18" charset="0"/>
              </a:rPr>
              <a:t>(CONT.)</a:t>
            </a:r>
          </a:p>
        </p:txBody>
      </p:sp>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9" name="Rectangle 8"/>
          <p:cNvSpPr/>
          <p:nvPr/>
        </p:nvSpPr>
        <p:spPr>
          <a:xfrm>
            <a:off x="461236" y="1380477"/>
            <a:ext cx="2240280" cy="8580789"/>
          </a:xfrm>
          <a:prstGeom prst="rect">
            <a:avLst/>
          </a:prstGeom>
        </p:spPr>
        <p:txBody>
          <a:bodyPr>
            <a:noAutofit/>
          </a:bodyPr>
          <a:lstStyle/>
          <a:p>
            <a:pPr defTabSz="914400" eaLnBrk="0" fontAlgn="base" hangingPunct="0">
              <a:spcBef>
                <a:spcPct val="0"/>
              </a:spcBef>
              <a:spcAft>
                <a:spcPct val="0"/>
              </a:spcAft>
              <a:defRPr/>
            </a:pPr>
            <a:endParaRPr lang="en-US" sz="1000" b="1">
              <a:latin typeface="Cambria" panose="02040503050406030204" pitchFamily="18" charset="0"/>
            </a:endParaRPr>
          </a:p>
          <a:p>
            <a:pPr defTabSz="914400" eaLnBrk="0" fontAlgn="base" hangingPunct="0">
              <a:spcBef>
                <a:spcPct val="0"/>
              </a:spcBef>
              <a:spcAft>
                <a:spcPct val="0"/>
              </a:spcAft>
              <a:defRPr/>
            </a:pPr>
            <a:endParaRPr lang="en-US" sz="1000">
              <a:solidFill>
                <a:prstClr val="black"/>
              </a:solidFill>
              <a:latin typeface="Cambria" panose="02040503050406030204" pitchFamily="18" charset="0"/>
            </a:endParaRPr>
          </a:p>
          <a:p>
            <a:pPr defTabSz="914400" eaLnBrk="0" fontAlgn="base" hangingPunct="0">
              <a:spcBef>
                <a:spcPct val="0"/>
              </a:spcBef>
              <a:spcAft>
                <a:spcPct val="0"/>
              </a:spcAft>
            </a:pPr>
            <a:endParaRPr lang="en-US" sz="1000" b="1">
              <a:latin typeface="Cambria" panose="02040503050406030204" pitchFamily="18" charset="0"/>
            </a:endParaRPr>
          </a:p>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290" name="Picture 2" descr="Maid service Cleaner Housekeeping, maid, text, hand png thumbnail">
            <a:extLst>
              <a:ext uri="{FF2B5EF4-FFF2-40B4-BE49-F238E27FC236}">
                <a16:creationId xmlns:a16="http://schemas.microsoft.com/office/drawing/2014/main" id="{146858ED-69C3-4331-BBE4-8AD0D0606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295" y="8570445"/>
            <a:ext cx="749345" cy="7493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D64B5BE-99DD-4C7B-912F-173594CFD801}"/>
              </a:ext>
            </a:extLst>
          </p:cNvPr>
          <p:cNvSpPr txBox="1"/>
          <p:nvPr/>
        </p:nvSpPr>
        <p:spPr>
          <a:xfrm>
            <a:off x="465071" y="1313248"/>
            <a:ext cx="2240280" cy="7817253"/>
          </a:xfrm>
          <a:prstGeom prst="rect">
            <a:avLst/>
          </a:prstGeom>
          <a:noFill/>
        </p:spPr>
        <p:txBody>
          <a:bodyPr wrap="square" rtlCol="0">
            <a:noAutofit/>
          </a:bodyPr>
          <a:lstStyle/>
          <a:p>
            <a:pPr marL="0" marR="0" indent="0" algn="l">
              <a:spcBef>
                <a:spcPts val="0"/>
              </a:spcBef>
              <a:spcAft>
                <a:spcPts val="1400"/>
              </a:spcAft>
            </a:pPr>
            <a:r>
              <a:rPr lang="en-US" sz="1000" kern="1400" dirty="0">
                <a:ln>
                  <a:noFill/>
                </a:ln>
                <a:solidFill>
                  <a:srgbClr val="000000"/>
                </a:solidFill>
                <a:effectLst/>
                <a:latin typeface="Cambria" panose="02040503050406030204" pitchFamily="18" charset="0"/>
                <a:ea typeface="Cambria" panose="02040503050406030204" pitchFamily="18" charset="0"/>
              </a:rPr>
              <a:t>Wonderful with kids for babysitting, helps them stay on task for school, helps with animals, food prep &amp; recipes, too. Worked with Americans for a long time so she understands the culture. RSO badged, live-out. Available July 2021. Contact Catherine, 0723353465. Reference, Susan </a:t>
            </a:r>
            <a:r>
              <a:rPr lang="en-US" sz="1000" kern="1400" dirty="0" err="1">
                <a:ln>
                  <a:noFill/>
                </a:ln>
                <a:solidFill>
                  <a:srgbClr val="000000"/>
                </a:solidFill>
                <a:effectLst/>
                <a:latin typeface="Cambria" panose="02040503050406030204" pitchFamily="18" charset="0"/>
                <a:ea typeface="Cambria" panose="02040503050406030204" pitchFamily="18" charset="0"/>
              </a:rPr>
              <a:t>Munz</a:t>
            </a:r>
            <a:r>
              <a:rPr lang="en-US" sz="1000" kern="1400" dirty="0">
                <a:ln>
                  <a:noFill/>
                </a:ln>
                <a:solidFill>
                  <a:srgbClr val="000000"/>
                </a:solidFill>
                <a:effectLst/>
                <a:latin typeface="Cambria" panose="02040503050406030204" pitchFamily="18" charset="0"/>
                <a:ea typeface="Cambria" panose="02040503050406030204" pitchFamily="18" charset="0"/>
              </a:rPr>
              <a:t>, 0711893238.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Dorine </a:t>
            </a:r>
            <a:r>
              <a:rPr kumimoji="0" lang="en-US" sz="1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Ragot</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has provided house care services for us since last yr. She has been employed by Embassy personnel for many years; highly recommended by families. She has an outstanding work ethic; goes above and beyond. She is</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trustworthy, attentive, and reliable. Her duties/responsibilities includes sweep/mop, laundry, and upkeep of rooms. Available days are Mon– Thur. She can be contact at: 0729079343. Ref. Keith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Eblamo</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4"/>
              </a:rPr>
              <a:t>keith.eblamo@yahoo.com</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Housekeeper/Cook/Nanny:</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Winny</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Chonelwa</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is a hard-working, honest, caring and professional domestic employee available immediately for fulltime or part-time work. Recently worked for a COM</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family who relocated, meticulously maintaining a large home and performing a wide range of cooking duties including minor grocery shopping. Dedicated and willing to live in if required. Contact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Winny</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b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+254714144706 (she can provide professional reference letter from last employer); personal reference Jon Foster, fosterusmc@hotmail.com.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Housekeeper: </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Dorine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Ragot</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has provided house care services for us since last yr. She has been employed by Embassy personnel for many years; highly recommended by families. She has an outstanding work ethic; goes above and beyond. She 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trustworthy, attentive, and reliable. Her duties/responsibilities includes sweep/mop, laundry, and upkeep of</a:t>
            </a: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1400"/>
              </a:spcAft>
            </a:pPr>
            <a:r>
              <a:rPr lang="en-US" sz="1000" kern="1400" dirty="0">
                <a:ln>
                  <a:noFill/>
                </a:ln>
                <a:solidFill>
                  <a:srgbClr val="000000"/>
                </a:solidFill>
                <a:effectLst/>
                <a:latin typeface="Cambria" panose="02040503050406030204" pitchFamily="18" charset="0"/>
                <a:ea typeface="Cambria" panose="02040503050406030204" pitchFamily="18" charset="0"/>
              </a:rPr>
              <a:t> </a:t>
            </a:r>
          </a:p>
          <a:p>
            <a:pPr marL="0" marR="0" indent="0" algn="l">
              <a:spcBef>
                <a:spcPts val="0"/>
              </a:spcBef>
              <a:spcAft>
                <a:spcPts val="140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140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spcBef>
                <a:spcPts val="0"/>
              </a:spcBef>
              <a:spcAft>
                <a:spcPts val="1400"/>
              </a:spcAft>
            </a:pPr>
            <a:endParaRPr lang="en-US" sz="1000" kern="1400" dirty="0">
              <a:ln>
                <a:noFill/>
              </a:ln>
              <a:solidFill>
                <a:srgbClr val="00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C72B1E2-F7E9-4EE8-B3E5-3A2D0E9E4FFA}"/>
              </a:ext>
            </a:extLst>
          </p:cNvPr>
          <p:cNvSpPr txBox="1"/>
          <p:nvPr/>
        </p:nvSpPr>
        <p:spPr>
          <a:xfrm>
            <a:off x="4984390" y="948899"/>
            <a:ext cx="2240280" cy="7756453"/>
          </a:xfrm>
          <a:prstGeom prst="rect">
            <a:avLst/>
          </a:prstGeom>
          <a:noFill/>
        </p:spPr>
        <p:txBody>
          <a:bodyPr wrap="square" rtlCol="0">
            <a:noAutofit/>
          </a:bodyPr>
          <a:lstStyle/>
          <a:p>
            <a:r>
              <a:rPr lang="en-US" sz="1000" b="1" i="0" dirty="0">
                <a:solidFill>
                  <a:srgbClr val="000000"/>
                </a:solidFill>
                <a:effectLst/>
                <a:latin typeface="Cambria" panose="02040503050406030204" pitchFamily="18" charset="0"/>
              </a:rPr>
              <a:t>Housekeeper/Nanny Angelina </a:t>
            </a:r>
            <a:r>
              <a:rPr lang="en-US" sz="1000" b="1" i="0" dirty="0" err="1">
                <a:solidFill>
                  <a:srgbClr val="000000"/>
                </a:solidFill>
                <a:effectLst/>
                <a:latin typeface="Cambria" panose="02040503050406030204" pitchFamily="18" charset="0"/>
              </a:rPr>
              <a:t>Mawaka</a:t>
            </a:r>
            <a:r>
              <a:rPr lang="en-US" sz="1000" b="1" i="0" dirty="0">
                <a:solidFill>
                  <a:srgbClr val="000000"/>
                </a:solidFill>
                <a:effectLst/>
                <a:latin typeface="Cambria" panose="02040503050406030204" pitchFamily="18" charset="0"/>
              </a:rPr>
              <a:t> </a:t>
            </a:r>
            <a:r>
              <a:rPr lang="en-US" sz="1000" b="0" i="0" dirty="0">
                <a:solidFill>
                  <a:srgbClr val="000000"/>
                </a:solidFill>
                <a:effectLst/>
                <a:latin typeface="Cambria" panose="02040503050406030204" pitchFamily="18" charset="0"/>
              </a:rPr>
              <a:t>worked for me for 4 </a:t>
            </a:r>
            <a:r>
              <a:rPr lang="en-US" sz="1000" b="0" i="0" dirty="0" err="1">
                <a:solidFill>
                  <a:srgbClr val="000000"/>
                </a:solidFill>
                <a:effectLst/>
                <a:latin typeface="Cambria" panose="02040503050406030204" pitchFamily="18" charset="0"/>
              </a:rPr>
              <a:t>yrs</a:t>
            </a:r>
            <a:r>
              <a:rPr lang="en-US" sz="1000" b="0" i="0" dirty="0">
                <a:solidFill>
                  <a:srgbClr val="000000"/>
                </a:solidFill>
                <a:effectLst/>
                <a:latin typeface="Cambria" panose="02040503050406030204" pitchFamily="18" charset="0"/>
              </a:rPr>
              <a:t> &amp; 22 </a:t>
            </a:r>
            <a:r>
              <a:rPr lang="en-US" sz="1000" b="0" i="0" dirty="0" err="1">
                <a:solidFill>
                  <a:srgbClr val="000000"/>
                </a:solidFill>
                <a:effectLst/>
                <a:latin typeface="Cambria" panose="02040503050406030204" pitchFamily="18" charset="0"/>
              </a:rPr>
              <a:t>yrs</a:t>
            </a:r>
            <a:r>
              <a:rPr lang="en-US" sz="1000" b="0" i="0" dirty="0">
                <a:solidFill>
                  <a:srgbClr val="000000"/>
                </a:solidFill>
                <a:effectLst/>
                <a:latin typeface="Cambria" panose="02040503050406030204" pitchFamily="18" charset="0"/>
              </a:rPr>
              <a:t> between two other expat families which speaks to her stability &amp; trustworthiness.  She is excellent with pets &amp; kids. She handled cleaning, laundry, shopping, &amp; cooking. She also stayed with my kids when I was out of the country, handled minor emergencies &amp; kept me informed. I could always count on her to be at work.  She helped alleviate much of the stress of being at post as a single parent.  Call Angelina at 0722780977.  For reference WhatsApp +1865 801-7626, or </a:t>
            </a:r>
            <a:r>
              <a:rPr lang="en-US" sz="1000" b="0" i="0" dirty="0">
                <a:solidFill>
                  <a:srgbClr val="000000"/>
                </a:solidFill>
                <a:effectLst/>
                <a:latin typeface="Cambria" panose="02040503050406030204" pitchFamily="18" charset="0"/>
                <a:hlinkClick r:id="rId5"/>
              </a:rPr>
              <a:t>Kayle.Prince@gmail.com</a:t>
            </a:r>
            <a:r>
              <a:rPr lang="en-US" sz="1000" b="0" i="0" dirty="0">
                <a:solidFill>
                  <a:srgbClr val="000000"/>
                </a:solidFill>
                <a:effectLst/>
                <a:latin typeface="Cambria" panose="02040503050406030204" pitchFamily="18" charset="0"/>
              </a:rPr>
              <a:t>.</a:t>
            </a:r>
          </a:p>
          <a:p>
            <a:endParaRPr lang="en-US" sz="1000" dirty="0">
              <a:solidFill>
                <a:srgbClr val="000000"/>
              </a:solidFill>
              <a:latin typeface="Cambria" panose="02040503050406030204" pitchFamily="18" charset="0"/>
            </a:endParaRPr>
          </a:p>
          <a:p>
            <a:r>
              <a:rPr lang="en-US" sz="1000" b="1" i="0" dirty="0">
                <a:solidFill>
                  <a:srgbClr val="201F1E"/>
                </a:solidFill>
                <a:effectLst/>
                <a:latin typeface="Cambria" panose="02040503050406030204" pitchFamily="18" charset="0"/>
                <a:ea typeface="Cambria" panose="02040503050406030204" pitchFamily="18" charset="0"/>
              </a:rPr>
              <a:t>COOK Chris </a:t>
            </a:r>
            <a:r>
              <a:rPr lang="en-US" sz="1000" b="1" i="0" dirty="0" err="1">
                <a:solidFill>
                  <a:srgbClr val="201F1E"/>
                </a:solidFill>
                <a:effectLst/>
                <a:latin typeface="Cambria" panose="02040503050406030204" pitchFamily="18" charset="0"/>
                <a:ea typeface="Cambria" panose="02040503050406030204" pitchFamily="18" charset="0"/>
              </a:rPr>
              <a:t>Khayega</a:t>
            </a:r>
            <a:r>
              <a:rPr lang="en-US" sz="1000" b="1" i="0" dirty="0">
                <a:solidFill>
                  <a:srgbClr val="201F1E"/>
                </a:solidFill>
                <a:effectLst/>
                <a:latin typeface="Cambria" panose="02040503050406030204" pitchFamily="18" charset="0"/>
                <a:ea typeface="Cambria" panose="02040503050406030204" pitchFamily="18" charset="0"/>
              </a:rPr>
              <a:t> </a:t>
            </a:r>
            <a:r>
              <a:rPr lang="en-US" sz="1000" b="0" i="0" dirty="0">
                <a:solidFill>
                  <a:srgbClr val="201F1E"/>
                </a:solidFill>
                <a:effectLst/>
                <a:latin typeface="Cambria" panose="02040503050406030204" pitchFamily="18" charset="0"/>
                <a:ea typeface="Cambria" panose="02040503050406030204" pitchFamily="18" charset="0"/>
              </a:rPr>
              <a:t>is available as a cook beginning June. His specialties are spaghetti &amp; meatballs, chicken, and Ethiopian cuisine, but he easily follows any recipe you share and is comfortable with gluten free preparations. Chris also does our weekly shopping with ease and manages guard food. He is always smiling and happy to work! Contact Laurie Markle </a:t>
            </a:r>
            <a:r>
              <a:rPr lang="en-US" sz="1000" b="0" i="0" dirty="0">
                <a:solidFill>
                  <a:srgbClr val="201F1E"/>
                </a:solidFill>
                <a:effectLst/>
                <a:latin typeface="Cambria" panose="02040503050406030204" pitchFamily="18" charset="0"/>
                <a:ea typeface="Cambria" panose="02040503050406030204" pitchFamily="18" charset="0"/>
                <a:hlinkClick r:id="rId6"/>
              </a:rPr>
              <a:t>lauriemarkle@gmail.com</a:t>
            </a:r>
            <a:r>
              <a:rPr lang="en-US" sz="1000" b="0" i="0" dirty="0">
                <a:solidFill>
                  <a:srgbClr val="201F1E"/>
                </a:solidFill>
                <a:effectLst/>
                <a:latin typeface="Cambria" panose="02040503050406030204" pitchFamily="18" charset="0"/>
                <a:ea typeface="Cambria" panose="02040503050406030204" pitchFamily="18" charset="0"/>
              </a:rPr>
              <a:t> for recommendation &amp; to be connected.</a:t>
            </a:r>
            <a:endParaRPr lang="en-PH" sz="1000" dirty="0">
              <a:latin typeface="Cambria" panose="02040503050406030204" pitchFamily="18" charset="0"/>
              <a:ea typeface="Cambria" panose="02040503050406030204" pitchFamily="18" charset="0"/>
            </a:endParaRPr>
          </a:p>
        </p:txBody>
      </p:sp>
      <p:sp>
        <p:nvSpPr>
          <p:cNvPr id="18" name="Text Box 5">
            <a:extLst>
              <a:ext uri="{FF2B5EF4-FFF2-40B4-BE49-F238E27FC236}">
                <a16:creationId xmlns:a16="http://schemas.microsoft.com/office/drawing/2014/main" id="{DE26A459-FDCE-40D0-85D0-3821444FCED4}"/>
              </a:ext>
            </a:extLst>
          </p:cNvPr>
          <p:cNvSpPr txBox="1">
            <a:spLocks noChangeArrowheads="1"/>
          </p:cNvSpPr>
          <p:nvPr/>
        </p:nvSpPr>
        <p:spPr bwMode="auto">
          <a:xfrm>
            <a:off x="5001922" y="5849324"/>
            <a:ext cx="2235449" cy="3421651"/>
          </a:xfrm>
          <a:prstGeom prst="rect">
            <a:avLst/>
          </a:prstGeom>
          <a:solidFill>
            <a:schemeClr val="bg2">
              <a:lumMod val="90000"/>
            </a:schemeClr>
          </a:solidFill>
          <a:ln w="12700" algn="ctr">
            <a:solidFill>
              <a:srgbClr val="003366"/>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950" b="0" i="1" spc="0" dirty="0">
                <a:solidFill>
                  <a:srgbClr val="000000"/>
                </a:solidFill>
                <a:effectLst/>
                <a:latin typeface="Cambria" panose="02040503050406030204" pitchFamily="18" charset="0"/>
                <a:ea typeface="Cambria" panose="02040503050406030204" pitchFamily="18" charset="0"/>
              </a:rPr>
              <a:t>The ROAR makes a conscientious effort to accept domestic staff advertisements for those who have parted in good standing with their American employers.  It is the responsibility of the hiring individual to make certain that the prospective employee has positive references from their prior employer. It is always best policy to contact as many of the referencing previous employers as possible. If there is a break between positions that cannot be explained, be suspicious and do your research.  Background checks from FSNI/RSO are required for domestic staff. Contact the FSNI office to initiate the process: call 020 3636 295 or email </a:t>
            </a:r>
            <a:r>
              <a:rPr lang="en-US" sz="950" b="0" i="1" spc="0" dirty="0">
                <a:solidFill>
                  <a:srgbClr val="000000"/>
                </a:solidFill>
                <a:effectLst/>
                <a:latin typeface="Cambria" panose="02040503050406030204" pitchFamily="18" charset="0"/>
                <a:ea typeface="Cambria" panose="02040503050406030204" pitchFamily="18" charset="0"/>
                <a:hlinkClick r:id="rId7"/>
              </a:rPr>
              <a:t>NairobiRSOFSNI@state.gov</a:t>
            </a:r>
            <a:r>
              <a:rPr lang="en-US" sz="950" b="0" i="1" spc="0" dirty="0">
                <a:solidFill>
                  <a:srgbClr val="000000"/>
                </a:solidFill>
                <a:effectLst/>
                <a:latin typeface="Cambria" panose="02040503050406030204" pitchFamily="18" charset="0"/>
                <a:ea typeface="Cambria" panose="02040503050406030204" pitchFamily="18" charset="0"/>
              </a:rPr>
              <a:t>, or visit the FSNI office located on the second floor of the chancery building.</a:t>
            </a:r>
            <a:endParaRPr kumimoji="0" lang="en-US" altLang="en-US" sz="95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3906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1236" y="886133"/>
            <a:ext cx="2240280" cy="830865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(CONT.)</a:t>
            </a:r>
          </a:p>
          <a:p>
            <a:pPr lvl="0" defTabSz="914400" eaLnBrk="0" fontAlgn="base" hangingPunct="0">
              <a:spcBef>
                <a:spcPct val="0"/>
              </a:spcBef>
              <a:spcAft>
                <a:spcPct val="0"/>
              </a:spcAft>
              <a:defRPr/>
            </a:pPr>
            <a:endParaRPr lang="en-US" altLang="en-US" sz="1400" b="1">
              <a:solidFill>
                <a:srgbClr val="003366"/>
              </a:solidFill>
              <a:latin typeface="Cambria" panose="02040503050406030204" pitchFamily="18" charset="0"/>
            </a:endParaRPr>
          </a:p>
          <a:p>
            <a:pPr lvl="0" defTabSz="914400" eaLnBrk="0" fontAlgn="base" hangingPunct="0">
              <a:spcBef>
                <a:spcPct val="0"/>
              </a:spcBef>
              <a:spcAft>
                <a:spcPct val="0"/>
              </a:spcAft>
              <a:defRPr/>
            </a:pPr>
            <a:endParaRPr lang="en-US" altLang="en-US" sz="1400" b="1">
              <a:solidFill>
                <a:srgbClr val="003366"/>
              </a:solidFill>
              <a:latin typeface="Cambria" panose="02040503050406030204" pitchFamily="18" charset="0"/>
            </a:endParaRPr>
          </a:p>
        </p:txBody>
      </p:sp>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9" name="Rectangle 8"/>
          <p:cNvSpPr/>
          <p:nvPr/>
        </p:nvSpPr>
        <p:spPr>
          <a:xfrm>
            <a:off x="461236" y="1380477"/>
            <a:ext cx="2240280" cy="8580789"/>
          </a:xfrm>
          <a:prstGeom prst="rect">
            <a:avLst/>
          </a:prstGeom>
        </p:spPr>
        <p:txBody>
          <a:bodyPr>
            <a:noAutofit/>
          </a:bodyPr>
          <a:lstStyle/>
          <a:p>
            <a:pPr defTabSz="914400" eaLnBrk="0" fontAlgn="base" hangingPunct="0">
              <a:spcBef>
                <a:spcPct val="0"/>
              </a:spcBef>
              <a:spcAft>
                <a:spcPct val="0"/>
              </a:spcAft>
              <a:defRPr/>
            </a:pPr>
            <a:endParaRPr lang="en-US" sz="1000" b="1">
              <a:latin typeface="Cambria" panose="02040503050406030204" pitchFamily="18" charset="0"/>
            </a:endParaRPr>
          </a:p>
          <a:p>
            <a:pPr defTabSz="914400" eaLnBrk="0" fontAlgn="base" hangingPunct="0">
              <a:spcBef>
                <a:spcPct val="0"/>
              </a:spcBef>
              <a:spcAft>
                <a:spcPct val="0"/>
              </a:spcAft>
              <a:defRPr/>
            </a:pPr>
            <a:endParaRPr lang="en-US" sz="1000">
              <a:solidFill>
                <a:prstClr val="black"/>
              </a:solidFill>
              <a:latin typeface="Cambria" panose="02040503050406030204" pitchFamily="18" charset="0"/>
            </a:endParaRPr>
          </a:p>
          <a:p>
            <a:pPr defTabSz="914400" eaLnBrk="0" fontAlgn="base" hangingPunct="0">
              <a:spcBef>
                <a:spcPct val="0"/>
              </a:spcBef>
              <a:spcAft>
                <a:spcPct val="0"/>
              </a:spcAft>
            </a:pPr>
            <a:endParaRPr lang="en-US" sz="1000" b="1">
              <a:latin typeface="Cambria" panose="02040503050406030204" pitchFamily="18" charset="0"/>
            </a:endParaRPr>
          </a:p>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21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74776C9E-5C98-43CB-A937-4736223C984B}"/>
              </a:ext>
            </a:extLst>
          </p:cNvPr>
          <p:cNvSpPr txBox="1"/>
          <p:nvPr/>
        </p:nvSpPr>
        <p:spPr>
          <a:xfrm>
            <a:off x="2632281" y="963823"/>
            <a:ext cx="2240280" cy="8307152"/>
          </a:xfrm>
          <a:prstGeom prst="rect">
            <a:avLst/>
          </a:prstGeom>
          <a:noFill/>
        </p:spPr>
        <p:txBody>
          <a:bodyPr wrap="square" rtlCol="0">
            <a:noAutofit/>
          </a:bodyPr>
          <a:lstStyle/>
          <a:p>
            <a:pPr fontAlgn="base"/>
            <a:r>
              <a:rPr lang="en-US" sz="1000" dirty="0">
                <a:solidFill>
                  <a:srgbClr val="000000"/>
                </a:solidFill>
                <a:latin typeface="Cambria" panose="02040503050406030204" pitchFamily="18" charset="0"/>
                <a:ea typeface="Cambria" panose="02040503050406030204" pitchFamily="18" charset="0"/>
              </a:rPr>
              <a:t>Claude can be reached at 0707703973. We are happy to answer any questions at atieno.taraz@gmail.com (</a:t>
            </a:r>
            <a:r>
              <a:rPr lang="en-US" sz="1000" dirty="0" err="1">
                <a:solidFill>
                  <a:srgbClr val="000000"/>
                </a:solidFill>
                <a:latin typeface="Cambria" panose="02040503050406030204" pitchFamily="18" charset="0"/>
                <a:ea typeface="Cambria" panose="02040503050406030204" pitchFamily="18" charset="0"/>
              </a:rPr>
              <a:t>Atieno</a:t>
            </a:r>
            <a:r>
              <a:rPr lang="en-US" sz="1000" dirty="0">
                <a:solidFill>
                  <a:srgbClr val="000000"/>
                </a:solidFill>
                <a:latin typeface="Cambria" panose="02040503050406030204" pitchFamily="18" charset="0"/>
                <a:ea typeface="Cambria" panose="02040503050406030204" pitchFamily="18" charset="0"/>
              </a:rPr>
              <a:t> or </a:t>
            </a:r>
            <a:r>
              <a:rPr lang="en-US" sz="1000" dirty="0" err="1">
                <a:solidFill>
                  <a:srgbClr val="000000"/>
                </a:solidFill>
                <a:latin typeface="Cambria" panose="02040503050406030204" pitchFamily="18" charset="0"/>
                <a:ea typeface="Cambria" panose="02040503050406030204" pitchFamily="18" charset="0"/>
              </a:rPr>
              <a:t>Taraz</a:t>
            </a:r>
            <a:r>
              <a:rPr lang="en-US" sz="1000" dirty="0">
                <a:solidFill>
                  <a:srgbClr val="000000"/>
                </a:solidFill>
                <a:latin typeface="Cambria" panose="02040503050406030204" pitchFamily="18" charset="0"/>
                <a:ea typeface="Cambria" panose="02040503050406030204" pitchFamily="18" charset="0"/>
              </a:rPr>
              <a:t> </a:t>
            </a:r>
            <a:r>
              <a:rPr lang="en-US" sz="1000" dirty="0" err="1">
                <a:solidFill>
                  <a:srgbClr val="000000"/>
                </a:solidFill>
                <a:latin typeface="Cambria" panose="02040503050406030204" pitchFamily="18" charset="0"/>
                <a:ea typeface="Cambria" panose="02040503050406030204" pitchFamily="18" charset="0"/>
              </a:rPr>
              <a:t>Samandari</a:t>
            </a:r>
            <a:r>
              <a:rPr lang="en-US" sz="1000" dirty="0">
                <a:solidFill>
                  <a:srgbClr val="000000"/>
                </a:solidFill>
                <a:latin typeface="Cambria" panose="02040503050406030204" pitchFamily="18" charset="0"/>
                <a:ea typeface="Cambria" panose="02040503050406030204" pitchFamily="18" charset="0"/>
              </a:rPr>
              <a:t>).</a:t>
            </a:r>
          </a:p>
          <a:p>
            <a:pPr fontAlgn="base"/>
            <a:r>
              <a:rPr lang="en-US" sz="1000" dirty="0">
                <a:solidFill>
                  <a:srgbClr val="000000"/>
                </a:solidFill>
                <a:latin typeface="Cambria" panose="02040503050406030204" pitchFamily="18" charset="0"/>
                <a:ea typeface="Cambria" panose="02040503050406030204" pitchFamily="18" charset="0"/>
              </a:rPr>
              <a:t>Driver: Reliable, safe driver. Jake </a:t>
            </a:r>
            <a:r>
              <a:rPr lang="en-US" sz="1000" dirty="0" err="1">
                <a:solidFill>
                  <a:srgbClr val="000000"/>
                </a:solidFill>
                <a:latin typeface="Cambria" panose="02040503050406030204" pitchFamily="18" charset="0"/>
                <a:ea typeface="Cambria" panose="02040503050406030204" pitchFamily="18" charset="0"/>
              </a:rPr>
              <a:t>Ayiro</a:t>
            </a:r>
            <a:r>
              <a:rPr lang="en-US" sz="1000" dirty="0">
                <a:solidFill>
                  <a:srgbClr val="000000"/>
                </a:solidFill>
                <a:latin typeface="Cambria" panose="02040503050406030204" pitchFamily="18" charset="0"/>
                <a:ea typeface="Cambria" panose="02040503050406030204" pitchFamily="18" charset="0"/>
              </a:rPr>
              <a:t> has driven for several EMB families, now looking for a new position. He is smart, reliable, and safe. Reach him at 0723511044. Reference: Heath Bailey (Nairobi ’15-’17)  baileydh@state.gov / dheathbailey@gmail.com, +1(702)430-1919.  </a:t>
            </a:r>
          </a:p>
          <a:p>
            <a:pPr fontAlgn="base"/>
            <a:endParaRPr lang="en-US" sz="1000" dirty="0">
              <a:solidFill>
                <a:srgbClr val="000000"/>
              </a:solidFill>
              <a:latin typeface="Cambria" panose="02040503050406030204" pitchFamily="18" charset="0"/>
              <a:ea typeface="Cambria" panose="02040503050406030204" pitchFamily="18" charset="0"/>
            </a:endParaRPr>
          </a:p>
          <a:p>
            <a:pPr fontAlgn="base"/>
            <a:r>
              <a:rPr lang="en-US" sz="1000" dirty="0">
                <a:solidFill>
                  <a:srgbClr val="000000"/>
                </a:solidFill>
                <a:latin typeface="Cambria" panose="02040503050406030204" pitchFamily="18" charset="0"/>
                <a:ea typeface="Cambria" panose="02040503050406030204" pitchFamily="18" charset="0"/>
              </a:rPr>
              <a:t>Gardener</a:t>
            </a:r>
            <a:r>
              <a:rPr lang="en-US" sz="1000" b="1" dirty="0">
                <a:solidFill>
                  <a:srgbClr val="000000"/>
                </a:solidFill>
                <a:latin typeface="Cambria" panose="02040503050406030204" pitchFamily="18" charset="0"/>
                <a:ea typeface="Cambria" panose="02040503050406030204" pitchFamily="18" charset="0"/>
              </a:rPr>
              <a:t>: John </a:t>
            </a:r>
            <a:r>
              <a:rPr lang="en-US" sz="1000" b="1" dirty="0" err="1">
                <a:solidFill>
                  <a:srgbClr val="000000"/>
                </a:solidFill>
                <a:latin typeface="Cambria" panose="02040503050406030204" pitchFamily="18" charset="0"/>
                <a:ea typeface="Cambria" panose="02040503050406030204" pitchFamily="18" charset="0"/>
              </a:rPr>
              <a:t>Momanyi</a:t>
            </a:r>
            <a:r>
              <a:rPr lang="en-US" sz="1000" b="1" dirty="0">
                <a:solidFill>
                  <a:srgbClr val="000000"/>
                </a:solidFill>
                <a:latin typeface="Cambria" panose="02040503050406030204" pitchFamily="18" charset="0"/>
                <a:ea typeface="Cambria" panose="02040503050406030204" pitchFamily="18" charset="0"/>
              </a:rPr>
              <a:t> </a:t>
            </a:r>
            <a:r>
              <a:rPr lang="en-US" sz="1000" dirty="0">
                <a:solidFill>
                  <a:srgbClr val="000000"/>
                </a:solidFill>
                <a:latin typeface="Cambria" panose="02040503050406030204" pitchFamily="18" charset="0"/>
                <a:ea typeface="Cambria" panose="02040503050406030204" pitchFamily="18" charset="0"/>
              </a:rPr>
              <a:t>has been my part-time gardener (two days a week) since I arrived to post last July.  He has many years of experience working for the Embassy community.  John is punctual, courteous, and attentive to your outdoor wants.  He has managed our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Cambria" panose="02040503050406030204" pitchFamily="18" charset="0"/>
                <a:ea typeface="Cambria" panose="02040503050406030204" pitchFamily="18" charset="0"/>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very large yard keeping it tidy and clean; in addition to keeping our vehicle spotless.  John is registered with the U.S. Embassy RSO.  Contact John on 0701-388-231.  Personal</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reference: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Doresa</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Robinson,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2"/>
              </a:rPr>
              <a:t>RobinsonDT1@state.gov</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Driver with own vehicles: </a:t>
            </a:r>
            <a:r>
              <a:rPr kumimoji="0" lang="en-US" sz="1000" b="0" i="0" u="none" strike="noStrike" kern="1200" cap="none" spc="0" normalizeH="0" baseline="0" noProof="0" dirty="0">
                <a:ln>
                  <a:noFill/>
                </a:ln>
                <a:solidFill>
                  <a:srgbClr val="050505"/>
                </a:solidFill>
                <a:effectLst/>
                <a:uLnTx/>
                <a:uFillTx/>
                <a:latin typeface="Cambria" panose="02040503050406030204" pitchFamily="18" charset="0"/>
                <a:ea typeface="Cambria" panose="02040503050406030204" pitchFamily="18" charset="0"/>
                <a:cs typeface="+mn-cs"/>
              </a:rPr>
              <a:t>New to post without a vehicle? Don’t feel like taking on Kenyan roads yourself? </a:t>
            </a:r>
            <a:r>
              <a:rPr kumimoji="0" lang="en-US" sz="1000" b="1" i="0" u="none" strike="noStrike" kern="1200" cap="none" spc="0" normalizeH="0" baseline="0" noProof="0" dirty="0">
                <a:ln>
                  <a:noFill/>
                </a:ln>
                <a:solidFill>
                  <a:srgbClr val="050505"/>
                </a:solidFill>
                <a:effectLst/>
                <a:uLnTx/>
                <a:uFillTx/>
                <a:latin typeface="Cambria" panose="02040503050406030204" pitchFamily="18" charset="0"/>
                <a:ea typeface="Cambria" panose="02040503050406030204" pitchFamily="18" charset="0"/>
                <a:cs typeface="+mn-cs"/>
              </a:rPr>
              <a:t>Robert </a:t>
            </a:r>
            <a:r>
              <a:rPr kumimoji="0" lang="en-US" sz="1000" b="1" i="0" u="none" strike="noStrike" kern="1200" cap="none" spc="0" normalizeH="0" baseline="0" noProof="0" dirty="0" err="1">
                <a:ln>
                  <a:noFill/>
                </a:ln>
                <a:solidFill>
                  <a:srgbClr val="050505"/>
                </a:solidFill>
                <a:effectLst/>
                <a:uLnTx/>
                <a:uFillTx/>
                <a:latin typeface="Cambria" panose="02040503050406030204" pitchFamily="18" charset="0"/>
                <a:ea typeface="Cambria" panose="02040503050406030204" pitchFamily="18" charset="0"/>
                <a:cs typeface="+mn-cs"/>
              </a:rPr>
              <a:t>Kimumu</a:t>
            </a:r>
            <a:r>
              <a:rPr kumimoji="0" lang="en-US" sz="1000" b="1" i="0" u="none" strike="noStrike" kern="1200" cap="none" spc="0" normalizeH="0" baseline="0" noProof="0" dirty="0">
                <a:ln>
                  <a:noFill/>
                </a:ln>
                <a:solidFill>
                  <a:srgbClr val="050505"/>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50505"/>
                </a:solidFill>
                <a:effectLst/>
                <a:uLnTx/>
                <a:uFillTx/>
                <a:latin typeface="Cambria" panose="02040503050406030204" pitchFamily="18" charset="0"/>
                <a:ea typeface="Cambria" panose="02040503050406030204" pitchFamily="18" charset="0"/>
                <a:cs typeface="+mn-cs"/>
              </a:rPr>
              <a:t>has his own vehicles (large and small), is a safe driver, and is wonderful with kids. He is great for bringing people around Nairobi for errands or airport runs. He drove “the bus” of kids from Rosslyn Ridge to </a:t>
            </a:r>
            <a:r>
              <a:rPr kumimoji="0" lang="en-US" sz="1000" b="0" i="0" u="none" strike="noStrike" kern="1200" cap="none" spc="0" normalizeH="0" baseline="0" noProof="0" dirty="0" err="1">
                <a:ln>
                  <a:noFill/>
                </a:ln>
                <a:solidFill>
                  <a:srgbClr val="050505"/>
                </a:solidFill>
                <a:effectLst/>
                <a:uLnTx/>
                <a:uFillTx/>
                <a:latin typeface="Cambria" panose="02040503050406030204" pitchFamily="18" charset="0"/>
                <a:ea typeface="Cambria" panose="02040503050406030204" pitchFamily="18" charset="0"/>
                <a:cs typeface="+mn-cs"/>
              </a:rPr>
              <a:t>Lasona</a:t>
            </a:r>
            <a:r>
              <a:rPr kumimoji="0" lang="en-US" sz="1000" b="0" i="0" u="none" strike="noStrike" kern="1200" cap="none" spc="0" normalizeH="0" baseline="0" noProof="0" dirty="0">
                <a:ln>
                  <a:noFill/>
                </a:ln>
                <a:solidFill>
                  <a:srgbClr val="050505"/>
                </a:solidFill>
                <a:effectLst/>
                <a:uLnTx/>
                <a:uFillTx/>
                <a:latin typeface="Cambria" panose="02040503050406030204" pitchFamily="18" charset="0"/>
                <a:ea typeface="Cambria" panose="02040503050406030204" pitchFamily="18" charset="0"/>
                <a:cs typeface="+mn-cs"/>
              </a:rPr>
              <a:t> Preschool in 2019 and then drove our pod teacher this past year. He can be reached at 0721-248-502.</a:t>
            </a: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 Contact Stephen Law at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3"/>
              </a:rPr>
              <a:t>stephenlaw@gmail.com</a:t>
            </a: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 for any questions or more information.</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Gardener/Driver/Pet Sitter:  </a:t>
            </a:r>
            <a:br>
              <a:rPr kumimoji="0" lang="en-US" sz="1000" b="1" i="0" u="none" strike="noStrike" kern="1200" cap="none" spc="0" normalizeH="0" baseline="0" noProof="0" dirty="0">
                <a:ln>
                  <a:noFill/>
                </a:ln>
                <a:solidFill>
                  <a:srgbClr val="0432FF"/>
                </a:solidFill>
                <a:effectLst/>
                <a:uLnTx/>
                <a:uFillTx/>
                <a:latin typeface="Cambria" panose="02040503050406030204" pitchFamily="18" charset="0"/>
                <a:ea typeface="Cambria" panose="02040503050406030204" pitchFamily="18" charset="0"/>
                <a:cs typeface="+mn-cs"/>
              </a:rPr>
            </a:b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Jackson </a:t>
            </a:r>
            <a:r>
              <a:rPr kumimoji="0" lang="en-US" sz="1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Koiyange</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takes great care of our huge plot of plants, grass &amp; big veggie garden!  Former prof truck driver &amp; extremely safe.  Washes car weekly.  Loves pets &amp; took care of our</a:t>
            </a:r>
            <a:endParaRPr lang="en-US" sz="1000" dirty="0">
              <a:solidFill>
                <a:srgbClr val="0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6B9E029-2E07-4404-812A-6FB798894B58}"/>
              </a:ext>
            </a:extLst>
          </p:cNvPr>
          <p:cNvSpPr txBox="1"/>
          <p:nvPr/>
        </p:nvSpPr>
        <p:spPr>
          <a:xfrm>
            <a:off x="4803326" y="946746"/>
            <a:ext cx="2240280" cy="8258337"/>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dog for 6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mo</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while we were on AD! Responsible, trustworthy &amp; takes</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pride in his work. Prefers to live in &amp; has own equipment/housing items. RSO-badged. Available late June, but we are flexible.  Contact him @ 0726 759 420. Ref: Daniel Gaines at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4"/>
              </a:rPr>
              <a:t>rdanielgaines@gmail.com</a:t>
            </a:r>
            <a:r>
              <a:rPr kumimoji="0" lang="en-US" sz="1000" b="0"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Gardener/Driver</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James Omondi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is a great gardener and a safe driver.  He previously worked for an embassy couple from Aug 2018 to March 2020.  Has a current Kenyan license.  He’s dedicated and diligent, eager to help and will work weekends.  Available 1 May 2021. Contact James, 0724-771-903, jamesonomondi@gmail.com. Ref: Helen Pace, apple.pace@gmail.com.        </a:t>
            </a:r>
          </a:p>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Gardener (P/T): If you need a P/T gardener I highly </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recommend John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Mugwe</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John has been working for us part-time for two years and over ten years for other Embassy families. John is available on T/W/F (we’re flexible if you need him other days). John is a hard worker, responsible, kind, and honest. He’s never missed a day, never been late, and keeps the yard looking great! John is badged and RSO cleared. If you need more info, please contact</a:t>
            </a:r>
            <a:b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tatiana.pak@gmail.com or John directly   0720746620.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Driver (Full or Part Time): </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Fredrick Shanda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Mwosh</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has been driving for COM staff for many years. Flexible and reliable to meet your needs, whether daily or on demand, errands in town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or for road trips across Kenya. He can either drive your car or can organize a</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hired car. Extremely kind, friendly and low-drama -- excellent with children and pets (he has taken our pets to the vet on his own many times). RSO cleared. Reach him at 0721 981 079. Ref: Jennifer Wilson,  </a:t>
            </a:r>
            <a:b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5"/>
              </a:rPr>
              <a:t>gdcollierwilson@gmail.com</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1400"/>
              </a:spcAft>
              <a:buClrTx/>
              <a:buSzTx/>
              <a:buFontTx/>
              <a:buNone/>
              <a:tabLst/>
              <a:defRPr/>
            </a:pPr>
            <a:endPar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7F3538B9-519F-4FFD-863A-6FA340E0D2F7}"/>
              </a:ext>
            </a:extLst>
          </p:cNvPr>
          <p:cNvSpPr txBox="1"/>
          <p:nvPr/>
        </p:nvSpPr>
        <p:spPr>
          <a:xfrm>
            <a:off x="456997" y="1380477"/>
            <a:ext cx="2240280" cy="8400456"/>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4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GARDNERS/DRIVERS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PH"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Gardner/Handyman/Driver: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PH" sz="1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Collins </a:t>
            </a:r>
            <a:r>
              <a:rPr kumimoji="0" lang="en-PH" sz="10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Idage</a:t>
            </a:r>
            <a:r>
              <a:rPr kumimoji="0" lang="en-PH" sz="1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a:t>
            </a:r>
            <a:r>
              <a:rPr kumimoji="0" lang="en-PH"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does it all. Honest, professional, energetic, and highly skilled. Available up to three days a week starting in September. (We depart Post in late September.)He does amazing work, has worked for Embassy families for years, and is cleared by RSO / has a badge. He has a wide range of skills and has made us a flower bed and vertical garden from our HHE shipment wood. I showed him a </a:t>
            </a:r>
            <a:r>
              <a:rPr kumimoji="0" lang="en-PH" sz="1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youtube</a:t>
            </a:r>
            <a:r>
              <a:rPr kumimoji="0" lang="en-PH"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video of what I wanted and he did it perfectly. He has a valid driver's license and can work as a driver/garden based on your needs. COVID precautions: He bikes to work, and he just received his first dose of the </a:t>
            </a:r>
            <a:r>
              <a:rPr kumimoji="0" lang="en-PH" sz="1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astrazeneca</a:t>
            </a:r>
            <a:r>
              <a:rPr kumimoji="0" lang="en-PH"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vaccine and will be fully vaccinated soon. You can contact Collins directly at +254743337659. For reference, please reach out to Alyssa +254790699422 or </a:t>
            </a:r>
            <a:r>
              <a:rPr kumimoji="0" lang="en-PH"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6"/>
              </a:rPr>
              <a:t>alyssa.mesich@gmail.com</a:t>
            </a:r>
            <a:r>
              <a:rPr kumimoji="0" lang="en-PH"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lang="en-PH" sz="1000" dirty="0">
              <a:solidFill>
                <a:prstClr val="black"/>
              </a:solidFill>
              <a:latin typeface="Cambria" panose="02040503050406030204" pitchFamily="18"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lang="en-US" sz="1000" b="1" i="0" dirty="0">
                <a:solidFill>
                  <a:srgbClr val="000000"/>
                </a:solidFill>
                <a:effectLst/>
                <a:latin typeface="Times New Roman" panose="02020603050405020304" pitchFamily="18" charset="0"/>
              </a:rPr>
              <a:t>Driver/Handyman/Gardener</a:t>
            </a:r>
            <a:r>
              <a:rPr lang="en-US" sz="1000" b="0" i="0" dirty="0">
                <a:solidFill>
                  <a:srgbClr val="000000"/>
                </a:solidFill>
                <a:effectLst/>
                <a:latin typeface="Times New Roman" panose="02020603050405020304" pitchFamily="18" charset="0"/>
              </a:rPr>
              <a:t>; </a:t>
            </a:r>
            <a:r>
              <a:rPr lang="en-US" sz="1000" b="1" i="0" dirty="0">
                <a:solidFill>
                  <a:srgbClr val="0000FF"/>
                </a:solidFill>
                <a:effectLst/>
                <a:latin typeface="Times New Roman" panose="02020603050405020304" pitchFamily="18" charset="0"/>
              </a:rPr>
              <a:t>David </a:t>
            </a:r>
            <a:r>
              <a:rPr lang="en-US" sz="1000" b="1" i="0" dirty="0" err="1">
                <a:solidFill>
                  <a:srgbClr val="0000FF"/>
                </a:solidFill>
                <a:effectLst/>
                <a:latin typeface="Times New Roman" panose="02020603050405020304" pitchFamily="18" charset="0"/>
              </a:rPr>
              <a:t>Sudi</a:t>
            </a:r>
            <a:r>
              <a:rPr lang="en-US" sz="1000" b="1" i="0" dirty="0">
                <a:solidFill>
                  <a:srgbClr val="0000FF"/>
                </a:solidFill>
                <a:effectLst/>
                <a:latin typeface="Times New Roman" panose="02020603050405020304" pitchFamily="18" charset="0"/>
              </a:rPr>
              <a:t> </a:t>
            </a:r>
            <a:r>
              <a:rPr lang="en-US" sz="1000" b="0" i="0" dirty="0">
                <a:solidFill>
                  <a:srgbClr val="000000"/>
                </a:solidFill>
                <a:effectLst/>
                <a:latin typeface="Times New Roman" panose="02020603050405020304" pitchFamily="18" charset="0"/>
              </a:rPr>
              <a:t>is available for work immediately. David is a college educated, reliable, safe, and knows the city very well. David has been our driver/handyman/gardener since 2018 and is RSO Badged. He is excellent with kids and pets and can fix practically anything, including some electronics. I trust David to take my girl to school and other activities. Prefers live in but is extremely flexible. Please contact David at +254706467690. Reference, Steven Pastor, PastorSJ@state.gov. and 0701134962.</a:t>
            </a:r>
            <a:endParaRPr kumimoji="0" lang="en-PH"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Gardener: </a:t>
            </a: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Claude Ochieng </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worked for us as a gardener when we lived at the Stone House. He is a punctual, meticulous and knowledgeable gardener and is also good with dogs. We are happy to recommend him. </a:t>
            </a:r>
            <a:endParaRPr kumimoji="0" lang="en-PH"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3" name="Picture 2" descr="Chauffeur Computer Icons, taxi driver, driving, logo png thumbnail">
            <a:extLst>
              <a:ext uri="{FF2B5EF4-FFF2-40B4-BE49-F238E27FC236}">
                <a16:creationId xmlns:a16="http://schemas.microsoft.com/office/drawing/2014/main" id="{293DA189-CF91-4BCF-9CE4-A986ED3238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9999" y="1200144"/>
            <a:ext cx="475932" cy="43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020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39CEE-59FC-4E98-9846-EFD28BF54EC7}"/>
              </a:ext>
            </a:extLst>
          </p:cNvPr>
          <p:cNvSpPr/>
          <p:nvPr/>
        </p:nvSpPr>
        <p:spPr>
          <a:xfrm>
            <a:off x="4985184" y="973935"/>
            <a:ext cx="2376178" cy="8580789"/>
          </a:xfrm>
          <a:prstGeom prst="rect">
            <a:avLst/>
          </a:prstGeom>
        </p:spPr>
        <p:txBody>
          <a:bodyPr>
            <a:noAutofit/>
          </a:bodyPr>
          <a:lstStyle/>
          <a:p>
            <a:pPr lvl="0" defTabSz="914400" eaLnBrk="0" fontAlgn="base" hangingPunct="0">
              <a:spcBef>
                <a:spcPct val="0"/>
              </a:spcBef>
              <a:spcAft>
                <a:spcPct val="0"/>
              </a:spcAft>
              <a:defRPr/>
            </a:pPr>
            <a:endParaRPr lang="en-US" altLang="en-US" sz="1400" b="1">
              <a:solidFill>
                <a:srgbClr val="003366"/>
              </a:solidFill>
              <a:latin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p:txBody>
      </p:sp>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1B4238E3-4246-B740-8682-8CD9BE868AB0}"/>
              </a:ext>
            </a:extLst>
          </p:cNvPr>
          <p:cNvSpPr/>
          <p:nvPr/>
        </p:nvSpPr>
        <p:spPr>
          <a:xfrm>
            <a:off x="2666305" y="960376"/>
            <a:ext cx="2240280" cy="8580789"/>
          </a:xfrm>
          <a:prstGeom prst="rect">
            <a:avLst/>
          </a:prstGeom>
        </p:spPr>
        <p:txBody>
          <a:bodyPr>
            <a:noAutofit/>
          </a:bodyPr>
          <a:lstStyle/>
          <a:p>
            <a:endParaRPr lang="en-US" sz="1000">
              <a:latin typeface="Cambria" panose="02040503050406030204" pitchFamily="18" charset="0"/>
            </a:endParaRPr>
          </a:p>
          <a:p>
            <a:endParaRPr lang="en-US" sz="1000">
              <a:latin typeface="Cambria" panose="02040503050406030204" pitchFamily="18" charset="0"/>
            </a:endParaRPr>
          </a:p>
        </p:txBody>
      </p:sp>
      <p:sp>
        <p:nvSpPr>
          <p:cNvPr id="21" name="Rectangle 20">
            <a:extLst>
              <a:ext uri="{FF2B5EF4-FFF2-40B4-BE49-F238E27FC236}">
                <a16:creationId xmlns:a16="http://schemas.microsoft.com/office/drawing/2014/main" id="{74280FFF-67F8-6241-93C5-D85E1A2DE216}"/>
              </a:ext>
            </a:extLst>
          </p:cNvPr>
          <p:cNvSpPr/>
          <p:nvPr/>
        </p:nvSpPr>
        <p:spPr>
          <a:xfrm>
            <a:off x="449697" y="980868"/>
            <a:ext cx="2281610" cy="8580789"/>
          </a:xfrm>
          <a:prstGeom prst="rect">
            <a:avLst/>
          </a:prstGeom>
        </p:spPr>
        <p:txBody>
          <a:bodyPr>
            <a:noAutofit/>
          </a:bodyPr>
          <a:lstStyle/>
          <a:p>
            <a:pPr lvl="0" defTabSz="914400" eaLnBrk="0" fontAlgn="base" hangingPunct="0">
              <a:spcBef>
                <a:spcPct val="0"/>
              </a:spcBef>
              <a:spcAft>
                <a:spcPct val="0"/>
              </a:spcAft>
              <a:defRPr/>
            </a:pPr>
            <a:r>
              <a:rPr lang="en-US" altLang="en-US" sz="1200" b="1" dirty="0">
                <a:solidFill>
                  <a:srgbClr val="003366"/>
                </a:solidFill>
                <a:latin typeface="Cambria" panose="02040503050406030204" pitchFamily="18" charset="0"/>
              </a:rPr>
              <a:t>DOMESTIC EMPLOYEES</a:t>
            </a:r>
            <a:r>
              <a:rPr lang="en-US" altLang="en-US" sz="1000" b="1" dirty="0">
                <a:solidFill>
                  <a:srgbClr val="003366"/>
                </a:solidFill>
                <a:latin typeface="Cambria" panose="02040503050406030204" pitchFamily="18" charset="0"/>
              </a:rPr>
              <a:t>(CONT.)</a:t>
            </a:r>
          </a:p>
          <a:p>
            <a:pPr lvl="0" defTabSz="914400" eaLnBrk="0" fontAlgn="base" hangingPunct="0">
              <a:spcBef>
                <a:spcPct val="0"/>
              </a:spcBef>
              <a:spcAft>
                <a:spcPct val="0"/>
              </a:spcAft>
              <a:defRPr/>
            </a:pPr>
            <a:endParaRPr lang="en-US" altLang="en-US" sz="1400" b="1" dirty="0">
              <a:solidFill>
                <a:srgbClr val="003366"/>
              </a:solidFill>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EA609C67-7C41-436A-8AB9-9066F14B93BB}"/>
              </a:ext>
            </a:extLst>
          </p:cNvPr>
          <p:cNvSpPr/>
          <p:nvPr/>
        </p:nvSpPr>
        <p:spPr>
          <a:xfrm>
            <a:off x="4989222" y="1056947"/>
            <a:ext cx="2281610" cy="8580789"/>
          </a:xfrm>
          <a:prstGeom prst="rect">
            <a:avLst/>
          </a:prstGeom>
        </p:spPr>
        <p:txBody>
          <a:bodyPr>
            <a:noAutofit/>
          </a:bodyPr>
          <a:lstStyle/>
          <a:p>
            <a:endParaRPr lang="en-US" sz="1000">
              <a:latin typeface="Cambria" panose="02040503050406030204" pitchFamily="18" charset="0"/>
            </a:endParaRPr>
          </a:p>
          <a:p>
            <a:endParaRPr lang="en-US" sz="1000">
              <a:latin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effectLst/>
              <a:latin typeface="Cambria" panose="02040503050406030204" pitchFamily="18" charset="0"/>
              <a:ea typeface="Cambria" panose="02040503050406030204" pitchFamily="18" charset="0"/>
            </a:endParaRPr>
          </a:p>
          <a:p>
            <a:endParaRPr lang="en-US" sz="1000" b="1">
              <a:latin typeface="Cambria" panose="02040503050406030204" pitchFamily="18" charset="0"/>
            </a:endParaRPr>
          </a:p>
          <a:p>
            <a:endParaRPr lang="en-US" sz="1000" b="1">
              <a:latin typeface="Cambria" panose="02040503050406030204" pitchFamily="18" charset="0"/>
            </a:endParaRPr>
          </a:p>
          <a:p>
            <a:endParaRPr lang="en-US" sz="1000" b="1">
              <a:latin typeface="Cambria" panose="02040503050406030204" pitchFamily="18" charset="0"/>
            </a:endParaRPr>
          </a:p>
        </p:txBody>
      </p:sp>
      <p:sp>
        <p:nvSpPr>
          <p:cNvPr id="22" name="Rectangle 21">
            <a:extLst>
              <a:ext uri="{FF2B5EF4-FFF2-40B4-BE49-F238E27FC236}">
                <a16:creationId xmlns:a16="http://schemas.microsoft.com/office/drawing/2014/main" id="{3802183F-FAA4-0A49-8E98-BCC6F03B8E86}"/>
              </a:ext>
            </a:extLst>
          </p:cNvPr>
          <p:cNvSpPr/>
          <p:nvPr/>
        </p:nvSpPr>
        <p:spPr>
          <a:xfrm>
            <a:off x="-2206182" y="4896657"/>
            <a:ext cx="2594315" cy="3093475"/>
          </a:xfrm>
          <a:prstGeom prst="rect">
            <a:avLst/>
          </a:prstGeom>
        </p:spPr>
        <p:txBody>
          <a:bodyPr>
            <a:noAutofit/>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E4A8186-2D5F-43B9-B8D3-C533A4AA665E}"/>
              </a:ext>
            </a:extLst>
          </p:cNvPr>
          <p:cNvSpPr/>
          <p:nvPr/>
        </p:nvSpPr>
        <p:spPr>
          <a:xfrm>
            <a:off x="457200" y="1217826"/>
            <a:ext cx="2281610" cy="8053149"/>
          </a:xfrm>
          <a:prstGeom prst="rect">
            <a:avLst/>
          </a:prstGeom>
        </p:spPr>
        <p:txBody>
          <a:bodyPr>
            <a:noAutofit/>
          </a:bodyPr>
          <a:lstStyle/>
          <a:p>
            <a:endParaRPr lang="en-US" sz="1000" kern="1400" dirty="0">
              <a:solidFill>
                <a:srgbClr val="00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0A4CBD3F-E7C0-494A-BEA3-35C85C637818}"/>
              </a:ext>
            </a:extLst>
          </p:cNvPr>
          <p:cNvSpPr/>
          <p:nvPr/>
        </p:nvSpPr>
        <p:spPr>
          <a:xfrm>
            <a:off x="2688539" y="926208"/>
            <a:ext cx="2281610" cy="8365259"/>
          </a:xfrm>
          <a:prstGeom prst="rect">
            <a:avLst/>
          </a:prstGeom>
        </p:spPr>
        <p:txBody>
          <a:bodyPr>
            <a:noAutofit/>
          </a:bodyPr>
          <a:lstStyle/>
          <a:p>
            <a:pPr>
              <a:spcAft>
                <a:spcPts val="1400"/>
              </a:spcAft>
            </a:pPr>
            <a:endParaRPr lang="en-US" sz="1000" dirty="0">
              <a:latin typeface="Cambria" panose="02040503050406030204" pitchFamily="18" charset="0"/>
            </a:endParaRPr>
          </a:p>
        </p:txBody>
      </p:sp>
      <p:sp>
        <p:nvSpPr>
          <p:cNvPr id="16" name="Rectangle 15">
            <a:extLst>
              <a:ext uri="{FF2B5EF4-FFF2-40B4-BE49-F238E27FC236}">
                <a16:creationId xmlns:a16="http://schemas.microsoft.com/office/drawing/2014/main" id="{6302CBEA-F76B-418F-8B02-E39D9DB1D2BA}"/>
              </a:ext>
            </a:extLst>
          </p:cNvPr>
          <p:cNvSpPr/>
          <p:nvPr/>
        </p:nvSpPr>
        <p:spPr>
          <a:xfrm>
            <a:off x="500153" y="1179362"/>
            <a:ext cx="2309753" cy="7751244"/>
          </a:xfrm>
          <a:prstGeom prst="rect">
            <a:avLst/>
          </a:prstGeom>
        </p:spPr>
        <p:txBody>
          <a:bodyPr>
            <a:noAutofit/>
          </a:bodyPr>
          <a:lstStyle/>
          <a:p>
            <a:r>
              <a:rPr lang="en-US" sz="1000" b="1" dirty="0">
                <a:solidFill>
                  <a:srgbClr val="000000"/>
                </a:solidFill>
                <a:latin typeface="Cambria" panose="02040503050406030204" pitchFamily="18" charset="0"/>
                <a:ea typeface="Cambria" panose="02040503050406030204" pitchFamily="18" charset="0"/>
              </a:rPr>
              <a:t>Gardener (Part Time): Bernard Murunga </a:t>
            </a:r>
            <a:r>
              <a:rPr lang="en-US" sz="1000" b="1" dirty="0" err="1">
                <a:solidFill>
                  <a:srgbClr val="000000"/>
                </a:solidFill>
                <a:latin typeface="Cambria" panose="02040503050406030204" pitchFamily="18" charset="0"/>
                <a:ea typeface="Cambria" panose="02040503050406030204" pitchFamily="18" charset="0"/>
              </a:rPr>
              <a:t>Makumba</a:t>
            </a:r>
            <a:r>
              <a:rPr lang="en-US" sz="1000" b="1" dirty="0">
                <a:solidFill>
                  <a:srgbClr val="000000"/>
                </a:solidFill>
                <a:latin typeface="Cambria" panose="02040503050406030204" pitchFamily="18" charset="0"/>
                <a:ea typeface="Cambria" panose="02040503050406030204" pitchFamily="18" charset="0"/>
              </a:rPr>
              <a:t> </a:t>
            </a:r>
            <a:r>
              <a:rPr lang="en-US" sz="1000" dirty="0">
                <a:solidFill>
                  <a:srgbClr val="000000"/>
                </a:solidFill>
                <a:latin typeface="Cambria" panose="02040503050406030204" pitchFamily="18" charset="0"/>
                <a:ea typeface="Cambria" panose="02040503050406030204" pitchFamily="18" charset="0"/>
              </a:rPr>
              <a:t>is available to work in your yard and vegetable garden 2-3 days/week. An excellent yard man, knows his job well and</a:t>
            </a:r>
            <a:endParaRPr lang="en-US" sz="1000" kern="1400" dirty="0">
              <a:solidFill>
                <a:srgbClr val="000000"/>
              </a:solidFill>
              <a:latin typeface="Cambria" panose="02040503050406030204" pitchFamily="18" charset="0"/>
              <a:ea typeface="Cambria" panose="02040503050406030204" pitchFamily="18" charset="0"/>
            </a:endParaRPr>
          </a:p>
          <a:p>
            <a:r>
              <a:rPr lang="en-US" sz="1000" dirty="0">
                <a:solidFill>
                  <a:srgbClr val="000000"/>
                </a:solidFill>
                <a:latin typeface="Cambria" panose="02040503050406030204" pitchFamily="18" charset="0"/>
                <a:ea typeface="Cambria" panose="02040503050406030204" pitchFamily="18" charset="0"/>
              </a:rPr>
              <a:t>needs little instruction. Manages</a:t>
            </a:r>
            <a:endParaRPr lang="en-US" sz="1000" kern="1400" dirty="0">
              <a:solidFill>
                <a:srgbClr val="000000"/>
              </a:solidFill>
              <a:latin typeface="Cambria" panose="02040503050406030204" pitchFamily="18" charset="0"/>
              <a:ea typeface="Cambria" panose="02040503050406030204" pitchFamily="18" charset="0"/>
            </a:endParaRPr>
          </a:p>
          <a:p>
            <a:r>
              <a:rPr lang="en-US" sz="1000" dirty="0">
                <a:solidFill>
                  <a:srgbClr val="000000"/>
                </a:solidFill>
                <a:latin typeface="Cambria" panose="02040503050406030204" pitchFamily="18" charset="0"/>
                <a:ea typeface="Cambria" panose="02040503050406030204" pitchFamily="18" charset="0"/>
              </a:rPr>
              <a:t>everything outside and takes pride in a neat and tidy garden. Learning about vegetable gardening and will plant and tend whatever veg/herbs you like. Can manage small</a:t>
            </a:r>
            <a:endParaRPr lang="en-US" sz="1000" kern="1400" dirty="0">
              <a:solidFill>
                <a:srgbClr val="000000"/>
              </a:solidFill>
              <a:latin typeface="Cambria" panose="02040503050406030204" pitchFamily="18" charset="0"/>
              <a:ea typeface="Cambria" panose="02040503050406030204" pitchFamily="18" charset="0"/>
            </a:endParaRPr>
          </a:p>
          <a:p>
            <a:r>
              <a:rPr lang="en-US" sz="1000" dirty="0">
                <a:solidFill>
                  <a:srgbClr val="000000"/>
                </a:solidFill>
                <a:latin typeface="Cambria" panose="02040503050406030204" pitchFamily="18" charset="0"/>
                <a:ea typeface="Cambria" panose="02040503050406030204" pitchFamily="18" charset="0"/>
              </a:rPr>
              <a:t>construction and carpentry tasks. Enjoys playing with our dogs. RSO cleared. Reach him at 0722 510 901. </a:t>
            </a:r>
            <a:endParaRPr lang="en-US" sz="1000" kern="1400" dirty="0">
              <a:solidFill>
                <a:srgbClr val="000000"/>
              </a:solidFill>
              <a:latin typeface="Cambria" panose="02040503050406030204" pitchFamily="18" charset="0"/>
              <a:ea typeface="Cambria" panose="02040503050406030204" pitchFamily="18" charset="0"/>
            </a:endParaRPr>
          </a:p>
          <a:p>
            <a:endParaRPr lang="en-US" sz="1000" b="1" dirty="0">
              <a:latin typeface="Cambria" panose="02040503050406030204" pitchFamily="18" charset="0"/>
            </a:endParaRPr>
          </a:p>
          <a:p>
            <a:r>
              <a:rPr lang="en-US" sz="1000" b="1" dirty="0">
                <a:latin typeface="Cambria" panose="02040503050406030204" pitchFamily="18" charset="0"/>
              </a:rPr>
              <a:t>Gardener/Driver (Part-time):</a:t>
            </a:r>
            <a:r>
              <a:rPr lang="en-US" sz="1000" b="1" dirty="0">
                <a:solidFill>
                  <a:srgbClr val="0432FF"/>
                </a:solidFill>
                <a:latin typeface="Cambria" panose="02040503050406030204" pitchFamily="18" charset="0"/>
              </a:rPr>
              <a:t> </a:t>
            </a:r>
            <a:r>
              <a:rPr lang="en-US" sz="1000" dirty="0" err="1">
                <a:latin typeface="Cambria" panose="02040503050406030204" pitchFamily="18" charset="0"/>
              </a:rPr>
              <a:t>Cosmus</a:t>
            </a:r>
            <a:r>
              <a:rPr lang="en-US" sz="1000" dirty="0">
                <a:latin typeface="Cambria" panose="02040503050406030204" pitchFamily="18" charset="0"/>
              </a:rPr>
              <a:t> </a:t>
            </a:r>
            <a:r>
              <a:rPr lang="en-US" sz="1000" dirty="0" err="1">
                <a:latin typeface="Cambria" panose="02040503050406030204" pitchFamily="18" charset="0"/>
              </a:rPr>
              <a:t>Muthiani</a:t>
            </a:r>
            <a:r>
              <a:rPr lang="en-US" sz="1000" dirty="0">
                <a:latin typeface="Cambria" panose="02040503050406030204" pitchFamily="18" charset="0"/>
              </a:rPr>
              <a:t> has been a hard-working and reliable gardener for us for 3 years. He follows directions well, helps with animals and is great with our children too. He is up for any task and has maintained a wonderful vegetable garden for us. Contact </a:t>
            </a:r>
            <a:r>
              <a:rPr lang="en-US" sz="1000" dirty="0" err="1">
                <a:latin typeface="Cambria" panose="02040503050406030204" pitchFamily="18" charset="0"/>
              </a:rPr>
              <a:t>Cosmus</a:t>
            </a:r>
            <a:r>
              <a:rPr lang="en-US" sz="1000" dirty="0">
                <a:latin typeface="Cambria" panose="02040503050406030204" pitchFamily="18" charset="0"/>
              </a:rPr>
              <a:t>, 0724930155. Reference, call/text Susan </a:t>
            </a:r>
            <a:r>
              <a:rPr lang="en-US" sz="1000" dirty="0" err="1">
                <a:latin typeface="Cambria" panose="02040503050406030204" pitchFamily="18" charset="0"/>
              </a:rPr>
              <a:t>Munz</a:t>
            </a:r>
            <a:r>
              <a:rPr lang="en-US" sz="1000" dirty="0">
                <a:latin typeface="Cambria" panose="02040503050406030204" pitchFamily="18" charset="0"/>
              </a:rPr>
              <a:t> at 0711893238.</a:t>
            </a:r>
          </a:p>
          <a:p>
            <a:endParaRPr lang="en-US" sz="1000" b="1" dirty="0">
              <a:solidFill>
                <a:srgbClr val="0432FF"/>
              </a:solidFill>
              <a:latin typeface="Cambria" panose="020405030504060302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Gardener/Pet-Care: </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Looking for a reliable, trustworthy green thumb who’s pet-friendly?</a:t>
            </a: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Pauline </a:t>
            </a:r>
            <a:r>
              <a:rPr kumimoji="0" lang="en-US" sz="1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Waiti</a:t>
            </a: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has been our gardener for 3 yrs. Always prompt and keeps our large compound impeccable. Helps care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our 9-yr old Goldendoodle, including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feeding, bathing, walks and dog-sitting. Available part-time now, full-time in July/Aug. RSO-badged (previously worked as embassy landscape contractor)/ Contact Pauline at +254725444947. Reference, Manu </a:t>
            </a:r>
            <a:r>
              <a:rPr kumimoji="0" lang="en-US" sz="1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DeSisti</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+254743030771.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Driver: Peter </a:t>
            </a:r>
            <a:r>
              <a:rPr kumimoji="0" lang="en-US" sz="1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Asamba</a:t>
            </a: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 the best driver around! Worked for COM families since 2004. Strong work ethic, safe driving and kind nature can’t be beat. We always felt safe, even in crazy Nairobi traffic! In 3 </a:t>
            </a:r>
            <a:r>
              <a:rPr kumimoji="0" lang="en-US" sz="1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yrs</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we never washed the car, filled it with gas, </a:t>
            </a:r>
            <a:endParaRPr kumimoji="0" lang="en-US" altLang="en-US" sz="1000" b="1" i="0" u="none" strike="noStrike" kern="1200" cap="none" spc="0" normalizeH="0" baseline="0" noProof="0" dirty="0">
              <a:ln>
                <a:noFill/>
              </a:ln>
              <a:solidFill>
                <a:srgbClr val="003366"/>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checked tire pressure or drove it to a mechanic; Peter takes care of everything. RSO-badged. We can’t recommend him highly enough. </a:t>
            </a:r>
            <a:endParaRPr lang="en-US" altLang="en-US" sz="1000" b="1" dirty="0">
              <a:solidFill>
                <a:srgbClr val="003366"/>
              </a:solidFill>
              <a:latin typeface="Cambria" panose="02040503050406030204" pitchFamily="18" charset="0"/>
              <a:ea typeface="Cambria" panose="02040503050406030204" pitchFamily="18" charset="0"/>
            </a:endParaRPr>
          </a:p>
        </p:txBody>
      </p:sp>
      <p:pic>
        <p:nvPicPr>
          <p:cNvPr id="11268" name="Picture 4" descr="black animal paw illustration, Beagle Puppy Paw Dog walking, Huella De Perro, black, footprint png thumbnail">
            <a:extLst>
              <a:ext uri="{FF2B5EF4-FFF2-40B4-BE49-F238E27FC236}">
                <a16:creationId xmlns:a16="http://schemas.microsoft.com/office/drawing/2014/main" id="{8B74D3DB-6D30-42E0-864D-C758C0A2E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5164">
            <a:off x="6833045" y="2020467"/>
            <a:ext cx="261235" cy="2612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lack animal paw illustration, Beagle Puppy Paw Dog walking, Huella De Perro, black, footprint png thumbnail">
            <a:extLst>
              <a:ext uri="{FF2B5EF4-FFF2-40B4-BE49-F238E27FC236}">
                <a16:creationId xmlns:a16="http://schemas.microsoft.com/office/drawing/2014/main" id="{2F72E47A-F83E-4934-96D6-DF826A2FC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5164">
            <a:off x="6852069" y="2382603"/>
            <a:ext cx="261235" cy="26123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omputer Icons Gardening Gardener, symbol, text, logo png thumbnail">
            <a:extLst>
              <a:ext uri="{FF2B5EF4-FFF2-40B4-BE49-F238E27FC236}">
                <a16:creationId xmlns:a16="http://schemas.microsoft.com/office/drawing/2014/main" id="{78D67BFE-C0A6-4F29-A645-D8B25A55A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619" y="8791174"/>
            <a:ext cx="491794" cy="49179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2DA0A53-5075-4E5F-8E45-08FE767AECC8}"/>
              </a:ext>
            </a:extLst>
          </p:cNvPr>
          <p:cNvSpPr/>
          <p:nvPr/>
        </p:nvSpPr>
        <p:spPr>
          <a:xfrm>
            <a:off x="2714321" y="911236"/>
            <a:ext cx="2309753" cy="8287497"/>
          </a:xfrm>
          <a:prstGeom prst="rect">
            <a:avLst/>
          </a:prstGeom>
        </p:spPr>
        <p:txBody>
          <a:bodyPr>
            <a:noAutofit/>
          </a:bodyPr>
          <a:lstStyle/>
          <a:p>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Available now. Contact Peter at 0722841434.  Reference, Adam </a:t>
            </a:r>
            <a:r>
              <a:rPr kumimoji="0" lang="en-US" sz="1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Steckler</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0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4"/>
              </a:rPr>
              <a:t>adamsteckler@gmail.com</a:t>
            </a:r>
            <a:endParaRPr kumimoji="0" lang="en-US" sz="10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Driver/Gardener: </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Daniel </a:t>
            </a:r>
            <a:r>
              <a:rPr kumimoji="0" lang="en-US" sz="1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Gathage</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an experienced and careful driver having worked for us for 5 years. He kept vehicles clean and in safe condition. He is flexible – doing airport pickups, driving staff and child to appointments, running errands, and driving us for many out-</a:t>
            </a:r>
            <a:endParaRPr kumimoji="0" lang="en-US" altLang="en-US" sz="1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of-town trips. He worked extra hours whenever needed, and maintained grounds when not driving. I recommend him highly. Call him at 0722443873 or 0748151002. Ref: Peter Young </a:t>
            </a:r>
            <a:r>
              <a:rPr kumimoji="0" lang="en-US" sz="10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5"/>
              </a:rPr>
              <a:t>buynada@yahoo.com</a:t>
            </a:r>
            <a:endParaRPr lang="en-US" sz="900" b="1" dirty="0">
              <a:solidFill>
                <a:srgbClr val="0432FF"/>
              </a:solidFill>
              <a:latin typeface="Cambria" panose="02040503050406030204" pitchFamily="18" charset="0"/>
            </a:endParaRPr>
          </a:p>
          <a:p>
            <a:endParaRPr lang="en-US" sz="900" b="1" dirty="0">
              <a:latin typeface="Cambria" panose="02040503050406030204" pitchFamily="18" charset="0"/>
            </a:endParaRPr>
          </a:p>
          <a:p>
            <a:pPr defTabSz="914400" eaLnBrk="0" fontAlgn="base" hangingPunct="0">
              <a:spcBef>
                <a:spcPct val="0"/>
              </a:spcBef>
              <a:spcAft>
                <a:spcPct val="0"/>
              </a:spcAft>
              <a:defRPr/>
            </a:pPr>
            <a:r>
              <a:rPr lang="en-US" sz="1000" b="1" kern="1400" dirty="0">
                <a:solidFill>
                  <a:srgbClr val="000000"/>
                </a:solidFill>
                <a:latin typeface="Cambria" panose="02040503050406030204" pitchFamily="18" charset="0"/>
                <a:ea typeface="Cambria" panose="02040503050406030204" pitchFamily="18" charset="0"/>
              </a:rPr>
              <a:t>Driver/Mechanic:</a:t>
            </a:r>
            <a:r>
              <a:rPr lang="en-US" sz="1000" kern="1400" dirty="0">
                <a:solidFill>
                  <a:srgbClr val="000000"/>
                </a:solidFill>
                <a:latin typeface="Cambria" panose="02040503050406030204" pitchFamily="18" charset="0"/>
                <a:ea typeface="Cambria" panose="02040503050406030204" pitchFamily="18" charset="0"/>
              </a:rPr>
              <a:t>  John Kamau </a:t>
            </a:r>
            <a:r>
              <a:rPr lang="en-US" sz="1000" kern="1400" dirty="0" err="1">
                <a:solidFill>
                  <a:srgbClr val="000000"/>
                </a:solidFill>
                <a:latin typeface="Cambria" panose="02040503050406030204" pitchFamily="18" charset="0"/>
                <a:ea typeface="Cambria" panose="02040503050406030204" pitchFamily="18" charset="0"/>
              </a:rPr>
              <a:t>Njoki</a:t>
            </a:r>
            <a:r>
              <a:rPr lang="en-US" sz="1000" kern="1400" dirty="0">
                <a:solidFill>
                  <a:srgbClr val="000000"/>
                </a:solidFill>
                <a:latin typeface="Cambria" panose="02040503050406030204" pitchFamily="18" charset="0"/>
                <a:ea typeface="Cambria" panose="02040503050406030204" pitchFamily="18" charset="0"/>
              </a:rPr>
              <a:t> has been helping me over the last several months with maintenance of my vehicle.  John has been great at finding and then installing quality genuine parts on the local economy at a fair price.  John is also a licensed driver and is looking for full time work as a mechanic and/or driver.  His driver ID  is no-22212440 and he can be contacted by phone or SMS at 0798404543.  For reference, email Jason Brown at </a:t>
            </a:r>
            <a:r>
              <a:rPr lang="en-US" sz="1000" u="sng" kern="1400" dirty="0">
                <a:solidFill>
                  <a:srgbClr val="FF7915"/>
                </a:solidFill>
                <a:latin typeface="Cambria" panose="02040503050406030204" pitchFamily="18" charset="0"/>
                <a:ea typeface="Cambria" panose="02040503050406030204" pitchFamily="18" charset="0"/>
                <a:hlinkClick r:id="rId6"/>
              </a:rPr>
              <a:t>brownjf@state.gov</a:t>
            </a:r>
            <a:endParaRPr lang="en-US" sz="1000" kern="1400" dirty="0">
              <a:solidFill>
                <a:srgbClr val="000000"/>
              </a:solidFill>
              <a:latin typeface="Cambria" panose="02040503050406030204" pitchFamily="18" charset="0"/>
              <a:ea typeface="Cambria" panose="02040503050406030204" pitchFamily="18" charset="0"/>
            </a:endParaRPr>
          </a:p>
          <a:p>
            <a:pPr defTabSz="914400" eaLnBrk="0" fontAlgn="base" hangingPunct="0">
              <a:spcBef>
                <a:spcPct val="0"/>
              </a:spcBef>
              <a:spcAft>
                <a:spcPct val="0"/>
              </a:spcAft>
              <a:defRPr/>
            </a:pPr>
            <a:endParaRPr lang="en-US" altLang="en-US" sz="1000" b="1" u="sng" dirty="0">
              <a:solidFill>
                <a:srgbClr val="003366"/>
              </a:solidFill>
              <a:latin typeface="Cambria" panose="02040503050406030204" pitchFamily="18" charset="0"/>
            </a:endParaRPr>
          </a:p>
          <a:p>
            <a:pPr>
              <a:spcAft>
                <a:spcPts val="1400"/>
              </a:spcAft>
            </a:pPr>
            <a:r>
              <a:rPr lang="en-US" sz="1000" b="1" dirty="0">
                <a:solidFill>
                  <a:srgbClr val="201F1E"/>
                </a:solidFill>
                <a:latin typeface="Cambria" panose="02040503050406030204" pitchFamily="18" charset="0"/>
                <a:ea typeface="Cambria" panose="02040503050406030204" pitchFamily="18" charset="0"/>
              </a:rPr>
              <a:t>Gardener:  </a:t>
            </a:r>
            <a:r>
              <a:rPr lang="en-US" sz="1000" b="1" dirty="0">
                <a:latin typeface="Cambria" panose="02040503050406030204" pitchFamily="18" charset="0"/>
                <a:ea typeface="Cambria" panose="02040503050406030204" pitchFamily="18" charset="0"/>
              </a:rPr>
              <a:t>Pauline </a:t>
            </a:r>
            <a:r>
              <a:rPr lang="en-US" sz="1000" b="1" dirty="0" err="1">
                <a:latin typeface="Cambria" panose="02040503050406030204" pitchFamily="18" charset="0"/>
                <a:ea typeface="Cambria" panose="02040503050406030204" pitchFamily="18" charset="0"/>
              </a:rPr>
              <a:t>Waiti</a:t>
            </a:r>
            <a:r>
              <a:rPr lang="en-US" sz="1000" b="1" dirty="0">
                <a:latin typeface="Cambria" panose="02040503050406030204" pitchFamily="18" charset="0"/>
                <a:ea typeface="Cambria" panose="02040503050406030204" pitchFamily="18" charset="0"/>
              </a:rPr>
              <a:t> </a:t>
            </a:r>
            <a:r>
              <a:rPr lang="en-US" sz="1000" dirty="0">
                <a:solidFill>
                  <a:srgbClr val="201F1E"/>
                </a:solidFill>
                <a:latin typeface="Cambria" panose="02040503050406030204" pitchFamily="18" charset="0"/>
                <a:ea typeface="Cambria" panose="02040503050406030204" pitchFamily="18" charset="0"/>
              </a:rPr>
              <a:t>has been a gardener for embassy families for years.  She is badged, extremely reliable, and has maintained large yards with perfection.  Pauline is a female head-of-household, supporting a disabled husband and four children.  She is available immediately for part-time and will be available for full-time (or two part-times) in December.  I highly recommend her and am happy to provide references.  Contact me at </a:t>
            </a:r>
            <a:r>
              <a:rPr lang="en-US" sz="1000" u="sng" dirty="0">
                <a:solidFill>
                  <a:srgbClr val="FF7915"/>
                </a:solidFill>
                <a:latin typeface="Cambria" panose="02040503050406030204" pitchFamily="18" charset="0"/>
                <a:ea typeface="Cambria" panose="02040503050406030204" pitchFamily="18" charset="0"/>
                <a:hlinkClick r:id="rId7"/>
              </a:rPr>
              <a:t>danielrhicks@msn.com</a:t>
            </a:r>
            <a:r>
              <a:rPr lang="en-US" sz="1000" dirty="0">
                <a:solidFill>
                  <a:srgbClr val="201F1E"/>
                </a:solidFill>
                <a:latin typeface="Cambria" panose="02040503050406030204" pitchFamily="18" charset="0"/>
                <a:ea typeface="Cambria" panose="02040503050406030204" pitchFamily="18" charset="0"/>
              </a:rPr>
              <a:t>.</a:t>
            </a:r>
          </a:p>
          <a:p>
            <a:pPr>
              <a:spcAft>
                <a:spcPts val="1400"/>
              </a:spcAft>
            </a:pPr>
            <a:r>
              <a:rPr lang="en-US" sz="1000" b="1" dirty="0">
                <a:solidFill>
                  <a:srgbClr val="000000"/>
                </a:solidFill>
                <a:latin typeface="Cambria" panose="02040503050406030204" pitchFamily="18" charset="0"/>
                <a:ea typeface="Cambria" panose="02040503050406030204" pitchFamily="18" charset="0"/>
              </a:rPr>
              <a:t>Gardener: </a:t>
            </a:r>
            <a:r>
              <a:rPr lang="en-US" sz="1000" b="1" dirty="0" err="1">
                <a:solidFill>
                  <a:srgbClr val="201F1E"/>
                </a:solidFill>
                <a:latin typeface="Cambria" panose="02040503050406030204" pitchFamily="18" charset="0"/>
                <a:ea typeface="Cambria" panose="02040503050406030204" pitchFamily="18" charset="0"/>
              </a:rPr>
              <a:t>Bonface</a:t>
            </a:r>
            <a:r>
              <a:rPr lang="en-US" sz="1000" b="1" dirty="0">
                <a:solidFill>
                  <a:srgbClr val="201F1E"/>
                </a:solidFill>
                <a:latin typeface="Cambria" panose="02040503050406030204" pitchFamily="18" charset="0"/>
                <a:ea typeface="Cambria" panose="02040503050406030204" pitchFamily="18" charset="0"/>
              </a:rPr>
              <a:t> </a:t>
            </a:r>
            <a:r>
              <a:rPr lang="en-US" sz="1000" b="1" dirty="0" err="1">
                <a:solidFill>
                  <a:srgbClr val="201F1E"/>
                </a:solidFill>
                <a:latin typeface="Cambria" panose="02040503050406030204" pitchFamily="18" charset="0"/>
                <a:ea typeface="Cambria" panose="02040503050406030204" pitchFamily="18" charset="0"/>
              </a:rPr>
              <a:t>Amogola</a:t>
            </a:r>
            <a:r>
              <a:rPr lang="en-US" sz="1000" b="1" dirty="0">
                <a:solidFill>
                  <a:srgbClr val="201F1E"/>
                </a:solidFill>
                <a:latin typeface="Cambria" panose="02040503050406030204" pitchFamily="18" charset="0"/>
                <a:ea typeface="Cambria" panose="02040503050406030204" pitchFamily="18" charset="0"/>
              </a:rPr>
              <a:t> </a:t>
            </a:r>
            <a:r>
              <a:rPr lang="en-US" sz="1000" dirty="0">
                <a:solidFill>
                  <a:srgbClr val="201F1E"/>
                </a:solidFill>
                <a:latin typeface="Cambria" panose="02040503050406030204" pitchFamily="18" charset="0"/>
                <a:ea typeface="Cambria" panose="02040503050406030204" pitchFamily="18" charset="0"/>
              </a:rPr>
              <a:t>has been working for us as a part-time gardener for almost four years. He is a highly-recommended with years of experience working for U.S. Embassy staff. He has kept our big lawn in great</a:t>
            </a:r>
            <a:endParaRPr lang="en-US" sz="1000" dirty="0">
              <a:latin typeface="Cambria" panose="02040503050406030204" pitchFamily="18" charset="0"/>
            </a:endParaRPr>
          </a:p>
          <a:p>
            <a:pPr marL="0" marR="0">
              <a:spcBef>
                <a:spcPts val="0"/>
              </a:spcBef>
              <a:spcAft>
                <a:spcPts val="0"/>
              </a:spcAft>
            </a:pPr>
            <a:endParaRPr lang="en-US" altLang="en-US" sz="1000" b="1" dirty="0">
              <a:solidFill>
                <a:srgbClr val="003366"/>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1036BB0E-2E98-4887-B98E-FDA6FD18163D}"/>
              </a:ext>
            </a:extLst>
          </p:cNvPr>
          <p:cNvSpPr/>
          <p:nvPr/>
        </p:nvSpPr>
        <p:spPr>
          <a:xfrm>
            <a:off x="4924220" y="1017883"/>
            <a:ext cx="2140290" cy="82997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shape, washes our car and managed a small vegetable garden.</a:t>
            </a:r>
            <a:r>
              <a:rPr lang="en-US" sz="1000" kern="1400" dirty="0">
                <a:solidFill>
                  <a:srgbClr val="000000"/>
                </a:solidFill>
                <a:latin typeface="Cambria" panose="02040503050406030204" pitchFamily="18" charset="0"/>
                <a:ea typeface="Cambria" panose="02040503050406030204" pitchFamily="18" charset="0"/>
              </a:rPr>
              <a:t> </a:t>
            </a:r>
            <a:r>
              <a:rPr kumimoji="0" lang="en-US" sz="1000" b="0" i="0" u="none" strike="noStrike" kern="1200" cap="none" spc="0" normalizeH="0" baseline="0" noProof="0" dirty="0" err="1">
                <a:ln>
                  <a:noFill/>
                </a:ln>
                <a:solidFill>
                  <a:srgbClr val="201F1E"/>
                </a:solidFill>
                <a:effectLst/>
                <a:uLnTx/>
                <a:uFillTx/>
                <a:latin typeface="Cambria" panose="02040503050406030204" pitchFamily="18" charset="0"/>
                <a:ea typeface="Cambria" panose="02040503050406030204" pitchFamily="18" charset="0"/>
                <a:cs typeface="+mn-cs"/>
              </a:rPr>
              <a:t>Bonface</a:t>
            </a: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 has a RSO-issued badge and is available from June 16, M/W/F. Contact </a:t>
            </a:r>
            <a:r>
              <a:rPr kumimoji="0" lang="en-US" sz="1000" b="0" i="0" u="none" strike="noStrike" kern="1200" cap="none" spc="0" normalizeH="0" baseline="0" noProof="0" dirty="0" err="1">
                <a:ln>
                  <a:noFill/>
                </a:ln>
                <a:solidFill>
                  <a:srgbClr val="201F1E"/>
                </a:solidFill>
                <a:effectLst/>
                <a:uLnTx/>
                <a:uFillTx/>
                <a:latin typeface="Cambria" panose="02040503050406030204" pitchFamily="18" charset="0"/>
                <a:ea typeface="Cambria" panose="02040503050406030204" pitchFamily="18" charset="0"/>
                <a:cs typeface="+mn-cs"/>
              </a:rPr>
              <a:t>Bonface</a:t>
            </a: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 at 0720346812 or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8"/>
              </a:rPr>
              <a:t>amogolabonface6@gmail.com</a:t>
            </a: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 </a:t>
            </a:r>
            <a:b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b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Ref: Ghazi Mehmood (</a:t>
            </a:r>
            <a:r>
              <a:rPr kumimoji="0" lang="en-US" sz="1000" b="0" i="0" u="sng" strike="noStrike" kern="12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9"/>
              </a:rPr>
              <a:t>gm0895-nbo@yahoo.com</a:t>
            </a:r>
            <a:r>
              <a:rPr kumimoji="0" lang="en-US" sz="1000" b="0" i="0" u="none" strike="noStrike" kern="12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a:t>
            </a:r>
          </a:p>
          <a:p>
            <a:r>
              <a:rPr lang="en-US" sz="1000" b="1" dirty="0">
                <a:solidFill>
                  <a:srgbClr val="000000"/>
                </a:solidFill>
                <a:latin typeface="Cambria" panose="02040503050406030204" pitchFamily="18" charset="0"/>
                <a:ea typeface="Cambria" panose="02040503050406030204" pitchFamily="18" charset="0"/>
              </a:rPr>
              <a:t>Gardener/Dog Walker/Driver:</a:t>
            </a:r>
            <a:r>
              <a:rPr lang="en-US" sz="1000" dirty="0">
                <a:solidFill>
                  <a:srgbClr val="000000"/>
                </a:solidFill>
                <a:latin typeface="Cambria" panose="02040503050406030204" pitchFamily="18" charset="0"/>
                <a:ea typeface="Cambria" panose="02040503050406030204" pitchFamily="18" charset="0"/>
              </a:rPr>
              <a:t>  </a:t>
            </a:r>
            <a:br>
              <a:rPr lang="en-US" sz="1000" dirty="0">
                <a:solidFill>
                  <a:srgbClr val="0432FF"/>
                </a:solidFill>
                <a:latin typeface="Cambria" panose="02040503050406030204" pitchFamily="18" charset="0"/>
                <a:ea typeface="Cambria" panose="02040503050406030204" pitchFamily="18" charset="0"/>
              </a:rPr>
            </a:br>
            <a:r>
              <a:rPr lang="en-US" sz="1000" b="1" dirty="0">
                <a:solidFill>
                  <a:srgbClr val="000000"/>
                </a:solidFill>
                <a:latin typeface="Cambria" panose="02040503050406030204" pitchFamily="18" charset="0"/>
                <a:ea typeface="Cambria" panose="02040503050406030204" pitchFamily="18" charset="0"/>
              </a:rPr>
              <a:t>Barton Saiga </a:t>
            </a:r>
            <a:r>
              <a:rPr lang="en-US" sz="1000" dirty="0">
                <a:solidFill>
                  <a:srgbClr val="000000"/>
                </a:solidFill>
                <a:latin typeface="Cambria" panose="02040503050406030204" pitchFamily="18" charset="0"/>
                <a:ea typeface="Cambria" panose="02040503050406030204" pitchFamily="18" charset="0"/>
              </a:rPr>
              <a:t>is a dependable gardener, dog walker and drives frequent errands for me. He’s worked for several Embassy families and is trustworthy with shopping, errands and maintained our yard and garden.</a:t>
            </a:r>
            <a:endParaRPr lang="en-US" sz="1000" kern="1400" dirty="0">
              <a:solidFill>
                <a:srgbClr val="000000"/>
              </a:solidFill>
              <a:latin typeface="Cambria" panose="02040503050406030204" pitchFamily="18" charset="0"/>
              <a:ea typeface="Cambria" panose="02040503050406030204" pitchFamily="18" charset="0"/>
            </a:endParaRPr>
          </a:p>
          <a:p>
            <a:r>
              <a:rPr lang="en-US" sz="1000" dirty="0">
                <a:solidFill>
                  <a:srgbClr val="000000"/>
                </a:solidFill>
                <a:latin typeface="Cambria" panose="02040503050406030204" pitchFamily="18" charset="0"/>
                <a:ea typeface="Cambria" panose="02040503050406030204" pitchFamily="18" charset="0"/>
              </a:rPr>
              <a:t>He’s very amiable and would be a great addition to your home’s needs.</a:t>
            </a:r>
            <a:endParaRPr lang="en-US" sz="1000" kern="1400" dirty="0">
              <a:solidFill>
                <a:srgbClr val="000000"/>
              </a:solidFill>
              <a:latin typeface="Cambria" panose="02040503050406030204" pitchFamily="18" charset="0"/>
              <a:ea typeface="Cambria" panose="02040503050406030204" pitchFamily="18" charset="0"/>
            </a:endParaRPr>
          </a:p>
          <a:p>
            <a:pPr>
              <a:spcAft>
                <a:spcPts val="1400"/>
              </a:spcAft>
            </a:pPr>
            <a:r>
              <a:rPr lang="en-US" sz="1000" dirty="0">
                <a:solidFill>
                  <a:srgbClr val="000000"/>
                </a:solidFill>
                <a:latin typeface="Cambria" panose="02040503050406030204" pitchFamily="18" charset="0"/>
                <a:ea typeface="Cambria" panose="02040503050406030204" pitchFamily="18" charset="0"/>
              </a:rPr>
              <a:t>Contact Barton directly: 0721-981-578, Available end June. Ref: Kathryn </a:t>
            </a:r>
            <a:r>
              <a:rPr lang="en-US" sz="1000" dirty="0" err="1">
                <a:solidFill>
                  <a:srgbClr val="000000"/>
                </a:solidFill>
                <a:latin typeface="Cambria" panose="02040503050406030204" pitchFamily="18" charset="0"/>
                <a:ea typeface="Cambria" panose="02040503050406030204" pitchFamily="18" charset="0"/>
              </a:rPr>
              <a:t>Begeal</a:t>
            </a:r>
            <a:r>
              <a:rPr lang="en-US" sz="1000" dirty="0">
                <a:solidFill>
                  <a:srgbClr val="000000"/>
                </a:solidFill>
                <a:latin typeface="Cambria" panose="02040503050406030204" pitchFamily="18" charset="0"/>
                <a:ea typeface="Cambria" panose="02040503050406030204" pitchFamily="18" charset="0"/>
              </a:rPr>
              <a:t>, </a:t>
            </a:r>
            <a:r>
              <a:rPr lang="en-US" sz="1000" u="sng" dirty="0">
                <a:solidFill>
                  <a:srgbClr val="FF7915"/>
                </a:solidFill>
                <a:latin typeface="Cambria" panose="02040503050406030204" pitchFamily="18" charset="0"/>
                <a:ea typeface="Cambria" panose="02040503050406030204" pitchFamily="18" charset="0"/>
                <a:hlinkClick r:id="rId10"/>
              </a:rPr>
              <a:t>KBegeal@gmail.com</a:t>
            </a:r>
            <a:r>
              <a:rPr lang="en-US" sz="1000" dirty="0">
                <a:solidFill>
                  <a:srgbClr val="000000"/>
                </a:solidFill>
                <a:latin typeface="Cambria" panose="02040503050406030204" pitchFamily="18" charset="0"/>
                <a:ea typeface="Cambria" panose="02040503050406030204" pitchFamily="18" charset="0"/>
              </a:rPr>
              <a:t> or 011-190-663.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Gardener: </a:t>
            </a:r>
            <a:r>
              <a:rPr kumimoji="0" lang="en-US" sz="1000" b="1" i="0" u="none" strike="noStrike" kern="14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Samson </a:t>
            </a:r>
            <a:r>
              <a:rPr kumimoji="0" lang="en-US" sz="1000" b="1" i="0" u="none" strike="noStrike" kern="14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Munambi</a:t>
            </a:r>
            <a:r>
              <a:rPr kumimoji="0" lang="en-US" sz="1000" b="1"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1000" b="0" i="0" u="none" strike="noStrike" kern="14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has been maintaining our TDY yard since 2010 and has done a tremendous job during his tenure. He maintains every aspect of our outdoor yard and notifies us of anything requiring maintenance in the timeliest of manners. Samson is thorough, reliable and trustworthy. Holds valid RSO badge, looking for full-time employment. Contact Samson at +254 788 402 802. Reference, Chad Thomas at EXT: 6522, or </a:t>
            </a:r>
            <a:r>
              <a:rPr kumimoji="0" lang="en-US" sz="1000" b="0" i="0" u="sng" strike="noStrike" kern="1400" cap="none" spc="0" normalizeH="0" baseline="0" noProof="0" dirty="0">
                <a:ln>
                  <a:noFill/>
                </a:ln>
                <a:solidFill>
                  <a:srgbClr val="FF7915"/>
                </a:solidFill>
                <a:effectLst/>
                <a:uLnTx/>
                <a:uFillTx/>
                <a:latin typeface="Cambria" panose="02040503050406030204" pitchFamily="18" charset="0"/>
                <a:ea typeface="Cambria" panose="02040503050406030204" pitchFamily="18" charset="0"/>
                <a:cs typeface="+mn-cs"/>
                <a:hlinkClick r:id="rId11"/>
              </a:rPr>
              <a:t>ThomasCC@state.gov</a:t>
            </a:r>
            <a:r>
              <a:rPr kumimoji="0" lang="en-US" sz="1000" b="0" i="0" u="none" strike="noStrike" kern="14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sz="1000" b="0" i="0" u="none" strike="noStrike" kern="1400" cap="none" spc="0" normalizeH="0" baseline="0" noProof="0" dirty="0">
              <a:ln>
                <a:noFill/>
              </a:ln>
              <a:solidFill>
                <a:srgbClr val="201F1E"/>
              </a:solidFill>
              <a:effectLst/>
              <a:uLnTx/>
              <a:uFillTx/>
              <a:latin typeface="Cambria" panose="02040503050406030204" pitchFamily="18" charset="0"/>
              <a:ea typeface="Cambria" panose="02040503050406030204" pitchFamily="18" charset="0"/>
              <a:cs typeface="+mn-cs"/>
            </a:endParaRPr>
          </a:p>
          <a:p>
            <a:pPr>
              <a:spcAft>
                <a:spcPts val="1400"/>
              </a:spcAft>
            </a:pPr>
            <a:r>
              <a:rPr lang="en-US" sz="1000" b="1" dirty="0">
                <a:latin typeface="Cambria" panose="02040503050406030204" pitchFamily="18" charset="0"/>
                <a:ea typeface="Cambria" panose="02040503050406030204" pitchFamily="18" charset="0"/>
              </a:rPr>
              <a:t>Gardener/Driver: Ibrahim </a:t>
            </a:r>
            <a:r>
              <a:rPr lang="en-US" sz="1000" b="1" dirty="0" err="1">
                <a:latin typeface="Cambria" panose="02040503050406030204" pitchFamily="18" charset="0"/>
                <a:ea typeface="Cambria" panose="02040503050406030204" pitchFamily="18" charset="0"/>
              </a:rPr>
              <a:t>Odimo</a:t>
            </a:r>
            <a:r>
              <a:rPr lang="en-US" sz="1000" b="1" dirty="0">
                <a:latin typeface="Cambria" panose="02040503050406030204" pitchFamily="18" charset="0"/>
                <a:ea typeface="Cambria" panose="02040503050406030204" pitchFamily="18" charset="0"/>
              </a:rPr>
              <a:t> </a:t>
            </a:r>
            <a:r>
              <a:rPr lang="en-US" sz="1000" dirty="0" err="1">
                <a:latin typeface="Cambria" panose="02040503050406030204" pitchFamily="18" charset="0"/>
                <a:ea typeface="Cambria" panose="02040503050406030204" pitchFamily="18" charset="0"/>
              </a:rPr>
              <a:t>Odindo</a:t>
            </a:r>
            <a:r>
              <a:rPr lang="en-US" sz="1000" dirty="0">
                <a:latin typeface="Cambria" panose="02040503050406030204" pitchFamily="18" charset="0"/>
                <a:ea typeface="Cambria" panose="02040503050406030204" pitchFamily="18" charset="0"/>
              </a:rPr>
              <a:t> took great care of all my landscape and keeping my truck always clean.  Trust him make your yard brilliant.  Washes car weekly. Responsible, trustworthy &amp; takes pride in his work. RSO-badged. Available ASAP full or part-time.  Contact him @ 0726 6799. Ref: Christian at calmma97@gmail.com</a:t>
            </a:r>
          </a:p>
        </p:txBody>
      </p:sp>
      <p:pic>
        <p:nvPicPr>
          <p:cNvPr id="24" name="Picture 2" descr="Silhouette Gardening Garden tool Gardener, Silhouette, angle, animals png thumbnail">
            <a:extLst>
              <a:ext uri="{FF2B5EF4-FFF2-40B4-BE49-F238E27FC236}">
                <a16:creationId xmlns:a16="http://schemas.microsoft.com/office/drawing/2014/main" id="{205A2DF5-CB2A-44E8-BC81-EBD0457676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0873" y="7679385"/>
            <a:ext cx="621494" cy="6214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black rose illustration, Garden roses Silhouette Drawing Stencil, rose, leaf, branch png thumbnail">
            <a:extLst>
              <a:ext uri="{FF2B5EF4-FFF2-40B4-BE49-F238E27FC236}">
                <a16:creationId xmlns:a16="http://schemas.microsoft.com/office/drawing/2014/main" id="{5174D040-07CF-45D9-A372-7E56D45906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955231">
            <a:off x="4341141" y="7949644"/>
            <a:ext cx="232835" cy="24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82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C423477-D421-4689-BAE7-7D6A026A92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8267" y="8174878"/>
            <a:ext cx="2292830" cy="1197772"/>
          </a:xfrm>
          <a:prstGeom prst="rect">
            <a:avLst/>
          </a:prstGeom>
        </p:spPr>
      </p:pic>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1B4238E3-4246-B740-8682-8CD9BE868AB0}"/>
              </a:ext>
            </a:extLst>
          </p:cNvPr>
          <p:cNvSpPr/>
          <p:nvPr/>
        </p:nvSpPr>
        <p:spPr>
          <a:xfrm>
            <a:off x="2698947" y="915008"/>
            <a:ext cx="2240280" cy="8580789"/>
          </a:xfrm>
          <a:prstGeom prst="rect">
            <a:avLst/>
          </a:prstGeom>
        </p:spPr>
        <p:txBody>
          <a:bodyPr>
            <a:noAutofit/>
          </a:bodyPr>
          <a:lstStyle/>
          <a:p>
            <a:endParaRPr lang="en-US" sz="1000">
              <a:latin typeface="Cambria" panose="02040503050406030204" pitchFamily="18" charset="0"/>
            </a:endParaRPr>
          </a:p>
          <a:p>
            <a:endParaRPr lang="en-US" sz="1000">
              <a:latin typeface="Cambria" panose="02040503050406030204" pitchFamily="18" charset="0"/>
            </a:endParaRPr>
          </a:p>
        </p:txBody>
      </p:sp>
      <p:sp>
        <p:nvSpPr>
          <p:cNvPr id="21" name="Rectangle 20">
            <a:extLst>
              <a:ext uri="{FF2B5EF4-FFF2-40B4-BE49-F238E27FC236}">
                <a16:creationId xmlns:a16="http://schemas.microsoft.com/office/drawing/2014/main" id="{74280FFF-67F8-6241-93C5-D85E1A2DE216}"/>
              </a:ext>
            </a:extLst>
          </p:cNvPr>
          <p:cNvSpPr/>
          <p:nvPr/>
        </p:nvSpPr>
        <p:spPr>
          <a:xfrm>
            <a:off x="467332" y="850377"/>
            <a:ext cx="2281610" cy="7886120"/>
          </a:xfrm>
          <a:prstGeom prst="rect">
            <a:avLst/>
          </a:prstGeom>
        </p:spPr>
        <p:txBody>
          <a:bodyPr>
            <a:noAutofit/>
          </a:bodyPr>
          <a:lstStyle/>
          <a:p>
            <a:pPr lvl="0" defTabSz="914400" eaLnBrk="0" fontAlgn="base" hangingPunct="0">
              <a:spcBef>
                <a:spcPct val="0"/>
              </a:spcBef>
              <a:spcAft>
                <a:spcPct val="0"/>
              </a:spcAft>
              <a:defRPr/>
            </a:pPr>
            <a:r>
              <a:rPr lang="en-US" altLang="en-US" sz="1400" b="1" dirty="0">
                <a:solidFill>
                  <a:srgbClr val="003366"/>
                </a:solidFill>
                <a:latin typeface="Cambria" panose="02040503050406030204" pitchFamily="18" charset="0"/>
              </a:rPr>
              <a:t>DOMESTIC EMPLOYEES</a:t>
            </a:r>
          </a:p>
          <a:p>
            <a:r>
              <a:rPr lang="en-US" altLang="en-US" sz="1200" b="1" dirty="0">
                <a:solidFill>
                  <a:srgbClr val="003366"/>
                </a:solidFill>
                <a:latin typeface="Cambria" panose="02040503050406030204" pitchFamily="18" charset="0"/>
              </a:rPr>
              <a:t>(CONT.)</a:t>
            </a:r>
            <a:endParaRPr lang="en-US" sz="1200" dirty="0">
              <a:latin typeface="Cambria" panose="02040503050406030204" pitchFamily="18" charset="0"/>
            </a:endParaRPr>
          </a:p>
          <a:p>
            <a:pPr defTabSz="914400" eaLnBrk="0" fontAlgn="base" hangingPunct="0">
              <a:spcBef>
                <a:spcPct val="0"/>
              </a:spcBef>
              <a:spcAft>
                <a:spcPct val="0"/>
              </a:spcAft>
              <a:defRPr/>
            </a:pPr>
            <a:endParaRPr lang="en-US" altLang="en-US" sz="1000" b="1" u="sng" dirty="0">
              <a:solidFill>
                <a:srgbClr val="003366"/>
              </a:solidFill>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23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F1CAFAB1-5EE1-374B-9318-B1BBDC6C0427}"/>
              </a:ext>
            </a:extLst>
          </p:cNvPr>
          <p:cNvSpPr/>
          <p:nvPr/>
        </p:nvSpPr>
        <p:spPr>
          <a:xfrm>
            <a:off x="474860" y="1271174"/>
            <a:ext cx="2519233" cy="511935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sng" strike="noStrike" kern="1200" cap="none" spc="0" normalizeH="0" baseline="0" noProof="0" dirty="0">
                <a:ln>
                  <a:noFill/>
                </a:ln>
                <a:solidFill>
                  <a:srgbClr val="003366"/>
                </a:solidFill>
                <a:effectLst/>
                <a:uLnTx/>
                <a:uFillTx/>
                <a:latin typeface="Cambria" panose="02040503050406030204" pitchFamily="18" charset="0"/>
                <a:ea typeface="+mn-ea"/>
                <a:cs typeface="+mn-cs"/>
              </a:rPr>
              <a:t>MISCELLANEOUS</a:t>
            </a: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Mechanic: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Nicholas </a:t>
            </a:r>
            <a:r>
              <a:rPr kumimoji="0" lang="en-US" sz="1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Mbai</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is a highly qualified mechanic that has served many embassy families. He is incredibly reliable, responsive, thorough and honest. Such a great resource to have in Nairobi!</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He makes a point to clearly documen</a:t>
            </a:r>
            <a:r>
              <a:rPr kumimoji="0" lang="en-US" sz="1000" b="1" i="0" u="none" strike="noStrike" kern="1200" cap="none" spc="0" normalizeH="0" baseline="0" noProof="0" dirty="0">
                <a:ln>
                  <a:noFill/>
                </a:ln>
                <a:solidFill>
                  <a:srgbClr val="003366"/>
                </a:solidFill>
                <a:effectLst/>
                <a:uLnTx/>
                <a:uFillTx/>
                <a:latin typeface="Cambria" panose="02040503050406030204" pitchFamily="18" charset="0"/>
                <a:ea typeface="Cambria" panose="02040503050406030204" pitchFamily="18" charset="0"/>
                <a:cs typeface="Calibri" panose="020F0502020204030204" pitchFamily="34" charset="0"/>
              </a:rPr>
              <a:t>t</a:t>
            </a:r>
            <a:endParaRPr kumimoji="0" lang="en-US" altLang="en-US" sz="1000" b="1" i="0" u="none" strike="noStrike" kern="1200" cap="none" spc="0" normalizeH="0" baseline="0" noProof="0" dirty="0">
              <a:ln>
                <a:noFill/>
              </a:ln>
              <a:solidFill>
                <a:srgbClr val="003366"/>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what needs to be done and provides detailed invoices. He will even come to your house! You can reach out to him directly at: 0735884473.</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Ref: Emily Todd – 0110005434.</a:t>
            </a: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Treadmill/Elliptical Service &amp; Repair: </a:t>
            </a: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Michael Kimani is super knowledgeable and professional, and will keep your equipment running smoothly at a reasonable price. </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Contact Michael, 0712 058 040 or </a:t>
            </a:r>
            <a:r>
              <a:rPr kumimoji="0" lang="en-US" sz="1000" b="0" i="0" u="sng"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hlinkClick r:id="rId3"/>
              </a:rPr>
              <a:t>sethm0911@gmail.com</a:t>
            </a:r>
            <a:r>
              <a:rPr kumimoji="0" lang="en-US" sz="1000" b="0" i="0" u="sng"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indent="0" algn="l">
              <a:spcBef>
                <a:spcPts val="0"/>
              </a:spcBef>
              <a:spcAft>
                <a:spcPts val="1400"/>
              </a:spcAft>
            </a:pPr>
            <a:r>
              <a:rPr lang="en-US" sz="1000" b="1" kern="1200" dirty="0">
                <a:ln>
                  <a:noFill/>
                </a:ln>
                <a:solidFill>
                  <a:srgbClr val="000000"/>
                </a:solidFill>
                <a:effectLst/>
                <a:latin typeface="Cambria" panose="02040503050406030204" pitchFamily="18" charset="0"/>
              </a:rPr>
              <a:t>Handyman: Great Handyman for hire. Ben </a:t>
            </a:r>
            <a:r>
              <a:rPr lang="en-US" sz="1000" b="1" kern="1200" dirty="0" err="1">
                <a:ln>
                  <a:noFill/>
                </a:ln>
                <a:solidFill>
                  <a:srgbClr val="000000"/>
                </a:solidFill>
                <a:effectLst/>
                <a:latin typeface="Cambria" panose="02040503050406030204" pitchFamily="18" charset="0"/>
              </a:rPr>
              <a:t>Waithaka</a:t>
            </a:r>
            <a:r>
              <a:rPr lang="en-US" sz="1000" b="1" kern="1200" dirty="0">
                <a:ln>
                  <a:noFill/>
                </a:ln>
                <a:solidFill>
                  <a:srgbClr val="000000"/>
                </a:solidFill>
                <a:effectLst/>
                <a:latin typeface="Cambria" panose="02040503050406030204" pitchFamily="18" charset="0"/>
              </a:rPr>
              <a:t> </a:t>
            </a:r>
            <a:r>
              <a:rPr lang="en-US" sz="1000" kern="1200" dirty="0">
                <a:ln>
                  <a:noFill/>
                </a:ln>
                <a:solidFill>
                  <a:srgbClr val="000000"/>
                </a:solidFill>
                <a:effectLst/>
                <a:latin typeface="Cambria" panose="02040503050406030204" pitchFamily="18" charset="0"/>
              </a:rPr>
              <a:t>is a Jack-of-All-Trades. He does plumbing, electrical work, construction, household repairs, tile repair, painting, glass replacement, door and screen installation, and can build just about anything you would like. He also does small jobs like hanging TVs and installing curtain rods. Fair prices and excellent service. On time and congenial. Call </a:t>
            </a:r>
            <a:r>
              <a:rPr lang="en-US" sz="1000" b="1" kern="1200" dirty="0">
                <a:ln>
                  <a:noFill/>
                </a:ln>
                <a:solidFill>
                  <a:srgbClr val="000000"/>
                </a:solidFill>
                <a:effectLst/>
                <a:latin typeface="Cambria" panose="02040503050406030204" pitchFamily="18" charset="0"/>
              </a:rPr>
              <a:t>Ben </a:t>
            </a:r>
            <a:r>
              <a:rPr lang="en-US" sz="1000" b="1" kern="1200" dirty="0" err="1">
                <a:ln>
                  <a:noFill/>
                </a:ln>
                <a:solidFill>
                  <a:srgbClr val="000000"/>
                </a:solidFill>
                <a:effectLst/>
                <a:latin typeface="Cambria" panose="02040503050406030204" pitchFamily="18" charset="0"/>
              </a:rPr>
              <a:t>Waithaka</a:t>
            </a:r>
            <a:r>
              <a:rPr lang="en-US" sz="1000" b="1" kern="1200" dirty="0">
                <a:ln>
                  <a:noFill/>
                </a:ln>
                <a:solidFill>
                  <a:srgbClr val="000000"/>
                </a:solidFill>
                <a:effectLst/>
                <a:latin typeface="Cambria" panose="02040503050406030204" pitchFamily="18" charset="0"/>
              </a:rPr>
              <a:t> </a:t>
            </a:r>
            <a:r>
              <a:rPr lang="en-US" sz="1000" kern="1400" dirty="0">
                <a:ln>
                  <a:noFill/>
                </a:ln>
                <a:solidFill>
                  <a:srgbClr val="000000"/>
                </a:solidFill>
                <a:effectLst/>
                <a:latin typeface="Times New Roman" panose="02020603050405020304" pitchFamily="18" charset="0"/>
              </a:rPr>
              <a:t>at 0708-788-794. Ref: D. Woods: 0746966323.</a:t>
            </a:r>
          </a:p>
        </p:txBody>
      </p:sp>
      <p:pic>
        <p:nvPicPr>
          <p:cNvPr id="4" name="Picture 3">
            <a:extLst>
              <a:ext uri="{FF2B5EF4-FFF2-40B4-BE49-F238E27FC236}">
                <a16:creationId xmlns:a16="http://schemas.microsoft.com/office/drawing/2014/main" id="{A9B02358-A13D-4B00-B5DC-BFADBDB1ADE7}"/>
              </a:ext>
            </a:extLst>
          </p:cNvPr>
          <p:cNvPicPr>
            <a:picLocks noChangeAspect="1"/>
          </p:cNvPicPr>
          <p:nvPr/>
        </p:nvPicPr>
        <p:blipFill>
          <a:blip r:embed="rId4"/>
          <a:stretch>
            <a:fillRect/>
          </a:stretch>
        </p:blipFill>
        <p:spPr>
          <a:xfrm>
            <a:off x="2753975" y="5690747"/>
            <a:ext cx="534215" cy="526359"/>
          </a:xfrm>
          <a:prstGeom prst="rect">
            <a:avLst/>
          </a:prstGeom>
        </p:spPr>
      </p:pic>
      <p:sp>
        <p:nvSpPr>
          <p:cNvPr id="15" name="Text Box 2">
            <a:extLst>
              <a:ext uri="{FF2B5EF4-FFF2-40B4-BE49-F238E27FC236}">
                <a16:creationId xmlns:a16="http://schemas.microsoft.com/office/drawing/2014/main" id="{CB0AC512-999E-40D1-BC72-3DFFBD7299CB}"/>
              </a:ext>
            </a:extLst>
          </p:cNvPr>
          <p:cNvSpPr txBox="1">
            <a:spLocks noChangeArrowheads="1"/>
          </p:cNvSpPr>
          <p:nvPr/>
        </p:nvSpPr>
        <p:spPr bwMode="auto">
          <a:xfrm>
            <a:off x="525475" y="6322006"/>
            <a:ext cx="2544469" cy="795005"/>
          </a:xfrm>
          <a:prstGeom prst="rect">
            <a:avLst/>
          </a:prstGeom>
          <a:solidFill>
            <a:srgbClr val="EAF1F8">
              <a:alpha val="56000"/>
            </a:srgb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000000"/>
                </a:solidFill>
                <a:effectLst/>
                <a:latin typeface="Cambria" panose="02040503050406030204" pitchFamily="18" charset="0"/>
              </a:rPr>
              <a:t>Please help us keep the classifieds section of THE ROAR up to date. If you have hired any of the staff listed, or someone you submitted a listing for has been hired, please drop us a line and let us know! Email us at </a:t>
            </a:r>
            <a:r>
              <a:rPr kumimoji="0" lang="en-US" altLang="en-US" sz="900" b="0" i="1" u="sng" strike="noStrike" cap="none" normalizeH="0" baseline="0" dirty="0">
                <a:ln>
                  <a:noFill/>
                </a:ln>
                <a:solidFill>
                  <a:srgbClr val="1F228F"/>
                </a:solidFill>
                <a:effectLst/>
                <a:latin typeface="Cambria" panose="02040503050406030204" pitchFamily="18" charset="0"/>
              </a:rPr>
              <a:t>nairobiroar@state.gov</a:t>
            </a:r>
            <a:endParaRPr kumimoji="0" lang="en-US" altLang="en-US" sz="900" b="0" i="1" u="none" strike="noStrike" cap="none" normalizeH="0" baseline="0" dirty="0">
              <a:ln>
                <a:noFill/>
              </a:ln>
              <a:solidFill>
                <a:srgbClr val="000000"/>
              </a:solidFill>
              <a:effectLst/>
              <a:latin typeface="Cambria" panose="02040503050406030204" pitchFamily="18" charset="0"/>
            </a:endParaRPr>
          </a:p>
        </p:txBody>
      </p:sp>
      <p:pic>
        <p:nvPicPr>
          <p:cNvPr id="19" name="Picture 18">
            <a:extLst>
              <a:ext uri="{FF2B5EF4-FFF2-40B4-BE49-F238E27FC236}">
                <a16:creationId xmlns:a16="http://schemas.microsoft.com/office/drawing/2014/main" id="{7B61AA5F-7E6F-4AE2-870F-3E973CCEE6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85125" y="3598191"/>
            <a:ext cx="548354" cy="537003"/>
          </a:xfrm>
          <a:prstGeom prst="rect">
            <a:avLst/>
          </a:prstGeom>
        </p:spPr>
      </p:pic>
      <p:sp>
        <p:nvSpPr>
          <p:cNvPr id="22" name="TextBox 21">
            <a:extLst>
              <a:ext uri="{FF2B5EF4-FFF2-40B4-BE49-F238E27FC236}">
                <a16:creationId xmlns:a16="http://schemas.microsoft.com/office/drawing/2014/main" id="{436FB657-9D7C-4106-A217-FCCF44F7194C}"/>
              </a:ext>
            </a:extLst>
          </p:cNvPr>
          <p:cNvSpPr txBox="1"/>
          <p:nvPr/>
        </p:nvSpPr>
        <p:spPr>
          <a:xfrm>
            <a:off x="3709114" y="3655898"/>
            <a:ext cx="3556886" cy="38237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txBody>
          <a:bodyPr wrap="square" rtlCol="0" anchor="ctr" anchorCtr="0">
            <a:noAutofit/>
          </a:bodyPr>
          <a:lstStyle/>
          <a:p>
            <a:r>
              <a:rPr lang="en-US" sz="1400" dirty="0">
                <a:solidFill>
                  <a:schemeClr val="bg1"/>
                </a:solidFill>
                <a:latin typeface="Berlin Sans FB" panose="020E0602020502020306" pitchFamily="34" charset="0"/>
              </a:rPr>
              <a:t>Additional considerations when placing a domestic ad…</a:t>
            </a:r>
          </a:p>
        </p:txBody>
      </p:sp>
      <p:sp>
        <p:nvSpPr>
          <p:cNvPr id="23" name="Rectangle 22">
            <a:extLst>
              <a:ext uri="{FF2B5EF4-FFF2-40B4-BE49-F238E27FC236}">
                <a16:creationId xmlns:a16="http://schemas.microsoft.com/office/drawing/2014/main" id="{8511C19B-F9C2-4D08-8DD7-6EF337985559}"/>
              </a:ext>
            </a:extLst>
          </p:cNvPr>
          <p:cNvSpPr/>
          <p:nvPr/>
        </p:nvSpPr>
        <p:spPr>
          <a:xfrm>
            <a:off x="3069728" y="4877916"/>
            <a:ext cx="4027791" cy="1762527"/>
          </a:xfrm>
          <a:prstGeom prst="rect">
            <a:avLst/>
          </a:prstGeom>
        </p:spPr>
        <p:txBody>
          <a:bodyPr numCol="2" anchor="ctr" anchorCtr="0">
            <a:noAutofit/>
          </a:bodyPr>
          <a:lstStyle/>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Would you hire your domestic employee again or recommend to a friend based on quality of work?</a:t>
            </a:r>
            <a:r>
              <a:rPr lang="en-US" sz="1000" dirty="0">
                <a:solidFill>
                  <a:srgbClr val="0070C0"/>
                </a:solidFill>
                <a:latin typeface="Cambria" panose="02040503050406030204" pitchFamily="18" charset="0"/>
                <a:ea typeface="Calibri" panose="020F0502020204030204" pitchFamily="34" charset="0"/>
                <a:cs typeface="Times New Roman" panose="02020603050405020304" pitchFamily="18" charset="0"/>
              </a:rPr>
              <a:t> </a:t>
            </a:r>
            <a:r>
              <a:rPr lang="en-US" sz="1000" dirty="0">
                <a:latin typeface="Cambria" panose="02040503050406030204" pitchFamily="18" charset="0"/>
                <a:ea typeface="Calibri" panose="020F0502020204030204" pitchFamily="34" charset="0"/>
                <a:cs typeface="Times New Roman" panose="02020603050405020304" pitchFamily="18" charset="0"/>
              </a:rPr>
              <a:t>If the answer is no, please don’t refer them to the embassy community. </a:t>
            </a:r>
          </a:p>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Avoid exaggeration. </a:t>
            </a:r>
            <a:r>
              <a:rPr lang="en-US" sz="1000" dirty="0">
                <a:latin typeface="Cambria" panose="02040503050406030204" pitchFamily="18" charset="0"/>
                <a:ea typeface="Calibri" panose="020F0502020204030204" pitchFamily="34" charset="0"/>
                <a:cs typeface="Times New Roman" panose="02020603050405020304" pitchFamily="18" charset="0"/>
              </a:rPr>
              <a:t>Be honest in your assessment and highlight their best qualities! </a:t>
            </a:r>
          </a:p>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Be brief! </a:t>
            </a:r>
            <a:r>
              <a:rPr lang="en-US" sz="1000" dirty="0">
                <a:latin typeface="Cambria" panose="02040503050406030204" pitchFamily="18" charset="0"/>
                <a:ea typeface="Calibri" panose="020F0502020204030204" pitchFamily="34" charset="0"/>
                <a:cs typeface="Times New Roman" panose="02020603050405020304" pitchFamily="18" charset="0"/>
              </a:rPr>
              <a:t>Ads should not exceed 400 characters (not including spaces). It’s okay if you don’t use full sentences- these are classifieds, after all. Cover your basics: how long they worked for you, overview of their work/duties, highlight any special qualities or relevant experience/trainings, availability, and whether RSO-badged.</a:t>
            </a:r>
          </a:p>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Do they prefer to live-in/live out? </a:t>
            </a:r>
            <a:r>
              <a:rPr lang="en-US" sz="1000" dirty="0">
                <a:latin typeface="Cambria" panose="02040503050406030204" pitchFamily="18" charset="0"/>
                <a:ea typeface="Calibri" panose="020F0502020204030204" pitchFamily="34" charset="0"/>
                <a:cs typeface="Times New Roman" panose="02020603050405020304" pitchFamily="18" charset="0"/>
              </a:rPr>
              <a:t>Please be sure to mention special requirements/preferences.</a:t>
            </a:r>
          </a:p>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Make sure you can be contacted as a reference after you depart post! </a:t>
            </a:r>
            <a:r>
              <a:rPr lang="en-US" sz="1000" dirty="0">
                <a:latin typeface="Cambria" panose="02040503050406030204" pitchFamily="18" charset="0"/>
                <a:ea typeface="Calibri" panose="020F0502020204030204" pitchFamily="34" charset="0"/>
                <a:cs typeface="Times New Roman" panose="02020603050405020304" pitchFamily="18" charset="0"/>
              </a:rPr>
              <a:t>Use a personal email address in the ad if you are departing (or have departed) post and may not have access to your work email. </a:t>
            </a:r>
          </a:p>
        </p:txBody>
      </p:sp>
      <p:sp>
        <p:nvSpPr>
          <p:cNvPr id="26" name="TextBox 25">
            <a:extLst>
              <a:ext uri="{FF2B5EF4-FFF2-40B4-BE49-F238E27FC236}">
                <a16:creationId xmlns:a16="http://schemas.microsoft.com/office/drawing/2014/main" id="{E95ED783-0CEE-4AF6-8ACA-8F33C2ADBE04}"/>
              </a:ext>
            </a:extLst>
          </p:cNvPr>
          <p:cNvSpPr txBox="1"/>
          <p:nvPr/>
        </p:nvSpPr>
        <p:spPr>
          <a:xfrm>
            <a:off x="413701" y="7247496"/>
            <a:ext cx="6852299" cy="320329"/>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txBody>
          <a:bodyPr wrap="square" rtlCol="0" anchor="ctr" anchorCtr="0">
            <a:noAutofit/>
          </a:bodyPr>
          <a:lstStyle/>
          <a:p>
            <a:r>
              <a:rPr lang="en-US" sz="1400">
                <a:solidFill>
                  <a:schemeClr val="bg1"/>
                </a:solidFill>
                <a:latin typeface="Berlin Sans FB" panose="020E0602020502020306" pitchFamily="34" charset="0"/>
              </a:rPr>
              <a:t>Looking to sell your vehicle? </a:t>
            </a:r>
          </a:p>
        </p:txBody>
      </p:sp>
      <p:sp>
        <p:nvSpPr>
          <p:cNvPr id="27" name="Rectangle 26">
            <a:extLst>
              <a:ext uri="{FF2B5EF4-FFF2-40B4-BE49-F238E27FC236}">
                <a16:creationId xmlns:a16="http://schemas.microsoft.com/office/drawing/2014/main" id="{66754188-7AED-47B0-955D-59F46A89CD2F}"/>
              </a:ext>
            </a:extLst>
          </p:cNvPr>
          <p:cNvSpPr/>
          <p:nvPr/>
        </p:nvSpPr>
        <p:spPr>
          <a:xfrm>
            <a:off x="440500" y="7583762"/>
            <a:ext cx="6852331" cy="1609335"/>
          </a:xfrm>
          <a:prstGeom prst="rect">
            <a:avLst/>
          </a:prstGeom>
        </p:spPr>
        <p:txBody>
          <a:bodyPr numCol="2" anchor="ctr" anchorCtr="0">
            <a:noAutofit/>
          </a:bodyPr>
          <a:lstStyle/>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Make sure you have the necessary permission from the embassy to sell your vehicle. </a:t>
            </a:r>
            <a:endParaRPr lang="en-US" sz="1000" dirty="0">
              <a:solidFill>
                <a:srgbClr val="0070C0"/>
              </a:solidFill>
              <a:latin typeface="Cambria" panose="020405030504060302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Include the most relevant information about your vehicle.  </a:t>
            </a:r>
            <a:r>
              <a:rPr lang="en-US" sz="1000" dirty="0">
                <a:latin typeface="Cambria" panose="02040503050406030204" pitchFamily="18" charset="0"/>
                <a:ea typeface="Calibri" panose="020F0502020204030204" pitchFamily="34" charset="0"/>
                <a:cs typeface="Times New Roman" panose="02020603050405020304" pitchFamily="18" charset="0"/>
              </a:rPr>
              <a:t>Include the make/model/year, selling price (noting whether duty has been paid or not), mileage, any special features of the vehicle (e.g., roof rack, 7-seater, leather interior, extra tires, etc.), any work done (or improvements) on the car, when the vehicle is available, and the full name and contact information for the seller. </a:t>
            </a:r>
          </a:p>
          <a:p>
            <a:pPr marL="171450" indent="-171450">
              <a:lnSpc>
                <a:spcPct val="107000"/>
              </a:lnSpc>
              <a:spcAft>
                <a:spcPts val="800"/>
              </a:spcAft>
              <a:buFont typeface="Wingdings" panose="05000000000000000000" pitchFamily="2" charset="2"/>
              <a:buChar char="q"/>
            </a:pPr>
            <a:r>
              <a:rPr lang="en-US" sz="1000" b="1" dirty="0">
                <a:solidFill>
                  <a:srgbClr val="0070C0"/>
                </a:solidFill>
                <a:latin typeface="Cambria" panose="02040503050406030204" pitchFamily="18" charset="0"/>
                <a:ea typeface="Calibri" panose="020F0502020204030204" pitchFamily="34" charset="0"/>
                <a:cs typeface="Times New Roman" panose="02020603050405020304" pitchFamily="18" charset="0"/>
              </a:rPr>
              <a:t>Include one photo. </a:t>
            </a:r>
            <a:r>
              <a:rPr lang="en-US" sz="1000" dirty="0">
                <a:latin typeface="Cambria" panose="02040503050406030204" pitchFamily="18" charset="0"/>
                <a:ea typeface="Calibri" panose="020F0502020204030204" pitchFamily="34" charset="0"/>
                <a:cs typeface="Times New Roman" panose="02020603050405020304" pitchFamily="18" charset="0"/>
              </a:rPr>
              <a:t>Send one jpeg photo to be included with your ad. We can publish an image which contains a collage of photos as long as it’s one jpeg, but remember, the ad photos are quite small. </a:t>
            </a:r>
          </a:p>
        </p:txBody>
      </p:sp>
      <p:pic>
        <p:nvPicPr>
          <p:cNvPr id="2" name="Picture 1">
            <a:extLst>
              <a:ext uri="{FF2B5EF4-FFF2-40B4-BE49-F238E27FC236}">
                <a16:creationId xmlns:a16="http://schemas.microsoft.com/office/drawing/2014/main" id="{0EB42E72-1279-475D-A7A7-18F1EDDEEEB4}"/>
              </a:ext>
            </a:extLst>
          </p:cNvPr>
          <p:cNvPicPr>
            <a:picLocks noChangeAspect="1"/>
          </p:cNvPicPr>
          <p:nvPr/>
        </p:nvPicPr>
        <p:blipFill>
          <a:blip r:embed="rId6"/>
          <a:stretch>
            <a:fillRect/>
          </a:stretch>
        </p:blipFill>
        <p:spPr>
          <a:xfrm>
            <a:off x="5253264" y="970356"/>
            <a:ext cx="2005758" cy="2645893"/>
          </a:xfrm>
          <a:prstGeom prst="rect">
            <a:avLst/>
          </a:prstGeom>
        </p:spPr>
      </p:pic>
      <p:sp>
        <p:nvSpPr>
          <p:cNvPr id="24" name="TextBox 23">
            <a:extLst>
              <a:ext uri="{FF2B5EF4-FFF2-40B4-BE49-F238E27FC236}">
                <a16:creationId xmlns:a16="http://schemas.microsoft.com/office/drawing/2014/main" id="{F7E28F4C-898D-47CB-BEB1-093405F10C3B}"/>
              </a:ext>
            </a:extLst>
          </p:cNvPr>
          <p:cNvSpPr txBox="1"/>
          <p:nvPr/>
        </p:nvSpPr>
        <p:spPr>
          <a:xfrm>
            <a:off x="3123136" y="1697082"/>
            <a:ext cx="219515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4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FOR TECHNICAL ASSISTANCE: </a:t>
            </a:r>
            <a:r>
              <a:rPr kumimoji="0" lang="en-US" sz="100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Does your </a:t>
            </a:r>
            <a:r>
              <a:rPr kumimoji="0" lang="en-US" sz="100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WiFi</a:t>
            </a:r>
            <a:r>
              <a:rPr kumimoji="0" lang="en-US" sz="100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signal need boosting throughout your home? Need a VPN installed or help with a tablet or other device?  </a:t>
            </a:r>
            <a:r>
              <a:rPr kumimoji="0" lang="en-US" sz="10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Brons</a:t>
            </a:r>
            <a:r>
              <a:rPr lang="en-US" sz="1000" b="1" dirty="0">
                <a:solidFill>
                  <a:srgbClr val="0000FF"/>
                </a:solidFill>
                <a:latin typeface="Cambria" panose="02040503050406030204" pitchFamily="18" charset="0"/>
              </a:rPr>
              <a:t>on Woods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has a tech support team ready to help </a:t>
            </a:r>
            <a:r>
              <a:rPr lang="en-US" sz="1000" dirty="0">
                <a:solidFill>
                  <a:srgbClr val="000000"/>
                </a:solidFill>
                <a:latin typeface="Cambria" panose="02040503050406030204" pitchFamily="18" charset="0"/>
              </a:rPr>
              <a:t>with all your IT needs! </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Text on </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WhatsApp</a:t>
            </a:r>
            <a:r>
              <a:rPr kumimoji="0" lang="en-US" sz="1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Bronson Woods: </a:t>
            </a:r>
            <a:r>
              <a:rPr kumimoji="0" lang="en-US" sz="1000" b="1"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rPr>
              <a:t>0794-306-049</a:t>
            </a:r>
            <a:r>
              <a:rPr kumimoji="0" lang="en-US" sz="10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rPr>
              <a:t> or email </a:t>
            </a:r>
            <a:r>
              <a:rPr kumimoji="0" lang="en-US" sz="10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hlinkClick r:id="rId7"/>
              </a:rPr>
              <a:t>bronsonwoods0@gmail.com</a:t>
            </a:r>
            <a:r>
              <a:rPr kumimoji="0" lang="en-US" sz="10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rPr>
              <a:t> or find him on COM Kenya and send him a text on FB Messenger. </a:t>
            </a:r>
          </a:p>
        </p:txBody>
      </p:sp>
      <p:pic>
        <p:nvPicPr>
          <p:cNvPr id="6" name="Picture 5">
            <a:extLst>
              <a:ext uri="{FF2B5EF4-FFF2-40B4-BE49-F238E27FC236}">
                <a16:creationId xmlns:a16="http://schemas.microsoft.com/office/drawing/2014/main" id="{59A5AC71-8DF1-470D-8D0B-9A6B5CD0450D}"/>
              </a:ext>
            </a:extLst>
          </p:cNvPr>
          <p:cNvPicPr>
            <a:picLocks noChangeAspect="1"/>
          </p:cNvPicPr>
          <p:nvPr/>
        </p:nvPicPr>
        <p:blipFill>
          <a:blip r:embed="rId8"/>
          <a:stretch>
            <a:fillRect/>
          </a:stretch>
        </p:blipFill>
        <p:spPr>
          <a:xfrm>
            <a:off x="4062709" y="958291"/>
            <a:ext cx="485776" cy="485776"/>
          </a:xfrm>
          <a:prstGeom prst="rect">
            <a:avLst/>
          </a:prstGeom>
        </p:spPr>
      </p:pic>
      <p:pic>
        <p:nvPicPr>
          <p:cNvPr id="7" name="Picture 6">
            <a:extLst>
              <a:ext uri="{FF2B5EF4-FFF2-40B4-BE49-F238E27FC236}">
                <a16:creationId xmlns:a16="http://schemas.microsoft.com/office/drawing/2014/main" id="{E6A361AF-6AF8-4E4A-8462-6257E8E8F570}"/>
              </a:ext>
            </a:extLst>
          </p:cNvPr>
          <p:cNvPicPr>
            <a:picLocks noChangeAspect="1"/>
          </p:cNvPicPr>
          <p:nvPr/>
        </p:nvPicPr>
        <p:blipFill>
          <a:blip r:embed="rId9"/>
          <a:stretch>
            <a:fillRect/>
          </a:stretch>
        </p:blipFill>
        <p:spPr>
          <a:xfrm>
            <a:off x="3123136" y="1038205"/>
            <a:ext cx="939573" cy="723580"/>
          </a:xfrm>
          <a:prstGeom prst="rect">
            <a:avLst/>
          </a:prstGeom>
        </p:spPr>
      </p:pic>
      <p:pic>
        <p:nvPicPr>
          <p:cNvPr id="9" name="Picture 8">
            <a:extLst>
              <a:ext uri="{FF2B5EF4-FFF2-40B4-BE49-F238E27FC236}">
                <a16:creationId xmlns:a16="http://schemas.microsoft.com/office/drawing/2014/main" id="{6CDE2D22-4071-4EB2-97C7-51A830338B88}"/>
              </a:ext>
            </a:extLst>
          </p:cNvPr>
          <p:cNvPicPr>
            <a:picLocks noChangeAspect="1"/>
          </p:cNvPicPr>
          <p:nvPr/>
        </p:nvPicPr>
        <p:blipFill>
          <a:blip r:embed="rId10"/>
          <a:stretch>
            <a:fillRect/>
          </a:stretch>
        </p:blipFill>
        <p:spPr>
          <a:xfrm>
            <a:off x="4543093" y="1182078"/>
            <a:ext cx="636668" cy="545193"/>
          </a:xfrm>
          <a:prstGeom prst="rect">
            <a:avLst/>
          </a:prstGeom>
        </p:spPr>
      </p:pic>
    </p:spTree>
    <p:extLst>
      <p:ext uri="{BB962C8B-B14F-4D97-AF65-F5344CB8AC3E}">
        <p14:creationId xmlns:p14="http://schemas.microsoft.com/office/powerpoint/2010/main" val="337060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2">
            <a:extLst>
              <a:ext uri="{FF2B5EF4-FFF2-40B4-BE49-F238E27FC236}">
                <a16:creationId xmlns:a16="http://schemas.microsoft.com/office/drawing/2014/main" id="{5F108D2E-A1ED-F34F-94B3-2C1F44FFFE48}"/>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23BD8A91-BA50-7948-A126-3AF0F1DF47E2}"/>
              </a:ext>
            </a:extLst>
          </p:cNvPr>
          <p:cNvSpPr txBox="1"/>
          <p:nvPr/>
        </p:nvSpPr>
        <p:spPr>
          <a:xfrm>
            <a:off x="457200" y="8813283"/>
            <a:ext cx="6858794" cy="539278"/>
          </a:xfrm>
          <a:prstGeom prst="rect">
            <a:avLst/>
          </a:prstGeom>
          <a:noFill/>
        </p:spPr>
        <p:txBody>
          <a:bodyPr wrap="square" rtlCol="0" anchor="ctr" anchorCtr="0">
            <a:noAutofit/>
          </a:bodyPr>
          <a:lstStyle/>
          <a:p>
            <a:r>
              <a:rPr lang="en-US" sz="700" b="1" dirty="0">
                <a:latin typeface="Cambria" panose="02040503050406030204" pitchFamily="18" charset="0"/>
              </a:rPr>
              <a:t>Image Attribution: </a:t>
            </a:r>
            <a:r>
              <a:rPr lang="en-US" sz="700" dirty="0">
                <a:latin typeface="Cambria" panose="02040503050406030204" pitchFamily="18" charset="0"/>
              </a:rPr>
              <a:t>This newsletter was designed using resources from </a:t>
            </a:r>
            <a:r>
              <a:rPr lang="en-US" sz="700" dirty="0">
                <a:latin typeface="Cambria" panose="02040503050406030204" pitchFamily="18" charset="0"/>
                <a:hlinkClick r:id="rId2"/>
              </a:rPr>
              <a:t>canva.com</a:t>
            </a:r>
            <a:r>
              <a:rPr lang="en-US" sz="700" dirty="0">
                <a:latin typeface="Cambria" panose="02040503050406030204" pitchFamily="18" charset="0"/>
              </a:rPr>
              <a:t>, </a:t>
            </a:r>
            <a:r>
              <a:rPr lang="en-US" sz="700" dirty="0" err="1">
                <a:latin typeface="Cambria" panose="02040503050406030204" pitchFamily="18" charset="0"/>
              </a:rPr>
              <a:t>pngegg.com</a:t>
            </a:r>
            <a:r>
              <a:rPr lang="en-US" sz="700" dirty="0">
                <a:latin typeface="Cambria" panose="02040503050406030204" pitchFamily="18" charset="0"/>
              </a:rPr>
              <a:t>, and other websites as noted underneath images. </a:t>
            </a:r>
          </a:p>
        </p:txBody>
      </p:sp>
      <p:sp>
        <p:nvSpPr>
          <p:cNvPr id="17" name="Rectangle 16">
            <a:extLst>
              <a:ext uri="{FF2B5EF4-FFF2-40B4-BE49-F238E27FC236}">
                <a16:creationId xmlns:a16="http://schemas.microsoft.com/office/drawing/2014/main" id="{CA11E4A9-2019-794B-9B06-4EAFB9FB81BA}"/>
              </a:ext>
            </a:extLst>
          </p:cNvPr>
          <p:cNvSpPr/>
          <p:nvPr/>
        </p:nvSpPr>
        <p:spPr>
          <a:xfrm>
            <a:off x="456406" y="4375039"/>
            <a:ext cx="778629" cy="4416364"/>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6217B2-A6D8-F349-B4CB-072D197BDF58}"/>
              </a:ext>
            </a:extLst>
          </p:cNvPr>
          <p:cNvSpPr/>
          <p:nvPr/>
        </p:nvSpPr>
        <p:spPr>
          <a:xfrm>
            <a:off x="1235035" y="4375039"/>
            <a:ext cx="6080165" cy="4416364"/>
          </a:xfrm>
          <a:prstGeom prst="rect">
            <a:avLst/>
          </a:prstGeom>
          <a:solidFill>
            <a:srgbClr val="003366">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8C8C59C-32F9-AD40-9841-EBA391A5AD40}"/>
              </a:ext>
            </a:extLst>
          </p:cNvPr>
          <p:cNvSpPr txBox="1"/>
          <p:nvPr/>
        </p:nvSpPr>
        <p:spPr>
          <a:xfrm rot="16200000">
            <a:off x="-892878" y="4717262"/>
            <a:ext cx="3384467"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Roar Disclaimer</a:t>
            </a:r>
          </a:p>
        </p:txBody>
      </p:sp>
      <p:sp>
        <p:nvSpPr>
          <p:cNvPr id="20" name="TextBox 19">
            <a:extLst>
              <a:ext uri="{FF2B5EF4-FFF2-40B4-BE49-F238E27FC236}">
                <a16:creationId xmlns:a16="http://schemas.microsoft.com/office/drawing/2014/main" id="{2A777BE3-F15E-8447-A0BF-0B23C8F8C34E}"/>
              </a:ext>
            </a:extLst>
          </p:cNvPr>
          <p:cNvSpPr txBox="1"/>
          <p:nvPr/>
        </p:nvSpPr>
        <p:spPr>
          <a:xfrm>
            <a:off x="1367731" y="4478197"/>
            <a:ext cx="5795159" cy="4231928"/>
          </a:xfrm>
          <a:prstGeom prst="rect">
            <a:avLst/>
          </a:prstGeom>
          <a:noFill/>
        </p:spPr>
        <p:txBody>
          <a:bodyPr wrap="square" rtlCol="0">
            <a:spAutoFit/>
          </a:bodyPr>
          <a:lstStyle/>
          <a:p>
            <a:r>
              <a:rPr lang="en-US" sz="900" b="1" dirty="0">
                <a:latin typeface="Cambria" panose="02040503050406030204" pitchFamily="18" charset="0"/>
              </a:rPr>
              <a:t>Publishing</a:t>
            </a:r>
          </a:p>
          <a:p>
            <a:pPr marL="171450" indent="-171450">
              <a:buFont typeface="Courier New" panose="02070309020205020404" pitchFamily="49" charset="0"/>
              <a:buChar char="o"/>
            </a:pPr>
            <a:r>
              <a:rPr lang="en-US" sz="850" dirty="0">
                <a:latin typeface="Cambria" panose="02040503050406030204" pitchFamily="18" charset="0"/>
              </a:rPr>
              <a:t>The Roar will be published every Thursday. To have your information or announcements considered for inclusion, please submit by COB on Monday the week of publication. </a:t>
            </a:r>
          </a:p>
          <a:p>
            <a:endParaRPr lang="en-US" sz="900" dirty="0">
              <a:latin typeface="Cambria" panose="02040503050406030204" pitchFamily="18" charset="0"/>
            </a:endParaRPr>
          </a:p>
          <a:p>
            <a:r>
              <a:rPr lang="en-US" sz="900" b="1" dirty="0">
                <a:latin typeface="Cambria" panose="02040503050406030204" pitchFamily="18" charset="0"/>
              </a:rPr>
              <a:t>Advertising</a:t>
            </a:r>
          </a:p>
          <a:p>
            <a:pPr marL="171450" lvl="0" indent="-171450">
              <a:buFont typeface="Courier New" panose="02070309020205020404" pitchFamily="49" charset="0"/>
              <a:buChar char="o"/>
            </a:pPr>
            <a:r>
              <a:rPr lang="en-US" sz="850" dirty="0">
                <a:latin typeface="Cambria" panose="02040503050406030204" pitchFamily="18" charset="0"/>
              </a:rPr>
              <a:t>The classifieds ad section of the Roar is intended for use by staff and families of those serving under Chief of Mission Authority. It is not a public bulletin board and with the exception of an occasional item to be considered of general interest, it is not open to commercial advertisements.  Inclusion of an ad does not imply an endorsement from CLO or post. </a:t>
            </a:r>
          </a:p>
          <a:p>
            <a:pPr marL="171450" lvl="0" indent="-171450">
              <a:buFont typeface="Courier New" panose="02070309020205020404" pitchFamily="49" charset="0"/>
              <a:buChar char="o"/>
            </a:pPr>
            <a:r>
              <a:rPr lang="en-US" sz="850" dirty="0">
                <a:latin typeface="Cambria" panose="02040503050406030204" pitchFamily="18" charset="0"/>
              </a:rPr>
              <a:t>Inclusion of any commercial advertisement in the Roar does not constitute an endorsement by CLO, the Department of State or the U.S. government. Nor does inclusion constitute any endorsement of any opinions or positions expressed by any advertising entity. </a:t>
            </a:r>
          </a:p>
          <a:p>
            <a:pPr marL="171450" lvl="0" indent="-171450">
              <a:buFont typeface="Courier New" panose="02070309020205020404" pitchFamily="49" charset="0"/>
              <a:buChar char="o"/>
            </a:pPr>
            <a:r>
              <a:rPr lang="en-US" sz="850" dirty="0">
                <a:latin typeface="Cambria" panose="02040503050406030204" pitchFamily="18" charset="0"/>
              </a:rPr>
              <a:t>CLO reserves the right to not publish announcements that are inconsistent with the Mission’s Code of Ethics.</a:t>
            </a:r>
          </a:p>
          <a:p>
            <a:pPr marL="171450" lvl="0" indent="-171450">
              <a:buFont typeface="Courier New" panose="02070309020205020404" pitchFamily="49" charset="0"/>
              <a:buChar char="o"/>
            </a:pPr>
            <a:r>
              <a:rPr lang="en-US" sz="850" dirty="0">
                <a:latin typeface="Cambria" panose="02040503050406030204" pitchFamily="18" charset="0"/>
              </a:rPr>
              <a:t>CLO reserves the right to not publish classified ads that do not conform to the Roar classifieds policy.</a:t>
            </a:r>
            <a:br>
              <a:rPr lang="en-US" sz="900" dirty="0">
                <a:latin typeface="Cambria" panose="02040503050406030204" pitchFamily="18" charset="0"/>
              </a:rPr>
            </a:br>
            <a:r>
              <a:rPr lang="en-US" sz="900" dirty="0">
                <a:latin typeface="Cambria" panose="02040503050406030204" pitchFamily="18" charset="0"/>
              </a:rPr>
              <a:t> </a:t>
            </a:r>
          </a:p>
          <a:p>
            <a:r>
              <a:rPr lang="en-US" sz="900" b="1" dirty="0">
                <a:latin typeface="Cambria" panose="02040503050406030204" pitchFamily="18" charset="0"/>
              </a:rPr>
              <a:t>Community Submissions</a:t>
            </a:r>
          </a:p>
          <a:p>
            <a:pPr marL="171450" indent="-171450">
              <a:buFont typeface="Courier New" panose="02070309020205020404" pitchFamily="49" charset="0"/>
              <a:buChar char="o"/>
            </a:pPr>
            <a:r>
              <a:rPr lang="en-US" sz="850" dirty="0">
                <a:latin typeface="Cambria" panose="02040503050406030204" pitchFamily="18" charset="0"/>
              </a:rPr>
              <a:t>Contributions to the Roar are welcome from all members of the community. The views and opinions expressed in the Roar are those of the authors and do not necessarily reflect the official policy or position of any agency of the U.S. government. </a:t>
            </a:r>
          </a:p>
          <a:p>
            <a:pPr marL="171450" indent="-171450">
              <a:buFont typeface="Courier New" panose="02070309020205020404" pitchFamily="49" charset="0"/>
              <a:buChar char="o"/>
            </a:pPr>
            <a:r>
              <a:rPr lang="en-US" sz="850" dirty="0">
                <a:latin typeface="Cambria" panose="02040503050406030204" pitchFamily="18" charset="0"/>
              </a:rPr>
              <a:t>CLO reserves the right to vet and/or edit submissions. </a:t>
            </a:r>
          </a:p>
          <a:p>
            <a:pPr lvl="0"/>
            <a:endParaRPr lang="en-US" sz="900" dirty="0">
              <a:latin typeface="Cambria" panose="02040503050406030204" pitchFamily="18" charset="0"/>
            </a:endParaRPr>
          </a:p>
          <a:p>
            <a:pPr lvl="0"/>
            <a:r>
              <a:rPr lang="en-US" sz="900" b="1" dirty="0">
                <a:latin typeface="Cambria" panose="02040503050406030204" pitchFamily="18" charset="0"/>
              </a:rPr>
              <a:t>Photography </a:t>
            </a:r>
          </a:p>
          <a:p>
            <a:pPr marL="171450" lvl="0" indent="-171450">
              <a:buFont typeface="Courier New" panose="02070309020205020404" pitchFamily="49" charset="0"/>
              <a:buChar char="o"/>
            </a:pPr>
            <a:r>
              <a:rPr lang="en-US" sz="850" dirty="0">
                <a:latin typeface="Cambria" panose="02040503050406030204" pitchFamily="18" charset="0"/>
              </a:rPr>
              <a:t>All photos depicting community members are used with the express permission of those pictured therein. </a:t>
            </a:r>
          </a:p>
          <a:p>
            <a:pPr marL="171450" lvl="0" indent="-171450">
              <a:buFont typeface="Courier New" panose="02070309020205020404" pitchFamily="49" charset="0"/>
              <a:buChar char="o"/>
            </a:pPr>
            <a:r>
              <a:rPr lang="en-US" sz="850" dirty="0">
                <a:latin typeface="Cambria" panose="02040503050406030204" pitchFamily="18" charset="0"/>
              </a:rPr>
              <a:t>Photos taken/submitted by the community will be attributed to the photographer. </a:t>
            </a:r>
          </a:p>
          <a:p>
            <a:r>
              <a:rPr lang="en-US" sz="900" dirty="0">
                <a:latin typeface="Cambria" panose="02040503050406030204" pitchFamily="18" charset="0"/>
              </a:rPr>
              <a:t> </a:t>
            </a:r>
          </a:p>
          <a:p>
            <a:r>
              <a:rPr lang="en-US" sz="900" b="1" dirty="0">
                <a:latin typeface="Cambria" panose="02040503050406030204" pitchFamily="18" charset="0"/>
              </a:rPr>
              <a:t>Distribution</a:t>
            </a:r>
          </a:p>
          <a:p>
            <a:pPr marL="171450" indent="-171450">
              <a:buFont typeface="Courier New" panose="02070309020205020404" pitchFamily="49" charset="0"/>
              <a:buChar char="o"/>
            </a:pPr>
            <a:r>
              <a:rPr lang="en-US" altLang="en-US" sz="850" dirty="0">
                <a:latin typeface="Cambria" panose="02040503050406030204" pitchFamily="18" charset="0"/>
              </a:rPr>
              <a:t>The Roar is distributed only to immediate members of the U.S. Mission to Kenya. Please do not share or forward it to anyone not authorized to receive it.  If printed, please shred before disposing. </a:t>
            </a:r>
            <a:endParaRPr lang="en-US" altLang="en-US" sz="900" dirty="0">
              <a:latin typeface="Cambria" panose="02040503050406030204" pitchFamily="18" charset="0"/>
            </a:endParaRPr>
          </a:p>
          <a:p>
            <a:endParaRPr lang="en-US" sz="900" b="1" dirty="0">
              <a:latin typeface="Cambria" panose="02040503050406030204" pitchFamily="18" charset="0"/>
            </a:endParaRPr>
          </a:p>
          <a:p>
            <a:r>
              <a:rPr lang="en-US" sz="900" b="1" dirty="0">
                <a:latin typeface="Cambria" panose="02040503050406030204" pitchFamily="18" charset="0"/>
              </a:rPr>
              <a:t>Environmental</a:t>
            </a:r>
          </a:p>
          <a:p>
            <a:pPr marL="171450" indent="-171450">
              <a:buFont typeface="Courier New" panose="02070309020205020404" pitchFamily="49" charset="0"/>
              <a:buChar char="o"/>
            </a:pPr>
            <a:r>
              <a:rPr lang="en-US" sz="850" dirty="0">
                <a:latin typeface="Cambria" panose="02040503050406030204" pitchFamily="18" charset="0"/>
              </a:rPr>
              <a:t>Please do not print this newsletter unless it is necessary. It helps to keep the environment forested and litter-free.</a:t>
            </a:r>
          </a:p>
        </p:txBody>
      </p:sp>
      <p:pic>
        <p:nvPicPr>
          <p:cNvPr id="12" name="Picture 11">
            <a:extLst>
              <a:ext uri="{FF2B5EF4-FFF2-40B4-BE49-F238E27FC236}">
                <a16:creationId xmlns:a16="http://schemas.microsoft.com/office/drawing/2014/main" id="{170F2034-DC52-4BF0-91D0-D0575617DE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86" y="771200"/>
            <a:ext cx="3367576" cy="3367576"/>
          </a:xfrm>
          <a:prstGeom prst="rect">
            <a:avLst/>
          </a:prstGeom>
        </p:spPr>
      </p:pic>
      <p:pic>
        <p:nvPicPr>
          <p:cNvPr id="13" name="Picture 12">
            <a:extLst>
              <a:ext uri="{FF2B5EF4-FFF2-40B4-BE49-F238E27FC236}">
                <a16:creationId xmlns:a16="http://schemas.microsoft.com/office/drawing/2014/main" id="{9FD289C7-74A0-4991-A779-4F0B724414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00" y="771200"/>
            <a:ext cx="3367576" cy="3367576"/>
          </a:xfrm>
          <a:prstGeom prst="rect">
            <a:avLst/>
          </a:prstGeom>
        </p:spPr>
      </p:pic>
    </p:spTree>
    <p:extLst>
      <p:ext uri="{BB962C8B-B14F-4D97-AF65-F5344CB8AC3E}">
        <p14:creationId xmlns:p14="http://schemas.microsoft.com/office/powerpoint/2010/main" val="756652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28DE10C6-C8E3-6342-85DD-A705AF943686}"/>
              </a:ext>
            </a:extLst>
          </p:cNvPr>
          <p:cNvSpPr txBox="1">
            <a:spLocks noChangeArrowheads="1"/>
          </p:cNvSpPr>
          <p:nvPr/>
        </p:nvSpPr>
        <p:spPr bwMode="auto">
          <a:xfrm>
            <a:off x="2231980" y="698949"/>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FFFF"/>
                </a:solidFill>
                <a:effectLst/>
                <a:latin typeface="Copperplate Gothic Bold" panose="020E0705020206020404" pitchFamily="34" charset="0"/>
              </a:rPr>
              <a:t>Nairobi Roar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4">
            <a:extLst>
              <a:ext uri="{FF2B5EF4-FFF2-40B4-BE49-F238E27FC236}">
                <a16:creationId xmlns:a16="http://schemas.microsoft.com/office/drawing/2014/main" id="{0D9D262C-F215-8E44-A3F4-F28FF5946D9F}"/>
              </a:ext>
            </a:extLst>
          </p:cNvPr>
          <p:cNvSpPr txBox="1">
            <a:spLocks noChangeArrowheads="1"/>
          </p:cNvSpPr>
          <p:nvPr/>
        </p:nvSpPr>
        <p:spPr bwMode="auto">
          <a:xfrm>
            <a:off x="4705305" y="1209651"/>
            <a:ext cx="2386013" cy="341313"/>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Berlin Sans FB" panose="020E0602020502020306" pitchFamily="34" charset="0"/>
              </a:rPr>
              <a:t>Photos &amp; Story by Jill Chiasson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12">
            <a:extLst>
              <a:ext uri="{FF2B5EF4-FFF2-40B4-BE49-F238E27FC236}">
                <a16:creationId xmlns:a16="http://schemas.microsoft.com/office/drawing/2014/main" id="{DF068417-1396-914D-8D5F-572545168AD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2">
            <a:extLst>
              <a:ext uri="{FF2B5EF4-FFF2-40B4-BE49-F238E27FC236}">
                <a16:creationId xmlns:a16="http://schemas.microsoft.com/office/drawing/2014/main" id="{37EBEA5B-4587-AC44-B3B1-691AF7F563AC}"/>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EMBASSY RESOURCES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9">
            <a:extLst>
              <a:ext uri="{FF2B5EF4-FFF2-40B4-BE49-F238E27FC236}">
                <a16:creationId xmlns:a16="http://schemas.microsoft.com/office/drawing/2014/main" id="{6A97CA3B-BA0A-BF47-81A0-C3E0F3EF92BC}"/>
              </a:ext>
            </a:extLst>
          </p:cNvPr>
          <p:cNvSpPr txBox="1">
            <a:spLocks noChangeArrowheads="1"/>
          </p:cNvSpPr>
          <p:nvPr/>
        </p:nvSpPr>
        <p:spPr bwMode="auto">
          <a:xfrm>
            <a:off x="2231980" y="698949"/>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FFFF"/>
                </a:solidFill>
                <a:effectLst/>
                <a:latin typeface="Copperplate Gothic Bold" panose="020E0705020206020404" pitchFamily="34" charset="0"/>
              </a:rPr>
              <a:t>Nairobi Roar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4">
            <a:extLst>
              <a:ext uri="{FF2B5EF4-FFF2-40B4-BE49-F238E27FC236}">
                <a16:creationId xmlns:a16="http://schemas.microsoft.com/office/drawing/2014/main" id="{B6CAB97A-E76A-504E-A642-439D8495E6DA}"/>
              </a:ext>
            </a:extLst>
          </p:cNvPr>
          <p:cNvSpPr txBox="1">
            <a:spLocks noChangeArrowheads="1"/>
          </p:cNvSpPr>
          <p:nvPr/>
        </p:nvSpPr>
        <p:spPr bwMode="auto">
          <a:xfrm>
            <a:off x="4705305" y="1209651"/>
            <a:ext cx="2386013" cy="341313"/>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Berlin Sans FB" panose="020E0602020502020306" pitchFamily="34" charset="0"/>
              </a:rPr>
              <a:t>Photos &amp; Story by Jill Chiasson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BA675E0C-9D2B-9543-86E5-8111CAF33FDC}"/>
              </a:ext>
            </a:extLst>
          </p:cNvPr>
          <p:cNvSpPr txBox="1">
            <a:spLocks noChangeArrowheads="1"/>
          </p:cNvSpPr>
          <p:nvPr/>
        </p:nvSpPr>
        <p:spPr bwMode="auto">
          <a:xfrm>
            <a:off x="454025"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dirty="0">
                <a:solidFill>
                  <a:srgbClr val="FFFFFF"/>
                </a:solidFill>
                <a:latin typeface="Times New Roman" panose="02020603050405020304" pitchFamily="18"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2">
            <a:extLst>
              <a:ext uri="{FF2B5EF4-FFF2-40B4-BE49-F238E27FC236}">
                <a16:creationId xmlns:a16="http://schemas.microsoft.com/office/drawing/2014/main" id="{0C16B931-344A-0043-9CAD-560B3111707E}"/>
              </a:ext>
            </a:extLst>
          </p:cNvPr>
          <p:cNvSpPr txBox="1">
            <a:spLocks noChangeArrowheads="1"/>
          </p:cNvSpPr>
          <p:nvPr/>
        </p:nvSpPr>
        <p:spPr bwMode="auto">
          <a:xfrm>
            <a:off x="457200" y="41939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dirty="0">
                <a:ln>
                  <a:noFill/>
                </a:ln>
                <a:solidFill>
                  <a:srgbClr val="FFFFFF"/>
                </a:solidFill>
                <a:effectLst/>
                <a:latin typeface="Cambria" panose="02040503050406030204" pitchFamily="18" charset="0"/>
                <a:ea typeface="Cambria" panose="02040503050406030204" pitchFamily="18" charset="0"/>
              </a:rPr>
              <a:t>EMBASSY RESOURCES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3" name="Group 2">
            <a:extLst>
              <a:ext uri="{FF2B5EF4-FFF2-40B4-BE49-F238E27FC236}">
                <a16:creationId xmlns:a16="http://schemas.microsoft.com/office/drawing/2014/main" id="{5E4429CA-EFCC-854E-9151-7962AD1CC354}"/>
              </a:ext>
            </a:extLst>
          </p:cNvPr>
          <p:cNvGrpSpPr>
            <a:grpSpLocks/>
          </p:cNvGrpSpPr>
          <p:nvPr/>
        </p:nvGrpSpPr>
        <p:grpSpPr bwMode="auto">
          <a:xfrm>
            <a:off x="509174" y="959827"/>
            <a:ext cx="6792527" cy="8314548"/>
            <a:chOff x="106765723" y="106177896"/>
            <a:chExt cx="6792178" cy="8315145"/>
          </a:xfrm>
        </p:grpSpPr>
        <p:sp>
          <p:nvSpPr>
            <p:cNvPr id="14" name="Text Box 17">
              <a:extLst>
                <a:ext uri="{FF2B5EF4-FFF2-40B4-BE49-F238E27FC236}">
                  <a16:creationId xmlns:a16="http://schemas.microsoft.com/office/drawing/2014/main" id="{9D643D2D-2882-4A42-865E-7D66B0B8DF77}"/>
                </a:ext>
              </a:extLst>
            </p:cNvPr>
            <p:cNvSpPr txBox="1">
              <a:spLocks noChangeArrowheads="1"/>
            </p:cNvSpPr>
            <p:nvPr/>
          </p:nvSpPr>
          <p:spPr bwMode="auto">
            <a:xfrm>
              <a:off x="106765723" y="113170764"/>
              <a:ext cx="2617891" cy="1322277"/>
            </a:xfrm>
            <a:prstGeom prst="rect">
              <a:avLst/>
            </a:prstGeom>
            <a:noFill/>
            <a:ln w="2857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UN FUEL STATION </a:t>
              </a:r>
              <a:endParaRPr kumimoji="0" lang="en-US" altLang="en-US" sz="1000" b="1"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Updated Hours:</a:t>
              </a:r>
            </a:p>
            <a:p>
              <a:pPr lvl="0" defTabSz="914400" eaLnBrk="0" fontAlgn="base" hangingPunct="0">
                <a:spcBef>
                  <a:spcPct val="0"/>
                </a:spcBef>
                <a:spcAft>
                  <a:spcPct val="0"/>
                </a:spcAft>
              </a:pPr>
              <a:r>
                <a:rPr lang="en-US" altLang="en-US" sz="900" dirty="0">
                  <a:solidFill>
                    <a:srgbClr val="000000"/>
                  </a:solidFill>
                  <a:latin typeface="Cambria" panose="02040503050406030204" pitchFamily="18" charset="0"/>
                </a:rPr>
                <a:t>Mon-Fri: 7 am-</a:t>
              </a:r>
              <a:r>
                <a:rPr lang="en-US" altLang="en-US" sz="900" b="1" dirty="0">
                  <a:solidFill>
                    <a:srgbClr val="000000"/>
                  </a:solidFill>
                  <a:latin typeface="Cambria" panose="02040503050406030204" pitchFamily="18" charset="0"/>
                </a:rPr>
                <a:t>6 pm </a:t>
              </a:r>
            </a:p>
            <a:p>
              <a:pPr lvl="0" defTabSz="914400" eaLnBrk="0" fontAlgn="base" hangingPunct="0">
                <a:spcBef>
                  <a:spcPct val="0"/>
                </a:spcBef>
                <a:spcAft>
                  <a:spcPct val="0"/>
                </a:spcAft>
              </a:pPr>
              <a:r>
                <a:rPr lang="en-US" altLang="en-US" sz="900" dirty="0">
                  <a:solidFill>
                    <a:srgbClr val="000000"/>
                  </a:solidFill>
                  <a:latin typeface="Cambria" panose="02040503050406030204" pitchFamily="18" charset="0"/>
                </a:rPr>
                <a:t>Sat-Sun: 9 am–</a:t>
              </a:r>
              <a:r>
                <a:rPr lang="en-US" altLang="en-US" sz="900" b="1" dirty="0">
                  <a:solidFill>
                    <a:srgbClr val="000000"/>
                  </a:solidFill>
                  <a:latin typeface="Cambria" panose="02040503050406030204" pitchFamily="18" charset="0"/>
                </a:rPr>
                <a:t>5 pm</a:t>
              </a:r>
              <a:r>
                <a:rPr lang="en-US" altLang="en-US" sz="900" dirty="0">
                  <a:solidFill>
                    <a:srgbClr val="000000"/>
                  </a:solidFill>
                  <a:latin typeface="Cambria" panose="02040503050406030204" pitchFamily="18" charset="0"/>
                </a:rPr>
                <a:t> </a:t>
              </a:r>
            </a:p>
            <a:p>
              <a:pPr lvl="0" defTabSz="914400" eaLnBrk="0" fontAlgn="base" hangingPunct="0">
                <a:spcBef>
                  <a:spcPct val="0"/>
                </a:spcBef>
                <a:spcAft>
                  <a:spcPct val="0"/>
                </a:spcAft>
              </a:pPr>
              <a:endParaRPr lang="en-US" altLang="en-US" sz="900" dirty="0">
                <a:solidFill>
                  <a:srgbClr val="000000"/>
                </a:solidFill>
                <a:latin typeface="Cambria" panose="02040503050406030204" pitchFamily="18" charset="0"/>
              </a:endParaRPr>
            </a:p>
            <a:p>
              <a:pPr defTabSz="914400" eaLnBrk="0" fontAlgn="base" hangingPunct="0">
                <a:spcBef>
                  <a:spcPct val="0"/>
                </a:spcBef>
                <a:spcAft>
                  <a:spcPct val="0"/>
                </a:spcAft>
              </a:pPr>
              <a:r>
                <a:rPr lang="en-US" altLang="en-US" sz="900" dirty="0">
                  <a:solidFill>
                    <a:srgbClr val="000000"/>
                  </a:solidFill>
                  <a:latin typeface="Cambria" panose="02040503050406030204" pitchFamily="18" charset="0"/>
                </a:rPr>
                <a:t>Questions about obtaining/renewing a UN fuel sticker? Contact </a:t>
              </a:r>
              <a:r>
                <a:rPr lang="en-US" sz="900" dirty="0">
                  <a:solidFill>
                    <a:srgbClr val="201F1E"/>
                  </a:solidFill>
                  <a:latin typeface="Cambria" panose="02040503050406030204" pitchFamily="18" charset="0"/>
                </a:rPr>
                <a:t>GSO Customs and Shipping: </a:t>
              </a:r>
              <a:r>
                <a:rPr lang="en-US" sz="900" u="sng" dirty="0">
                  <a:solidFill>
                    <a:srgbClr val="0563C1"/>
                  </a:solidFill>
                  <a:latin typeface="Cambria" panose="02040503050406030204" pitchFamily="18" charset="0"/>
                  <a:hlinkClick r:id="rId2"/>
                </a:rPr>
                <a:t>NairobiGSOCustomsAndShipping@state.gov</a:t>
              </a:r>
              <a:r>
                <a:rPr lang="en-US" sz="900" dirty="0">
                  <a:solidFill>
                    <a:srgbClr val="201F1E"/>
                  </a:solidFill>
                  <a:latin typeface="Cambria" panose="02040503050406030204" pitchFamily="18" charset="0"/>
                </a:rPr>
                <a:t>. </a:t>
              </a:r>
            </a:p>
            <a:p>
              <a:pPr lvl="0" defTabSz="914400" eaLnBrk="0" fontAlgn="base" hangingPunct="0">
                <a:spcBef>
                  <a:spcPct val="0"/>
                </a:spcBef>
                <a:spcAft>
                  <a:spcPct val="0"/>
                </a:spcAft>
              </a:pP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dirty="0">
                <a:latin typeface="Arial" panose="020B0604020202020204" pitchFamily="34" charset="0"/>
              </a:endParaRPr>
            </a:p>
          </p:txBody>
        </p:sp>
        <p:sp>
          <p:nvSpPr>
            <p:cNvPr id="15" name="Text Box 6">
              <a:extLst>
                <a:ext uri="{FF2B5EF4-FFF2-40B4-BE49-F238E27FC236}">
                  <a16:creationId xmlns:a16="http://schemas.microsoft.com/office/drawing/2014/main" id="{648E21EB-2314-AE4D-B19C-9F5C94F17910}"/>
                </a:ext>
              </a:extLst>
            </p:cNvPr>
            <p:cNvSpPr txBox="1">
              <a:spLocks noChangeArrowheads="1"/>
            </p:cNvSpPr>
            <p:nvPr/>
          </p:nvSpPr>
          <p:spPr bwMode="auto">
            <a:xfrm>
              <a:off x="106765723" y="111708921"/>
              <a:ext cx="2617891" cy="1322277"/>
            </a:xfrm>
            <a:prstGeom prst="rect">
              <a:avLst/>
            </a:prstGeom>
            <a:noFill/>
            <a:ln w="2857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MAIL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a:ln>
                  <a:noFill/>
                </a:ln>
                <a:solidFill>
                  <a:srgbClr val="000000"/>
                </a:solidFill>
                <a:effectLst/>
                <a:latin typeface="Cambria" panose="02040503050406030204" pitchFamily="18" charset="0"/>
              </a:endParaRPr>
            </a:p>
            <a:p>
              <a:pPr lvl="0" defTabSz="914400" eaLnBrk="0" fontAlgn="base" hangingPunct="0">
                <a:spcBef>
                  <a:spcPct val="0"/>
                </a:spcBef>
                <a:spcAft>
                  <a:spcPct val="0"/>
                </a:spcAft>
              </a:pPr>
              <a:endParaRPr lang="en-US" altLang="en-US" sz="900" b="1">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900" b="1">
                  <a:solidFill>
                    <a:srgbClr val="000000"/>
                  </a:solidFill>
                  <a:latin typeface="Cambria" panose="02040503050406030204" pitchFamily="18" charset="0"/>
                </a:rPr>
                <a:t>Customer Service Hours </a:t>
              </a:r>
            </a:p>
            <a:p>
              <a:pPr lvl="0" defTabSz="914400" eaLnBrk="0" fontAlgn="base" hangingPunct="0">
                <a:spcBef>
                  <a:spcPct val="0"/>
                </a:spcBef>
                <a:spcAft>
                  <a:spcPct val="0"/>
                </a:spcAft>
              </a:pPr>
              <a:r>
                <a:rPr lang="en-US" altLang="en-US" sz="900">
                  <a:solidFill>
                    <a:srgbClr val="000000"/>
                  </a:solidFill>
                  <a:latin typeface="Cambria" panose="02040503050406030204" pitchFamily="18" charset="0"/>
                </a:rPr>
                <a:t>Monday- Wednesday: 8am – 4pm; Thursday: 8am – 12pm; Friday: 8am – 12:30pm </a:t>
              </a:r>
            </a:p>
            <a:p>
              <a:pPr lvl="0" defTabSz="914400" eaLnBrk="0" fontAlgn="base" hangingPunct="0">
                <a:spcBef>
                  <a:spcPct val="0"/>
                </a:spcBef>
                <a:spcAft>
                  <a:spcPct val="0"/>
                </a:spcAft>
              </a:pPr>
              <a:r>
                <a:rPr kumimoji="0" lang="en-US" altLang="en-US" sz="900" b="1" i="1" u="none" strike="noStrike" cap="none" normalizeH="0">
                  <a:ln>
                    <a:noFill/>
                  </a:ln>
                  <a:solidFill>
                    <a:srgbClr val="000000"/>
                  </a:solidFill>
                  <a:effectLst/>
                  <a:latin typeface="Cambria" panose="02040503050406030204" pitchFamily="18" charset="0"/>
                </a:rPr>
                <a:t>Currently there is NO outgoing DPO; outgoing mail pouch only (urgent parcels only). </a:t>
              </a:r>
              <a:br>
                <a:rPr kumimoji="0" lang="en-US" altLang="en-US" sz="900" i="1" u="none" strike="noStrike" cap="none" normalizeH="0">
                  <a:ln>
                    <a:noFill/>
                  </a:ln>
                  <a:solidFill>
                    <a:srgbClr val="000000"/>
                  </a:solidFill>
                  <a:effectLst/>
                  <a:latin typeface="Cambria" panose="02040503050406030204" pitchFamily="18" charset="0"/>
                </a:rPr>
              </a:br>
              <a:endParaRPr kumimoji="0" lang="en-US" altLang="en-US" sz="1800" i="1" u="none" strike="noStrike" cap="none" normalizeH="0" baseline="0">
                <a:ln>
                  <a:noFill/>
                </a:ln>
                <a:solidFill>
                  <a:schemeClr val="tx1"/>
                </a:solidFill>
                <a:effectLst/>
                <a:latin typeface="Arial" panose="020B0604020202020204" pitchFamily="34" charset="0"/>
              </a:endParaRPr>
            </a:p>
          </p:txBody>
        </p:sp>
        <p:sp>
          <p:nvSpPr>
            <p:cNvPr id="16" name="Text Box 3">
              <a:extLst>
                <a:ext uri="{FF2B5EF4-FFF2-40B4-BE49-F238E27FC236}">
                  <a16:creationId xmlns:a16="http://schemas.microsoft.com/office/drawing/2014/main" id="{A3C0E253-8E90-5E42-BC22-2871D4B8CEA4}"/>
                </a:ext>
              </a:extLst>
            </p:cNvPr>
            <p:cNvSpPr txBox="1">
              <a:spLocks noChangeArrowheads="1"/>
            </p:cNvSpPr>
            <p:nvPr/>
          </p:nvSpPr>
          <p:spPr bwMode="auto">
            <a:xfrm>
              <a:off x="106765725" y="106177896"/>
              <a:ext cx="2617891" cy="1998791"/>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EMERGENCY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POST ONE: </a:t>
              </a:r>
              <a:r>
                <a:rPr kumimoji="0" lang="en-US" altLang="en-US" sz="1000" b="0" i="0" u="none" strike="noStrike" cap="none" normalizeH="0" baseline="0" dirty="0">
                  <a:ln>
                    <a:noFill/>
                  </a:ln>
                  <a:solidFill>
                    <a:srgbClr val="000000"/>
                  </a:solidFill>
                  <a:effectLst/>
                  <a:latin typeface="Cambria" panose="02040503050406030204" pitchFamily="18" charset="0"/>
                </a:rPr>
                <a:t>020-363-6170 </a:t>
              </a:r>
              <a:br>
                <a:rPr kumimoji="0" lang="en-US" altLang="en-US" sz="1000" b="0" i="0" u="none" strike="noStrike" cap="none" normalizeH="0" baseline="0" dirty="0">
                  <a:ln>
                    <a:noFill/>
                  </a:ln>
                  <a:solidFill>
                    <a:srgbClr val="000000"/>
                  </a:solidFill>
                  <a:effectLst/>
                  <a:latin typeface="Cambria" panose="02040503050406030204" pitchFamily="18" charset="0"/>
                </a:rPr>
              </a:br>
              <a:r>
                <a:rPr kumimoji="0" lang="en-US" altLang="en-US" sz="1000" b="0" i="0" u="none" strike="noStrike" cap="none" normalizeH="0" baseline="0" dirty="0">
                  <a:ln>
                    <a:noFill/>
                  </a:ln>
                  <a:solidFill>
                    <a:srgbClr val="000000"/>
                  </a:solidFill>
                  <a:effectLst/>
                  <a:latin typeface="Cambria" panose="02040503050406030204" pitchFamily="18" charset="0"/>
                </a:rPr>
                <a:t>or 0722-204-445</a:t>
              </a:r>
              <a:endParaRPr kumimoji="0" lang="en-US" altLang="en-US" sz="1000" b="1"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80000"/>
                </a:lnSpc>
                <a:spcBef>
                  <a:spcPct val="0"/>
                </a:spcBef>
                <a:spcAft>
                  <a:spcPct val="0"/>
                </a:spcAft>
                <a:buClrTx/>
                <a:buSzTx/>
                <a:buFontTx/>
                <a:buNone/>
                <a:tabLst/>
              </a:pP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RSO</a:t>
              </a:r>
              <a:r>
                <a:rPr kumimoji="0" lang="en-US" altLang="en-US" sz="1000" b="0" i="0" u="none" strike="noStrike" cap="none" normalizeH="0" baseline="0" dirty="0">
                  <a:ln>
                    <a:noFill/>
                  </a:ln>
                  <a:solidFill>
                    <a:srgbClr val="000000"/>
                  </a:solidFill>
                  <a:effectLst/>
                  <a:latin typeface="Cambria" panose="02040503050406030204" pitchFamily="18" charset="0"/>
                </a:rPr>
                <a:t>: </a:t>
              </a:r>
              <a:r>
                <a:rPr kumimoji="0" lang="en-US" altLang="en-US" sz="1000" b="1" i="0" u="none" strike="noStrike" cap="none" normalizeH="0" baseline="0" dirty="0">
                  <a:ln>
                    <a:noFill/>
                  </a:ln>
                  <a:solidFill>
                    <a:srgbClr val="9B2D1F"/>
                  </a:solidFill>
                  <a:effectLst/>
                  <a:latin typeface="Cambria" panose="02040503050406030204" pitchFamily="18" charset="0"/>
                </a:rPr>
                <a:t>Call Post One </a:t>
              </a:r>
              <a:endParaRPr kumimoji="0" lang="en-US" altLang="en-US" sz="1000" b="0"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mbria" panose="02040503050406030204" pitchFamily="18" charset="0"/>
                </a:rPr>
                <a:t>020-363-6170 or 0722-204-445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Duty Officer</a:t>
              </a:r>
              <a:r>
                <a:rPr kumimoji="0" lang="en-US" altLang="en-US" sz="1000" b="0" i="0" u="none" strike="noStrike" cap="none" normalizeH="0" baseline="0" dirty="0">
                  <a:ln>
                    <a:noFill/>
                  </a:ln>
                  <a:solidFill>
                    <a:srgbClr val="000000"/>
                  </a:solidFill>
                  <a:effectLst/>
                  <a:latin typeface="Cambria" panose="02040503050406030204" pitchFamily="18" charset="0"/>
                </a:rPr>
                <a:t>: </a:t>
              </a:r>
              <a:r>
                <a:rPr kumimoji="0" lang="en-US" altLang="en-US" sz="1000" b="1" i="0" u="none" strike="noStrike" cap="none" normalizeH="0" baseline="0" dirty="0">
                  <a:ln>
                    <a:noFill/>
                  </a:ln>
                  <a:solidFill>
                    <a:srgbClr val="000000"/>
                  </a:solidFill>
                  <a:effectLst/>
                  <a:latin typeface="Cambria" panose="02040503050406030204" pitchFamily="18" charset="0"/>
                </a:rPr>
                <a:t> </a:t>
              </a:r>
              <a:r>
                <a:rPr kumimoji="0" lang="en-US" altLang="en-US" sz="1000" b="0" i="0" u="none" strike="noStrike" cap="none" normalizeH="0" baseline="0" dirty="0">
                  <a:ln>
                    <a:noFill/>
                  </a:ln>
                  <a:solidFill>
                    <a:srgbClr val="000000"/>
                  </a:solidFill>
                  <a:effectLst/>
                  <a:latin typeface="Cambria" panose="02040503050406030204" pitchFamily="18" charset="0"/>
                </a:rPr>
                <a:t>0722-515-083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Main switchboard: </a:t>
              </a:r>
              <a:r>
                <a:rPr kumimoji="0" lang="en-US" altLang="en-US" sz="1000" b="0" i="0" u="none" strike="noStrike" cap="none" normalizeH="0" baseline="0" dirty="0">
                  <a:ln>
                    <a:noFill/>
                  </a:ln>
                  <a:solidFill>
                    <a:srgbClr val="000000"/>
                  </a:solidFill>
                  <a:effectLst/>
                  <a:latin typeface="Cambria" panose="02040503050406030204" pitchFamily="18" charset="0"/>
                </a:rPr>
                <a:t>020-363-6000</a:t>
              </a:r>
              <a:endParaRPr kumimoji="0" lang="en-US" altLang="en-US" sz="1000" b="1"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USAID</a:t>
              </a:r>
              <a:r>
                <a:rPr kumimoji="0" lang="en-US" altLang="en-US" sz="1000" b="0" i="0" u="none" strike="noStrike" cap="none" normalizeH="0" baseline="0" dirty="0">
                  <a:ln>
                    <a:noFill/>
                  </a:ln>
                  <a:solidFill>
                    <a:srgbClr val="000000"/>
                  </a:solidFill>
                  <a:effectLst/>
                  <a:latin typeface="Cambria" panose="02040503050406030204" pitchFamily="18" charset="0"/>
                </a:rPr>
                <a:t> </a:t>
              </a:r>
              <a:r>
                <a:rPr kumimoji="0" lang="en-US" altLang="en-US" sz="1000" b="1" i="0" u="none" strike="noStrike" cap="none" normalizeH="0" baseline="0" dirty="0">
                  <a:ln>
                    <a:noFill/>
                  </a:ln>
                  <a:solidFill>
                    <a:srgbClr val="000000"/>
                  </a:solidFill>
                  <a:effectLst/>
                  <a:latin typeface="Cambria" panose="02040503050406030204" pitchFamily="18" charset="0"/>
                </a:rPr>
                <a:t>Main switchboard: </a:t>
              </a:r>
              <a:r>
                <a:rPr kumimoji="0" lang="en-US" altLang="en-US" sz="1000" b="0" i="0" u="none" strike="noStrike" cap="none" normalizeH="0" baseline="0" dirty="0">
                  <a:ln>
                    <a:noFill/>
                  </a:ln>
                  <a:solidFill>
                    <a:srgbClr val="000000"/>
                  </a:solidFill>
                  <a:effectLst/>
                  <a:latin typeface="Cambria" panose="02040503050406030204" pitchFamily="18" charset="0"/>
                </a:rPr>
                <a:t>020-862-2000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After Hours Dispatcher: </a:t>
              </a:r>
              <a:r>
                <a:rPr kumimoji="0" lang="en-US" altLang="en-US" sz="1000" b="0" i="0" u="none" strike="noStrike" cap="none" normalizeH="0" baseline="0" dirty="0">
                  <a:ln>
                    <a:noFill/>
                  </a:ln>
                  <a:solidFill>
                    <a:srgbClr val="000000"/>
                  </a:solidFill>
                  <a:effectLst/>
                  <a:latin typeface="Cambria" panose="02040503050406030204" pitchFamily="18" charset="0"/>
                </a:rPr>
                <a:t>0728-608-284 </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7" name="Text Box 4">
              <a:extLst>
                <a:ext uri="{FF2B5EF4-FFF2-40B4-BE49-F238E27FC236}">
                  <a16:creationId xmlns:a16="http://schemas.microsoft.com/office/drawing/2014/main" id="{072946E4-14A2-274C-9A1D-FF11F54E22E6}"/>
                </a:ext>
              </a:extLst>
            </p:cNvPr>
            <p:cNvSpPr txBox="1">
              <a:spLocks noChangeArrowheads="1"/>
            </p:cNvSpPr>
            <p:nvPr/>
          </p:nvSpPr>
          <p:spPr bwMode="auto">
            <a:xfrm>
              <a:off x="106765725" y="108266156"/>
              <a:ext cx="2617891" cy="2306026"/>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MEDICAL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Med Unit Duty Officer: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noProof="1">
                  <a:ln>
                    <a:noFill/>
                  </a:ln>
                  <a:solidFill>
                    <a:srgbClr val="000000"/>
                  </a:solidFill>
                  <a:effectLst/>
                  <a:latin typeface="Cambria" panose="02040503050406030204" pitchFamily="18" charset="0"/>
                  <a:ea typeface="Cambria" panose="02040503050406030204" pitchFamily="18" charset="0"/>
                </a:rPr>
                <a:t>0722-513</a:t>
              </a: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a:t>
              </a:r>
              <a:r>
                <a:rPr kumimoji="0" lang="en-US" altLang="en-US" sz="1000" b="0" i="0" u="none" strike="noStrike" cap="none" normalizeH="0" baseline="0" noProof="1">
                  <a:ln>
                    <a:noFill/>
                  </a:ln>
                  <a:solidFill>
                    <a:srgbClr val="000000"/>
                  </a:solidFill>
                  <a:effectLst/>
                  <a:latin typeface="Cambria" panose="02040503050406030204" pitchFamily="18" charset="0"/>
                  <a:ea typeface="Cambria" panose="02040503050406030204" pitchFamily="18" charset="0"/>
                </a:rPr>
                <a:t>323</a:t>
              </a: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Reception: 020-363-6633 </a:t>
              </a:r>
              <a:b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b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7:15 am - 4:30 pm </a:t>
              </a:r>
              <a:b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b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Email: </a:t>
              </a: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hlinkClick r:id="rId3"/>
                </a:rPr>
                <a:t>NairobiHealthUnit@state.gov</a:t>
              </a:r>
              <a:endPar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dirty="0">
                  <a:solidFill>
                    <a:srgbClr val="000000"/>
                  </a:solidFill>
                  <a:latin typeface="Cambria" panose="02040503050406030204" pitchFamily="18" charset="0"/>
                  <a:ea typeface="Cambria" panose="02040503050406030204" pitchFamily="18" charset="0"/>
                </a:rPr>
                <a:t>Walk –in Hours: M-F, 7:30 – 9:00 am</a:t>
              </a:r>
              <a:endPar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br>
              <a:r>
                <a:rPr kumimoji="0" lang="en-US" altLang="en-US" sz="1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Mission Kenya AA </a:t>
              </a:r>
              <a:endPar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Meetings every Wednesday at 7:30 pm,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Rosslyn Ridge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Email: </a:t>
              </a:r>
              <a:r>
                <a:rPr kumimoji="0" lang="en-US" altLang="en-US" sz="1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rPr>
                <a:t>missionkenyaa@gmail.com</a:t>
              </a:r>
              <a:r>
                <a:rPr kumimoji="0" lang="en-US" altLang="en-US" sz="1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a:t>
              </a:r>
              <a:endParaRPr kumimoji="0" lang="en-US" altLang="en-US" sz="1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8" name="Text Box 5">
              <a:extLst>
                <a:ext uri="{FF2B5EF4-FFF2-40B4-BE49-F238E27FC236}">
                  <a16:creationId xmlns:a16="http://schemas.microsoft.com/office/drawing/2014/main" id="{2265756D-1CED-A44A-ABF8-B9434D38FC9D}"/>
                </a:ext>
              </a:extLst>
            </p:cNvPr>
            <p:cNvSpPr txBox="1">
              <a:spLocks noChangeArrowheads="1"/>
            </p:cNvSpPr>
            <p:nvPr/>
          </p:nvSpPr>
          <p:spPr bwMode="auto">
            <a:xfrm>
              <a:off x="109472558" y="107967592"/>
              <a:ext cx="2760193" cy="1982606"/>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BANKING</a:t>
              </a:r>
            </a:p>
            <a:p>
              <a:pPr lvl="0" defTabSz="914400" eaLnBrk="0" fontAlgn="base" hangingPunct="0">
                <a:spcBef>
                  <a:spcPct val="0"/>
                </a:spcBef>
                <a:spcAft>
                  <a:spcPct val="0"/>
                </a:spcAft>
              </a:pPr>
              <a:br>
                <a:rPr lang="en-US" altLang="en-US" sz="900" dirty="0">
                  <a:solidFill>
                    <a:srgbClr val="000000"/>
                  </a:solidFill>
                  <a:latin typeface="Cambria" panose="02040503050406030204" pitchFamily="18" charset="0"/>
                </a:rPr>
              </a:br>
              <a:r>
                <a:rPr lang="en-US" altLang="en-US" sz="900" dirty="0">
                  <a:solidFill>
                    <a:srgbClr val="000000"/>
                  </a:solidFill>
                  <a:latin typeface="Cambria" panose="02040503050406030204" pitchFamily="18" charset="0"/>
                </a:rPr>
                <a:t>Monday-Thursday: 8:30 am-3:30 pm, </a:t>
              </a:r>
              <a:br>
                <a:rPr lang="en-US" altLang="en-US" sz="900" dirty="0">
                  <a:solidFill>
                    <a:srgbClr val="000000"/>
                  </a:solidFill>
                  <a:latin typeface="Cambria" panose="02040503050406030204" pitchFamily="18" charset="0"/>
                </a:rPr>
              </a:br>
              <a:r>
                <a:rPr lang="en-US" altLang="en-US" sz="900" dirty="0">
                  <a:solidFill>
                    <a:srgbClr val="000000"/>
                  </a:solidFill>
                  <a:latin typeface="Cambria" panose="02040503050406030204" pitchFamily="18" charset="0"/>
                </a:rPr>
                <a:t>Friday: 8:00 am- 2:00 pm </a:t>
              </a:r>
              <a:br>
                <a:rPr lang="en-US" altLang="en-US" sz="900" dirty="0">
                  <a:solidFill>
                    <a:srgbClr val="000000"/>
                  </a:solidFill>
                  <a:latin typeface="Cambria" panose="02040503050406030204" pitchFamily="18" charset="0"/>
                </a:rPr>
              </a:br>
              <a:endParaRPr lang="en-US" altLang="en-US" sz="900" i="1" dirty="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sz="900" i="1" dirty="0">
                <a:solidFill>
                  <a:srgbClr val="000000"/>
                </a:solidFill>
                <a:latin typeface="Cambria" panose="02040503050406030204" pitchFamily="18" charset="0"/>
              </a:endParaRPr>
            </a:p>
          </p:txBody>
        </p:sp>
        <p:sp>
          <p:nvSpPr>
            <p:cNvPr id="19" name="Text Box 7">
              <a:extLst>
                <a:ext uri="{FF2B5EF4-FFF2-40B4-BE49-F238E27FC236}">
                  <a16:creationId xmlns:a16="http://schemas.microsoft.com/office/drawing/2014/main" id="{BA46A392-2254-BC44-AF99-4970464DAE36}"/>
                </a:ext>
              </a:extLst>
            </p:cNvPr>
            <p:cNvSpPr txBox="1">
              <a:spLocks noChangeArrowheads="1"/>
            </p:cNvSpPr>
            <p:nvPr/>
          </p:nvSpPr>
          <p:spPr bwMode="auto">
            <a:xfrm>
              <a:off x="106765725" y="110676899"/>
              <a:ext cx="2617891" cy="930491"/>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MAINTENANCE </a:t>
              </a:r>
              <a:endParaRPr kumimoji="0" lang="en-US" altLang="en-US" sz="1000" b="1" i="0" u="none" strike="noStrike" cap="none" normalizeH="0" baseline="0" dirty="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Maintenance Supervisor </a:t>
              </a:r>
            </a:p>
            <a:p>
              <a:pPr defTabSz="914400" eaLnBrk="0" fontAlgn="base" hangingPunct="0">
                <a:spcBef>
                  <a:spcPct val="0"/>
                </a:spcBef>
                <a:spcAft>
                  <a:spcPct val="0"/>
                </a:spcAft>
              </a:pPr>
              <a:r>
                <a:rPr kumimoji="0" lang="en-US" altLang="en-US" sz="1000" b="1" i="0" u="none" strike="noStrike" cap="none" normalizeH="0" baseline="0" dirty="0">
                  <a:ln>
                    <a:noFill/>
                  </a:ln>
                  <a:solidFill>
                    <a:srgbClr val="000000"/>
                  </a:solidFill>
                  <a:effectLst/>
                  <a:latin typeface="Cambria" panose="02040503050406030204" pitchFamily="18" charset="0"/>
                </a:rPr>
                <a:t>During Office Hours: </a:t>
              </a:r>
              <a:r>
                <a:rPr lang="en-US" sz="900" b="0" i="0" dirty="0">
                  <a:solidFill>
                    <a:srgbClr val="323130"/>
                  </a:solidFill>
                  <a:effectLst/>
                  <a:latin typeface="Cambria" panose="02040503050406030204" pitchFamily="18" charset="0"/>
                  <a:ea typeface="Cambria" panose="02040503050406030204" pitchFamily="18" charset="0"/>
                </a:rPr>
                <a:t>020-363-6443</a:t>
              </a: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After Hours On Call: </a:t>
              </a:r>
              <a:r>
                <a:rPr kumimoji="0" lang="en-US" altLang="en-US" sz="900" b="0" i="0" u="none" strike="noStrike" cap="none" normalizeH="0" baseline="0" dirty="0">
                  <a:ln>
                    <a:noFill/>
                  </a:ln>
                  <a:solidFill>
                    <a:srgbClr val="000000"/>
                  </a:solidFill>
                  <a:effectLst/>
                  <a:latin typeface="Cambria" panose="02040503050406030204" pitchFamily="18" charset="0"/>
                </a:rPr>
                <a:t>0724-255-603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8">
              <a:extLst>
                <a:ext uri="{FF2B5EF4-FFF2-40B4-BE49-F238E27FC236}">
                  <a16:creationId xmlns:a16="http://schemas.microsoft.com/office/drawing/2014/main" id="{2FE8D803-CA7B-2541-98BE-E5FE74D49AD7}"/>
                </a:ext>
              </a:extLst>
            </p:cNvPr>
            <p:cNvSpPr txBox="1">
              <a:spLocks noChangeArrowheads="1"/>
            </p:cNvSpPr>
            <p:nvPr/>
          </p:nvSpPr>
          <p:spPr bwMode="auto">
            <a:xfrm>
              <a:off x="109483057" y="110038738"/>
              <a:ext cx="4074844" cy="4454303"/>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3366"/>
                  </a:solidFill>
                  <a:effectLst/>
                  <a:latin typeface="Cambria" panose="02040503050406030204" pitchFamily="18" charset="0"/>
                </a:rPr>
                <a:t>CONSULAR SERVICES</a:t>
              </a:r>
            </a:p>
            <a:p>
              <a:pPr marL="0" marR="0" lvl="0" indent="0" algn="ctr" defTabSz="914400" rtl="0" eaLnBrk="0" fontAlgn="base" latinLnBrk="0" hangingPunct="0">
                <a:lnSpc>
                  <a:spcPct val="100000"/>
                </a:lnSpc>
                <a:spcBef>
                  <a:spcPct val="0"/>
                </a:spcBef>
                <a:spcAft>
                  <a:spcPct val="0"/>
                </a:spcAft>
                <a:buClrTx/>
                <a:buSzTx/>
                <a:buFontTx/>
                <a:buNone/>
                <a:tabLst/>
              </a:pPr>
              <a:endParaRPr lang="en-US" sz="900" dirty="0">
                <a:latin typeface="Cambria" panose="02040503050406030204" pitchFamily="18" charset="0"/>
              </a:endParaRPr>
            </a:p>
            <a:p>
              <a:pPr defTabSz="914400" eaLnBrk="0" fontAlgn="base" hangingPunct="0">
                <a:spcBef>
                  <a:spcPct val="0"/>
                </a:spcBef>
                <a:spcAft>
                  <a:spcPct val="0"/>
                </a:spcAft>
              </a:pPr>
              <a:r>
                <a:rPr lang="en-US" altLang="en-US" sz="1000" b="1" dirty="0">
                  <a:latin typeface="Cambria" panose="02040503050406030204" pitchFamily="18" charset="0"/>
                </a:rPr>
                <a:t>Consular Section: </a:t>
              </a:r>
              <a:r>
                <a:rPr lang="en-US" altLang="en-US" sz="1000" dirty="0">
                  <a:latin typeface="Cambria" panose="02040503050406030204" pitchFamily="18" charset="0"/>
                </a:rPr>
                <a:t>General Info: 020-363-6011 </a:t>
              </a:r>
              <a:br>
                <a:rPr lang="en-US" altLang="en-US" sz="900" dirty="0">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The office is closed on all American/Kenyan holidays and the last Wednesday of the month.</a:t>
              </a:r>
              <a:endParaRPr lang="en-US" altLang="en-US" sz="900" dirty="0">
                <a:latin typeface="Cambria" panose="02040503050406030204" pitchFamily="18" charset="0"/>
              </a:endParaRPr>
            </a:p>
            <a:p>
              <a:pPr defTabSz="914400" eaLnBrk="0" fontAlgn="base" hangingPunct="0">
                <a:spcBef>
                  <a:spcPct val="0"/>
                </a:spcBef>
                <a:spcAft>
                  <a:spcPct val="0"/>
                </a:spcAft>
              </a:pPr>
              <a:endParaRPr lang="en-US" altLang="en-US" sz="900" dirty="0">
                <a:latin typeface="Cambria" panose="02040503050406030204" pitchFamily="18" charset="0"/>
              </a:endParaRPr>
            </a:p>
            <a:p>
              <a:pPr marL="0" marR="0">
                <a:spcBef>
                  <a:spcPts val="0"/>
                </a:spcBef>
                <a:spcAft>
                  <a:spcPts val="0"/>
                </a:spcAft>
              </a:pPr>
              <a:r>
                <a:rPr lang="en-US" sz="1000" b="1" dirty="0">
                  <a:solidFill>
                    <a:srgbClr val="000000"/>
                  </a:solidFill>
                  <a:effectLst/>
                  <a:latin typeface="Cambria" panose="02040503050406030204" pitchFamily="18" charset="0"/>
                  <a:ea typeface="Cambria" panose="02040503050406030204" pitchFamily="18" charset="0"/>
                </a:rPr>
                <a:t>American Citizen Services (Mission Personnel):</a:t>
              </a:r>
              <a:r>
                <a:rPr lang="en-US" sz="1000" dirty="0">
                  <a:solidFill>
                    <a:srgbClr val="000000"/>
                  </a:solidFill>
                  <a:effectLst/>
                  <a:latin typeface="Cambria" panose="02040503050406030204" pitchFamily="18" charset="0"/>
                  <a:ea typeface="Cambria" panose="02040503050406030204" pitchFamily="18" charset="0"/>
                </a:rPr>
                <a:t> </a:t>
              </a:r>
              <a:r>
                <a:rPr lang="en-US" sz="900" dirty="0">
                  <a:solidFill>
                    <a:srgbClr val="000000"/>
                  </a:solidFill>
                  <a:effectLst/>
                  <a:latin typeface="Cambria" panose="02040503050406030204" pitchFamily="18" charset="0"/>
                  <a:ea typeface="Cambria" panose="02040503050406030204" pitchFamily="18" charset="0"/>
                </a:rPr>
                <a:t>The consular section can process U.S. passport (both official and personal) applications, Consular Reports of Birth Abroad, and provide notarial services for Mission employees and their families.  To schedule an appointment for any of these services please email </a:t>
              </a:r>
              <a:r>
                <a:rPr lang="en-US" sz="900" u="sng" dirty="0">
                  <a:solidFill>
                    <a:srgbClr val="000000"/>
                  </a:solidFill>
                  <a:effectLst/>
                  <a:latin typeface="Cambria" panose="02040503050406030204" pitchFamily="18" charset="0"/>
                  <a:ea typeface="Cambria" panose="02040503050406030204" pitchFamily="18" charset="0"/>
                  <a:hlinkClick r:id="rId4"/>
                </a:rPr>
                <a:t>Kenya_ACS@state.gov</a:t>
              </a:r>
              <a:r>
                <a:rPr lang="en-US" sz="900" dirty="0">
                  <a:solidFill>
                    <a:srgbClr val="000000"/>
                  </a:solidFill>
                  <a:effectLst/>
                  <a:latin typeface="Cambria" panose="02040503050406030204" pitchFamily="18" charset="0"/>
                  <a:ea typeface="Cambria" panose="02040503050406030204" pitchFamily="18" charset="0"/>
                </a:rPr>
                <a:t> or call ext. 6451.  For specific American Citizen Services questions, please contact ACS Chief Robyn </a:t>
              </a:r>
              <a:r>
                <a:rPr lang="en-US" sz="900" dirty="0" err="1">
                  <a:solidFill>
                    <a:srgbClr val="000000"/>
                  </a:solidFill>
                  <a:effectLst/>
                  <a:latin typeface="Cambria" panose="02040503050406030204" pitchFamily="18" charset="0"/>
                  <a:ea typeface="Cambria" panose="02040503050406030204" pitchFamily="18" charset="0"/>
                </a:rPr>
                <a:t>Luffman</a:t>
              </a:r>
              <a:r>
                <a:rPr lang="en-US" sz="900" dirty="0">
                  <a:solidFill>
                    <a:srgbClr val="000000"/>
                  </a:solidFill>
                  <a:effectLst/>
                  <a:latin typeface="Cambria" panose="02040503050406030204" pitchFamily="18" charset="0"/>
                  <a:ea typeface="Cambria" panose="02040503050406030204" pitchFamily="18" charset="0"/>
                </a:rPr>
                <a:t> at </a:t>
              </a:r>
              <a:r>
                <a:rPr lang="en-US" sz="900" u="sng" dirty="0">
                  <a:solidFill>
                    <a:srgbClr val="000000"/>
                  </a:solidFill>
                  <a:effectLst/>
                  <a:latin typeface="Cambria" panose="02040503050406030204" pitchFamily="18" charset="0"/>
                  <a:ea typeface="Cambria" panose="02040503050406030204" pitchFamily="18" charset="0"/>
                  <a:hlinkClick r:id="rId5"/>
                </a:rPr>
                <a:t>LuffmanRN@state.gov</a:t>
              </a:r>
              <a:r>
                <a:rPr lang="en-US" sz="900" dirty="0">
                  <a:solidFill>
                    <a:srgbClr val="000000"/>
                  </a:solidFill>
                  <a:effectLst/>
                  <a:latin typeface="Cambria" panose="02040503050406030204" pitchFamily="18" charset="0"/>
                  <a:ea typeface="Cambria" panose="02040503050406030204" pitchFamily="18" charset="0"/>
                </a:rPr>
                <a:t>. </a:t>
              </a:r>
              <a:endParaRPr lang="en-US" sz="900" dirty="0">
                <a:effectLst/>
                <a:latin typeface="Cambria" panose="02040503050406030204" pitchFamily="18" charset="0"/>
                <a:ea typeface="Cambria" panose="02040503050406030204" pitchFamily="18" charset="0"/>
              </a:endParaRPr>
            </a:p>
            <a:p>
              <a:pPr marL="0" marR="0" algn="l">
                <a:spcBef>
                  <a:spcPts val="0"/>
                </a:spcBef>
                <a:spcAft>
                  <a:spcPts val="0"/>
                </a:spcAft>
              </a:pPr>
              <a:br>
                <a:rPr lang="en-US" sz="900" b="1" dirty="0">
                  <a:solidFill>
                    <a:srgbClr val="000000"/>
                  </a:solidFill>
                  <a:effectLst/>
                  <a:latin typeface="Cambria" panose="02040503050406030204" pitchFamily="18" charset="0"/>
                  <a:ea typeface="Cambria" panose="02040503050406030204" pitchFamily="18" charset="0"/>
                </a:rPr>
              </a:br>
              <a:r>
                <a:rPr lang="en-US" sz="1000" b="1" dirty="0">
                  <a:solidFill>
                    <a:srgbClr val="000000"/>
                  </a:solidFill>
                  <a:effectLst/>
                  <a:latin typeface="Cambria" panose="02040503050406030204" pitchFamily="18" charset="0"/>
                  <a:ea typeface="Cambria" panose="02040503050406030204" pitchFamily="18" charset="0"/>
                </a:rPr>
                <a:t>American Citizen Services (General Public): </a:t>
              </a:r>
              <a:endParaRPr lang="en-US" sz="1000" dirty="0">
                <a:effectLst/>
                <a:latin typeface="Cambria" panose="02040503050406030204" pitchFamily="18" charset="0"/>
                <a:ea typeface="Cambria" panose="02040503050406030204" pitchFamily="18" charset="0"/>
              </a:endParaRPr>
            </a:p>
            <a:p>
              <a:r>
                <a:rPr lang="en-US" sz="900" i="1" dirty="0">
                  <a:solidFill>
                    <a:srgbClr val="000000"/>
                  </a:solidFill>
                  <a:effectLst/>
                  <a:latin typeface="Cambria" panose="02040503050406030204" pitchFamily="18" charset="0"/>
                  <a:ea typeface="Cambria" panose="02040503050406030204" pitchFamily="18" charset="0"/>
                </a:rPr>
                <a:t>Please note that while service appointments have resumed, wait times are extensive</a:t>
              </a:r>
              <a:r>
                <a:rPr lang="en-US" sz="900" dirty="0">
                  <a:solidFill>
                    <a:srgbClr val="000000"/>
                  </a:solidFill>
                  <a:effectLst/>
                  <a:latin typeface="Cambria" panose="02040503050406030204" pitchFamily="18" charset="0"/>
                  <a:ea typeface="Cambria" panose="02040503050406030204" pitchFamily="18" charset="0"/>
                </a:rPr>
                <a:t>. Passport and notarial services are available for the general public </a:t>
              </a:r>
              <a:r>
                <a:rPr lang="en-US" sz="900" u="sng" dirty="0">
                  <a:solidFill>
                    <a:srgbClr val="000000"/>
                  </a:solidFill>
                  <a:effectLst/>
                  <a:latin typeface="Cambria" panose="02040503050406030204" pitchFamily="18" charset="0"/>
                  <a:ea typeface="Cambria" panose="02040503050406030204" pitchFamily="18" charset="0"/>
                  <a:hlinkClick r:id="rId6"/>
                </a:rPr>
                <a:t>here</a:t>
              </a:r>
              <a:r>
                <a:rPr lang="en-US" sz="900" dirty="0">
                  <a:solidFill>
                    <a:srgbClr val="000000"/>
                  </a:solidFill>
                  <a:effectLst/>
                  <a:latin typeface="Cambria" panose="02040503050406030204" pitchFamily="18" charset="0"/>
                  <a:ea typeface="Cambria" panose="02040503050406030204" pitchFamily="18" charset="0"/>
                </a:rPr>
                <a:t>. For Consular Report of a Birth Abroad appointments, email the ACS unit at </a:t>
              </a:r>
              <a:r>
                <a:rPr lang="en-US" sz="900" u="sng" dirty="0">
                  <a:solidFill>
                    <a:srgbClr val="000000"/>
                  </a:solidFill>
                  <a:effectLst/>
                  <a:latin typeface="Cambria" panose="02040503050406030204" pitchFamily="18" charset="0"/>
                  <a:ea typeface="Cambria" panose="02040503050406030204" pitchFamily="18" charset="0"/>
                  <a:hlinkClick r:id="rId4"/>
                </a:rPr>
                <a:t>Kenya_ACS@state.gov</a:t>
              </a:r>
              <a:r>
                <a:rPr lang="en-US" sz="900" dirty="0">
                  <a:solidFill>
                    <a:srgbClr val="000000"/>
                  </a:solidFill>
                  <a:effectLst/>
                  <a:latin typeface="Cambria" panose="02040503050406030204" pitchFamily="18" charset="0"/>
                  <a:ea typeface="Cambria" panose="02040503050406030204" pitchFamily="18" charset="0"/>
                </a:rPr>
                <a:t>. For after-hour emergencies, contact 020-363-6170. For other services, email </a:t>
              </a:r>
              <a:r>
                <a:rPr lang="en-US" sz="900" u="sng" dirty="0">
                  <a:solidFill>
                    <a:srgbClr val="000000"/>
                  </a:solidFill>
                  <a:effectLst/>
                  <a:latin typeface="Cambria" panose="02040503050406030204" pitchFamily="18" charset="0"/>
                  <a:ea typeface="Cambria" panose="02040503050406030204" pitchFamily="18" charset="0"/>
                  <a:hlinkClick r:id="rId4"/>
                </a:rPr>
                <a:t>Kenya_ACS@state.gov</a:t>
              </a:r>
              <a:r>
                <a:rPr lang="en-US" sz="900" dirty="0">
                  <a:solidFill>
                    <a:srgbClr val="000000"/>
                  </a:solidFill>
                  <a:effectLst/>
                  <a:latin typeface="Cambria" panose="02040503050406030204" pitchFamily="18" charset="0"/>
                  <a:ea typeface="Cambria" panose="02040503050406030204" pitchFamily="18" charset="0"/>
                </a:rPr>
                <a:t>.</a:t>
              </a:r>
              <a:endParaRPr lang="en-US" altLang="en-US" sz="900" dirty="0">
                <a:solidFill>
                  <a:srgbClr val="000000"/>
                </a:solidFill>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000000"/>
                  </a:solidFill>
                  <a:effectLst/>
                  <a:latin typeface="Cambria" panose="02040503050406030204" pitchFamily="18" charset="0"/>
                </a:rPr>
                <a:t>Non-Immigrant Visa: </a:t>
              </a:r>
              <a:r>
                <a:rPr kumimoji="0" lang="en-US" altLang="en-US" sz="900" b="0" i="0" u="none" strike="noStrike" cap="none" normalizeH="0" baseline="0" dirty="0">
                  <a:ln>
                    <a:noFill/>
                  </a:ln>
                  <a:solidFill>
                    <a:srgbClr val="000000"/>
                  </a:solidFill>
                  <a:effectLst/>
                  <a:latin typeface="Cambria" panose="02040503050406030204" pitchFamily="18" charset="0"/>
                </a:rPr>
                <a:t>https://</a:t>
              </a:r>
              <a:r>
                <a:rPr kumimoji="0" lang="en-US" altLang="en-US" sz="900" b="0" i="0" u="none" strike="noStrike" cap="none" normalizeH="0" baseline="0" dirty="0" err="1">
                  <a:ln>
                    <a:noFill/>
                  </a:ln>
                  <a:solidFill>
                    <a:srgbClr val="000000"/>
                  </a:solidFill>
                  <a:effectLst/>
                  <a:latin typeface="Cambria" panose="02040503050406030204" pitchFamily="18" charset="0"/>
                </a:rPr>
                <a:t>ke.usembassy.gov</a:t>
              </a:r>
              <a:r>
                <a:rPr kumimoji="0" lang="en-US" altLang="en-US" sz="900" b="0" i="0" u="none" strike="noStrike" cap="none" normalizeH="0" baseline="0" dirty="0">
                  <a:ln>
                    <a:noFill/>
                  </a:ln>
                  <a:solidFill>
                    <a:srgbClr val="000000"/>
                  </a:solidFill>
                  <a:effectLst/>
                  <a:latin typeface="Cambria" panose="02040503050406030204" pitchFamily="18" charset="0"/>
                </a:rPr>
                <a:t>/visas/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000000"/>
                  </a:solidFill>
                  <a:effectLst/>
                  <a:latin typeface="Cambria" panose="02040503050406030204" pitchFamily="18" charset="0"/>
                </a:rPr>
                <a:t>Immigrant/Diversity Visa: </a:t>
              </a:r>
              <a:r>
                <a:rPr kumimoji="0" lang="en-US" altLang="en-US" sz="900" b="0" i="0" u="none" strike="noStrike" cap="none" normalizeH="0" baseline="0" dirty="0">
                  <a:ln>
                    <a:noFill/>
                  </a:ln>
                  <a:solidFill>
                    <a:srgbClr val="000000"/>
                  </a:solidFill>
                  <a:effectLst/>
                  <a:latin typeface="Cambria" panose="02040503050406030204" pitchFamily="18" charset="0"/>
                </a:rPr>
                <a:t>https://</a:t>
              </a:r>
              <a:r>
                <a:rPr kumimoji="0" lang="en-US" altLang="en-US" sz="900" b="0" i="0" u="none" strike="noStrike" cap="none" normalizeH="0" baseline="0" dirty="0" err="1">
                  <a:ln>
                    <a:noFill/>
                  </a:ln>
                  <a:solidFill>
                    <a:srgbClr val="000000"/>
                  </a:solidFill>
                  <a:effectLst/>
                  <a:latin typeface="Cambria" panose="02040503050406030204" pitchFamily="18" charset="0"/>
                </a:rPr>
                <a:t>ke.usembassy.gov</a:t>
              </a:r>
              <a:r>
                <a:rPr kumimoji="0" lang="en-US" altLang="en-US" sz="900" b="0" i="0" u="none" strike="noStrike" cap="none" normalizeH="0" baseline="0" dirty="0">
                  <a:ln>
                    <a:noFill/>
                  </a:ln>
                  <a:solidFill>
                    <a:srgbClr val="000000"/>
                  </a:solidFill>
                  <a:effectLst/>
                  <a:latin typeface="Cambria" panose="02040503050406030204" pitchFamily="18" charset="0"/>
                </a:rPr>
                <a:t>/visas/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mbria" panose="02040503050406030204" pitchFamily="18" charset="0"/>
                </a:rPr>
                <a:t>DHS Citizenship &amp; Immigration Services (CIS): </a:t>
              </a:r>
              <a:endParaRPr kumimoji="0" lang="en-US" altLang="en-US" sz="1000" b="0" i="0" u="none" strike="noStrike" cap="none" normalizeH="0" baseline="0" dirty="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ambria" panose="02040503050406030204" pitchFamily="18" charset="0"/>
                </a:rPr>
                <a:t>363-6111; Fax: 363-6103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ambria" panose="02040503050406030204" pitchFamily="18" charset="0"/>
                </a:rPr>
                <a:t>Mission Personnel</a:t>
              </a:r>
              <a:br>
                <a:rPr kumimoji="0" lang="en-US" altLang="en-US" sz="900" b="0" i="0" u="none" strike="noStrike" cap="none" normalizeH="0" baseline="0" dirty="0">
                  <a:ln>
                    <a:noFill/>
                  </a:ln>
                  <a:solidFill>
                    <a:srgbClr val="000000"/>
                  </a:solidFill>
                  <a:effectLst/>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Email </a:t>
              </a:r>
              <a:r>
                <a:rPr kumimoji="0" lang="en-US" altLang="en-US" sz="900" b="0" i="0" u="none" strike="noStrike" cap="none" normalizeH="0" baseline="0" dirty="0">
                  <a:ln>
                    <a:noFill/>
                  </a:ln>
                  <a:solidFill>
                    <a:srgbClr val="000000"/>
                  </a:solidFill>
                  <a:effectLst/>
                  <a:latin typeface="Cambria" panose="02040503050406030204" pitchFamily="18" charset="0"/>
                  <a:hlinkClick r:id="rId7"/>
                </a:rPr>
                <a:t>uscis.nbo.public@uscis.dhs.gov</a:t>
              </a:r>
              <a:r>
                <a:rPr kumimoji="0" lang="en-US" altLang="en-US" sz="900" b="0" i="0" u="none" strike="noStrike" cap="none" normalizeH="0" baseline="0" dirty="0">
                  <a:ln>
                    <a:noFill/>
                  </a:ln>
                  <a:solidFill>
                    <a:srgbClr val="000000"/>
                  </a:solidFill>
                  <a:effectLst/>
                  <a:latin typeface="Cambria" panose="02040503050406030204" pitchFamily="18" charset="0"/>
                </a:rPr>
                <a:t> for an appointment. </a:t>
              </a:r>
              <a:br>
                <a:rPr kumimoji="0" lang="en-US" altLang="en-US" sz="900" b="0" i="0" u="none" strike="noStrike" cap="none" normalizeH="0" baseline="0" dirty="0">
                  <a:ln>
                    <a:noFill/>
                  </a:ln>
                  <a:solidFill>
                    <a:srgbClr val="000000"/>
                  </a:solidFill>
                  <a:effectLst/>
                  <a:latin typeface="Cambria" panose="02040503050406030204" pitchFamily="18" charset="0"/>
                </a:rPr>
              </a:br>
              <a:r>
                <a:rPr kumimoji="0" lang="en-US" altLang="en-US" sz="900" b="1" i="0" u="none" strike="noStrike" cap="none" normalizeH="0" baseline="0" dirty="0">
                  <a:ln>
                    <a:noFill/>
                  </a:ln>
                  <a:solidFill>
                    <a:srgbClr val="000000"/>
                  </a:solidFill>
                  <a:effectLst/>
                  <a:latin typeface="Cambria" panose="02040503050406030204" pitchFamily="18" charset="0"/>
                </a:rPr>
                <a:t>General Public</a:t>
              </a:r>
              <a:br>
                <a:rPr kumimoji="0" lang="en-US" altLang="en-US" sz="900" b="0" i="0" u="none" strike="noStrike" cap="none" normalizeH="0" baseline="0" dirty="0">
                  <a:ln>
                    <a:noFill/>
                  </a:ln>
                  <a:solidFill>
                    <a:srgbClr val="000000"/>
                  </a:solidFill>
                  <a:effectLst/>
                  <a:latin typeface="Cambria" panose="02040503050406030204" pitchFamily="18" charset="0"/>
                </a:rPr>
              </a:br>
              <a:r>
                <a:rPr kumimoji="0" lang="en-US" altLang="en-US" sz="900" b="0" i="0" u="none" strike="noStrike" cap="none" normalizeH="0" baseline="0" dirty="0">
                  <a:ln>
                    <a:noFill/>
                  </a:ln>
                  <a:solidFill>
                    <a:srgbClr val="000000"/>
                  </a:solidFill>
                  <a:effectLst/>
                  <a:latin typeface="Cambria" panose="02040503050406030204" pitchFamily="18" charset="0"/>
                </a:rPr>
                <a:t>Tues &amp; Thurs: 1:30-3:30 pm; Wed: CLOSED; Fri: 9-11 am</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sp>
          <p:nvSpPr>
            <p:cNvPr id="21" name="Text Box 9">
              <a:extLst>
                <a:ext uri="{FF2B5EF4-FFF2-40B4-BE49-F238E27FC236}">
                  <a16:creationId xmlns:a16="http://schemas.microsoft.com/office/drawing/2014/main" id="{1CC5FAB6-DFC0-F345-815C-776D956397EF}"/>
                </a:ext>
              </a:extLst>
            </p:cNvPr>
            <p:cNvSpPr txBox="1">
              <a:spLocks noChangeArrowheads="1"/>
            </p:cNvSpPr>
            <p:nvPr/>
          </p:nvSpPr>
          <p:spPr bwMode="auto">
            <a:xfrm>
              <a:off x="112293631" y="107981321"/>
              <a:ext cx="1246932" cy="1989228"/>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TRAVEL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Express Travel Office: </a:t>
              </a:r>
              <a:br>
                <a:rPr kumimoji="0" lang="en-US" altLang="en-US" sz="1000" b="0" i="0" u="none" strike="noStrike" cap="none" normalizeH="0" baseline="0">
                  <a:ln>
                    <a:noFill/>
                  </a:ln>
                  <a:solidFill>
                    <a:srgbClr val="000000"/>
                  </a:solidFill>
                  <a:effectLst/>
                  <a:latin typeface="Cambria" panose="02040503050406030204" pitchFamily="18" charset="0"/>
                </a:rPr>
              </a:br>
              <a:r>
                <a:rPr kumimoji="0" lang="en-US" altLang="en-US" sz="900" b="0" i="0" u="none" strike="noStrike" cap="none" normalizeH="0" baseline="0">
                  <a:ln>
                    <a:noFill/>
                  </a:ln>
                  <a:solidFill>
                    <a:srgbClr val="000000"/>
                  </a:solidFill>
                  <a:effectLst/>
                  <a:latin typeface="Cambria" panose="02040503050406030204" pitchFamily="18" charset="0"/>
                </a:rPr>
                <a:t>020-363-6229 or 020-363-2415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ambria" panose="02040503050406030204" pitchFamily="18" charset="0"/>
                </a:rPr>
                <a:t>Emergency Hotlines - after office hours &amp; Airport </a:t>
              </a: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0" i="0" u="none" strike="noStrike" cap="none" normalizeH="0" baseline="0">
                  <a:ln>
                    <a:noFill/>
                  </a:ln>
                  <a:solidFill>
                    <a:srgbClr val="000000"/>
                  </a:solidFill>
                  <a:effectLst/>
                  <a:latin typeface="Cambria" panose="02040503050406030204" pitchFamily="18" charset="0"/>
                </a:rPr>
                <a:t>Office: (open 24 hours): +254 709 195 400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2" name="Picture 10" descr="Mail Clipart">
              <a:extLst>
                <a:ext uri="{FF2B5EF4-FFF2-40B4-BE49-F238E27FC236}">
                  <a16:creationId xmlns:a16="http://schemas.microsoft.com/office/drawing/2014/main" id="{776344EC-C174-A24D-B389-ABE44B32950B}"/>
                </a:ext>
              </a:extLst>
            </p:cNvPr>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108865879" y="111793357"/>
              <a:ext cx="441179" cy="29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3" name="Picture 11" descr="Medical Icons">
              <a:extLst>
                <a:ext uri="{FF2B5EF4-FFF2-40B4-BE49-F238E27FC236}">
                  <a16:creationId xmlns:a16="http://schemas.microsoft.com/office/drawing/2014/main" id="{D7767CF5-EB35-AA41-ACB9-D7FF0CF01EE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861857" y="108436668"/>
              <a:ext cx="454041" cy="37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 name="Picture 12" descr="Image result for emergency icon free clipart">
              <a:extLst>
                <a:ext uri="{FF2B5EF4-FFF2-40B4-BE49-F238E27FC236}">
                  <a16:creationId xmlns:a16="http://schemas.microsoft.com/office/drawing/2014/main" id="{F2E8BB6C-095D-1543-87AC-1959C902A21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964249" y="106235502"/>
              <a:ext cx="342809" cy="44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6" name="Picture 14" descr="Image result for airplane icon free clipart">
              <a:extLst>
                <a:ext uri="{FF2B5EF4-FFF2-40B4-BE49-F238E27FC236}">
                  <a16:creationId xmlns:a16="http://schemas.microsoft.com/office/drawing/2014/main" id="{A7FA4BC0-B409-1C41-8151-9613F5F1402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2984065" y="108233426"/>
              <a:ext cx="500682" cy="35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7" name="Picture 15" descr="Image result for bank icon free clipart">
              <a:extLst>
                <a:ext uri="{FF2B5EF4-FFF2-40B4-BE49-F238E27FC236}">
                  <a16:creationId xmlns:a16="http://schemas.microsoft.com/office/drawing/2014/main" id="{FB6DE271-4E5D-0D42-81D9-5FB0CCEB9F0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1527534" y="108046017"/>
              <a:ext cx="502390" cy="4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16" descr="Related image">
              <a:extLst>
                <a:ext uri="{FF2B5EF4-FFF2-40B4-BE49-F238E27FC236}">
                  <a16:creationId xmlns:a16="http://schemas.microsoft.com/office/drawing/2014/main" id="{3DC25199-ADFA-9247-B630-9C7C377EC3C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8869172" y="110710797"/>
              <a:ext cx="463170" cy="46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9" name="Picture 18" descr="Image result for gas station clipart">
              <a:extLst>
                <a:ext uri="{FF2B5EF4-FFF2-40B4-BE49-F238E27FC236}">
                  <a16:creationId xmlns:a16="http://schemas.microsoft.com/office/drawing/2014/main" id="{2FEAF7D7-D9E7-A440-A634-C2202B3C0EDE}"/>
                </a:ext>
              </a:extLst>
            </p:cNvPr>
            <p:cNvPicPr>
              <a:picLocks noChangeAspect="1" noChangeArrowheads="1"/>
            </p:cNvPicPr>
            <p:nvPr/>
          </p:nvPicPr>
          <p:blipFill>
            <a:blip r:embed="rId14" cstate="screen">
              <a:biLevel thresh="50000"/>
              <a:extLst>
                <a:ext uri="{28A0092B-C50C-407E-A947-70E740481C1C}">
                  <a14:useLocalDpi xmlns:a14="http://schemas.microsoft.com/office/drawing/2010/main"/>
                </a:ext>
              </a:extLst>
            </a:blip>
            <a:srcRect/>
            <a:stretch>
              <a:fillRect/>
            </a:stretch>
          </p:blipFill>
          <p:spPr bwMode="auto">
            <a:xfrm>
              <a:off x="108937748" y="113302792"/>
              <a:ext cx="373187" cy="4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30" name="TextBox 29">
            <a:extLst>
              <a:ext uri="{FF2B5EF4-FFF2-40B4-BE49-F238E27FC236}">
                <a16:creationId xmlns:a16="http://schemas.microsoft.com/office/drawing/2014/main" id="{08FF67FF-A8ED-A54D-B1A3-0A3B922680C1}"/>
              </a:ext>
            </a:extLst>
          </p:cNvPr>
          <p:cNvSpPr txBox="1"/>
          <p:nvPr/>
        </p:nvSpPr>
        <p:spPr>
          <a:xfrm>
            <a:off x="3226653" y="1003669"/>
            <a:ext cx="4075053" cy="547295"/>
          </a:xfrm>
          <a:prstGeom prst="rect">
            <a:avLst/>
          </a:prstGeom>
          <a:noFill/>
          <a:ln w="38100">
            <a:solidFill>
              <a:srgbClr val="B1DCFF"/>
            </a:solidFill>
          </a:ln>
        </p:spPr>
        <p:txBody>
          <a:bodyPr wrap="square" rtlCol="0" anchor="ctr" anchorCtr="0">
            <a:noAutofit/>
          </a:bodyPr>
          <a:lstStyle/>
          <a:p>
            <a:r>
              <a:rPr lang="en-US" sz="1400">
                <a:latin typeface="Cambria" panose="02040503050406030204" pitchFamily="18" charset="0"/>
                <a:ea typeface="Cambria" panose="02040503050406030204" pitchFamily="18" charset="0"/>
              </a:rPr>
              <a:t>Please note that all service hours are subject to change. </a:t>
            </a:r>
          </a:p>
        </p:txBody>
      </p:sp>
      <p:sp>
        <p:nvSpPr>
          <p:cNvPr id="31" name="TextBox 30">
            <a:extLst>
              <a:ext uri="{FF2B5EF4-FFF2-40B4-BE49-F238E27FC236}">
                <a16:creationId xmlns:a16="http://schemas.microsoft.com/office/drawing/2014/main" id="{E539BBE8-8193-0D4D-8423-DEA3DBB848CF}"/>
              </a:ext>
            </a:extLst>
          </p:cNvPr>
          <p:cNvSpPr txBox="1"/>
          <p:nvPr/>
        </p:nvSpPr>
        <p:spPr>
          <a:xfrm>
            <a:off x="3268331" y="2953518"/>
            <a:ext cx="1635175" cy="188837"/>
          </a:xfrm>
          <a:prstGeom prst="rect">
            <a:avLst/>
          </a:prstGeom>
          <a:noFill/>
        </p:spPr>
        <p:txBody>
          <a:bodyPr wrap="square" rtlCol="0" anchor="ctr" anchorCtr="0">
            <a:noAutofit/>
          </a:bodyPr>
          <a:lstStyle/>
          <a:p>
            <a:pPr lvl="0" defTabSz="914400" eaLnBrk="0" fontAlgn="base" hangingPunct="0">
              <a:spcBef>
                <a:spcPct val="0"/>
              </a:spcBef>
              <a:spcAft>
                <a:spcPct val="0"/>
              </a:spcAft>
            </a:pPr>
            <a:r>
              <a:rPr lang="en-US" altLang="en-US" sz="1000" b="1" dirty="0">
                <a:solidFill>
                  <a:srgbClr val="000000"/>
                </a:solidFill>
                <a:latin typeface="Cambria" panose="02040503050406030204" pitchFamily="18" charset="0"/>
              </a:rPr>
              <a:t>BANK HOURS:</a:t>
            </a:r>
            <a:endParaRPr lang="en-US" altLang="en-US" sz="1600" b="1" dirty="0">
              <a:solidFill>
                <a:srgbClr val="000000"/>
              </a:solidFill>
              <a:latin typeface="Cambria" panose="02040503050406030204" pitchFamily="18" charset="0"/>
            </a:endParaRPr>
          </a:p>
        </p:txBody>
      </p:sp>
      <p:sp>
        <p:nvSpPr>
          <p:cNvPr id="33" name="TextBox 32">
            <a:extLst>
              <a:ext uri="{FF2B5EF4-FFF2-40B4-BE49-F238E27FC236}">
                <a16:creationId xmlns:a16="http://schemas.microsoft.com/office/drawing/2014/main" id="{DC2CD698-E84B-CD42-A46F-74E32AAD1D69}"/>
              </a:ext>
            </a:extLst>
          </p:cNvPr>
          <p:cNvSpPr txBox="1"/>
          <p:nvPr/>
        </p:nvSpPr>
        <p:spPr>
          <a:xfrm>
            <a:off x="3268331" y="3431435"/>
            <a:ext cx="1810842" cy="188837"/>
          </a:xfrm>
          <a:prstGeom prst="rect">
            <a:avLst/>
          </a:prstGeom>
          <a:noFill/>
        </p:spPr>
        <p:txBody>
          <a:bodyPr wrap="square" rtlCol="0" anchor="ctr" anchorCtr="0">
            <a:noAutofit/>
          </a:bodyPr>
          <a:lstStyle/>
          <a:p>
            <a:pPr lvl="0" defTabSz="914400" eaLnBrk="0" fontAlgn="base" hangingPunct="0">
              <a:spcBef>
                <a:spcPct val="0"/>
              </a:spcBef>
              <a:spcAft>
                <a:spcPct val="0"/>
              </a:spcAft>
            </a:pPr>
            <a:r>
              <a:rPr lang="en-US" altLang="en-US" sz="1000" b="1" dirty="0">
                <a:solidFill>
                  <a:srgbClr val="000000"/>
                </a:solidFill>
                <a:latin typeface="Cambria" panose="02040503050406030204" pitchFamily="18" charset="0"/>
              </a:rPr>
              <a:t>UPDATED CASHIER HOURS:</a:t>
            </a:r>
            <a:endParaRPr lang="en-US" altLang="en-US" sz="1600" b="1" dirty="0">
              <a:solidFill>
                <a:srgbClr val="000000"/>
              </a:solidFill>
              <a:latin typeface="Cambria" panose="02040503050406030204" pitchFamily="18" charset="0"/>
            </a:endParaRPr>
          </a:p>
        </p:txBody>
      </p:sp>
      <p:sp>
        <p:nvSpPr>
          <p:cNvPr id="34" name="TextBox 33">
            <a:extLst>
              <a:ext uri="{FF2B5EF4-FFF2-40B4-BE49-F238E27FC236}">
                <a16:creationId xmlns:a16="http://schemas.microsoft.com/office/drawing/2014/main" id="{43DD886C-E3D6-7A42-8D45-19EE029CFA16}"/>
              </a:ext>
            </a:extLst>
          </p:cNvPr>
          <p:cNvSpPr txBox="1"/>
          <p:nvPr/>
        </p:nvSpPr>
        <p:spPr>
          <a:xfrm>
            <a:off x="509178" y="6902199"/>
            <a:ext cx="2057755" cy="158602"/>
          </a:xfrm>
          <a:prstGeom prst="rect">
            <a:avLst/>
          </a:prstGeom>
          <a:noFill/>
        </p:spPr>
        <p:txBody>
          <a:bodyPr wrap="square" rtlCol="0" anchor="ctr" anchorCtr="0">
            <a:noAutofit/>
          </a:bodyPr>
          <a:lstStyle/>
          <a:p>
            <a:pPr lvl="0" defTabSz="914400" eaLnBrk="0" fontAlgn="base" hangingPunct="0">
              <a:spcBef>
                <a:spcPct val="0"/>
              </a:spcBef>
              <a:spcAft>
                <a:spcPct val="0"/>
              </a:spcAft>
            </a:pPr>
            <a:r>
              <a:rPr lang="en-US" altLang="en-US" sz="1000" b="1" dirty="0">
                <a:solidFill>
                  <a:srgbClr val="000000"/>
                </a:solidFill>
                <a:latin typeface="Cambria" panose="02040503050406030204" pitchFamily="18" charset="0"/>
              </a:rPr>
              <a:t>Updated Hours/Services</a:t>
            </a:r>
            <a:endParaRPr lang="en-US" altLang="en-US" sz="900" dirty="0">
              <a:solidFill>
                <a:srgbClr val="000000"/>
              </a:solidFill>
              <a:latin typeface="Cambria" panose="02040503050406030204" pitchFamily="18" charset="0"/>
            </a:endParaRPr>
          </a:p>
        </p:txBody>
      </p:sp>
      <p:pic>
        <p:nvPicPr>
          <p:cNvPr id="33794" name="Picture 2" descr="Free Flag Black And White Clipart, Download Free Clip Art, Free Clip Art on  Clipart Library">
            <a:extLst>
              <a:ext uri="{FF2B5EF4-FFF2-40B4-BE49-F238E27FC236}">
                <a16:creationId xmlns:a16="http://schemas.microsoft.com/office/drawing/2014/main" id="{9BF09280-1B31-654B-8CDF-6FBD6AF350F6}"/>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633203" y="4933061"/>
            <a:ext cx="553338" cy="416213"/>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5">
            <a:extLst>
              <a:ext uri="{FF2B5EF4-FFF2-40B4-BE49-F238E27FC236}">
                <a16:creationId xmlns:a16="http://schemas.microsoft.com/office/drawing/2014/main" id="{3A262D1D-0C83-DB44-9BE6-87E557BD6A4E}"/>
              </a:ext>
            </a:extLst>
          </p:cNvPr>
          <p:cNvSpPr txBox="1">
            <a:spLocks noChangeArrowheads="1"/>
          </p:cNvSpPr>
          <p:nvPr/>
        </p:nvSpPr>
        <p:spPr bwMode="auto">
          <a:xfrm>
            <a:off x="3210374" y="1650698"/>
            <a:ext cx="4075053" cy="1030664"/>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MISSION KENYA OFFICE HOURS</a:t>
            </a:r>
          </a:p>
          <a:p>
            <a:pPr lvl="0" defTabSz="914400" eaLnBrk="0" fontAlgn="base" hangingPunct="0">
              <a:spcBef>
                <a:spcPct val="0"/>
              </a:spcBef>
              <a:spcAft>
                <a:spcPct val="0"/>
              </a:spcAft>
            </a:pP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1" i="0" u="none" strike="noStrike" cap="none" normalizeH="0" baseline="0">
                <a:ln>
                  <a:noFill/>
                </a:ln>
                <a:solidFill>
                  <a:srgbClr val="000000"/>
                </a:solidFill>
                <a:effectLst/>
                <a:latin typeface="Cambria" panose="02040503050406030204" pitchFamily="18" charset="0"/>
              </a:rPr>
              <a:t>Official Office Hours: </a:t>
            </a:r>
            <a:r>
              <a:rPr lang="en-US" sz="900">
                <a:solidFill>
                  <a:srgbClr val="201F1E"/>
                </a:solidFill>
                <a:latin typeface="Cambria" panose="02040503050406030204" pitchFamily="18" charset="0"/>
              </a:rPr>
              <a:t>7:15am to 4:30pm Monday through Thursday with 30 minutes for lunch, and from 7:15am to 12:15pm on Friday.  </a:t>
            </a:r>
            <a:endParaRPr lang="en-US" altLang="en-US" sz="900">
              <a:solidFill>
                <a:srgbClr val="201F1E"/>
              </a:solidFill>
              <a:latin typeface="Cambria" panose="02040503050406030204" pitchFamily="18" charset="0"/>
            </a:endParaRPr>
          </a:p>
          <a:p>
            <a:pPr lvl="0" defTabSz="914400" eaLnBrk="0" fontAlgn="base" hangingPunct="0">
              <a:spcBef>
                <a:spcPct val="0"/>
              </a:spcBef>
              <a:spcAft>
                <a:spcPct val="0"/>
              </a:spcAft>
            </a:pPr>
            <a:r>
              <a:rPr lang="en-US" sz="900">
                <a:solidFill>
                  <a:srgbClr val="201F1E"/>
                </a:solidFill>
                <a:latin typeface="Cambria" panose="02040503050406030204" pitchFamily="18" charset="0"/>
              </a:rPr>
              <a:t>Please be aware that office hours are subject to further adjustments at any time to meet Mission requirements.</a:t>
            </a:r>
            <a:endParaRPr lang="en-US" altLang="en-US" sz="900">
              <a:solidFill>
                <a:srgbClr val="000000"/>
              </a:solidFill>
              <a:latin typeface="Cambria" panose="02040503050406030204" pitchFamily="18" charset="0"/>
            </a:endParaRPr>
          </a:p>
        </p:txBody>
      </p:sp>
      <p:sp>
        <p:nvSpPr>
          <p:cNvPr id="37" name="TextBox 36">
            <a:extLst>
              <a:ext uri="{FF2B5EF4-FFF2-40B4-BE49-F238E27FC236}">
                <a16:creationId xmlns:a16="http://schemas.microsoft.com/office/drawing/2014/main" id="{E27A4EEC-8320-4D3C-8A93-E381CD4BB8FB}"/>
              </a:ext>
            </a:extLst>
          </p:cNvPr>
          <p:cNvSpPr txBox="1"/>
          <p:nvPr/>
        </p:nvSpPr>
        <p:spPr>
          <a:xfrm>
            <a:off x="3185038" y="3623787"/>
            <a:ext cx="2760335" cy="1277273"/>
          </a:xfrm>
          <a:prstGeom prst="rect">
            <a:avLst/>
          </a:prstGeom>
          <a:noFill/>
        </p:spPr>
        <p:txBody>
          <a:bodyPr wrap="square" numCol="2" spcCol="91440">
            <a:spAutoFit/>
          </a:bodyPr>
          <a:lstStyle/>
          <a:p>
            <a:pPr lvl="0" defTabSz="914400" eaLnBrk="0" fontAlgn="base" hangingPunct="0">
              <a:spcBef>
                <a:spcPct val="0"/>
              </a:spcBef>
              <a:spcAft>
                <a:spcPct val="0"/>
              </a:spcAft>
            </a:pPr>
            <a:r>
              <a:rPr lang="en-US" altLang="en-US" sz="900" i="1" dirty="0">
                <a:solidFill>
                  <a:srgbClr val="000000"/>
                </a:solidFill>
                <a:latin typeface="Cambria" panose="02040503050406030204" pitchFamily="18" charset="0"/>
              </a:rPr>
              <a:t>Chancery Lobby </a:t>
            </a: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850" b="1" dirty="0">
                <a:solidFill>
                  <a:srgbClr val="000000"/>
                </a:solidFill>
                <a:latin typeface="Cambria" panose="02040503050406030204" pitchFamily="18" charset="0"/>
              </a:rPr>
              <a:t>Monday-Wednesday</a:t>
            </a:r>
            <a:r>
              <a:rPr lang="en-US" altLang="en-US" sz="850" dirty="0">
                <a:solidFill>
                  <a:srgbClr val="000000"/>
                </a:solidFill>
                <a:latin typeface="Cambria" panose="02040503050406030204" pitchFamily="18" charset="0"/>
              </a:rPr>
              <a:t>: 8:00 am – 11:00 am &amp; 12:00 pm – 2:00 pm; </a:t>
            </a:r>
            <a:r>
              <a:rPr lang="en-US" altLang="en-US" sz="850" b="1" dirty="0">
                <a:solidFill>
                  <a:srgbClr val="000000"/>
                </a:solidFill>
                <a:latin typeface="Cambria" panose="02040503050406030204" pitchFamily="18" charset="0"/>
              </a:rPr>
              <a:t>Thursday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8:00 am – 1:00 pm; </a:t>
            </a:r>
            <a:r>
              <a:rPr lang="en-US" altLang="en-US" sz="850" b="1" dirty="0">
                <a:solidFill>
                  <a:srgbClr val="000000"/>
                </a:solidFill>
                <a:latin typeface="Cambria" panose="02040503050406030204" pitchFamily="18" charset="0"/>
              </a:rPr>
              <a:t>Friday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8:00 am – 12:30 pm </a:t>
            </a:r>
            <a:br>
              <a:rPr lang="en-US" altLang="en-US" sz="850" dirty="0">
                <a:solidFill>
                  <a:srgbClr val="000000"/>
                </a:solidFill>
                <a:latin typeface="Cambria" panose="02040503050406030204" pitchFamily="18" charset="0"/>
              </a:rPr>
            </a:br>
            <a:endParaRPr lang="en-US" altLang="en-US" sz="850"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900" i="1" dirty="0">
                <a:solidFill>
                  <a:srgbClr val="000000"/>
                </a:solidFill>
                <a:latin typeface="Cambria" panose="02040503050406030204" pitchFamily="18" charset="0"/>
              </a:rPr>
              <a:t>USAID Annex Lobby </a:t>
            </a:r>
            <a:endParaRPr lang="en-US" altLang="en-US" sz="900" dirty="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850" b="1" dirty="0">
                <a:solidFill>
                  <a:srgbClr val="000000"/>
                </a:solidFill>
                <a:latin typeface="Cambria" panose="02040503050406030204" pitchFamily="18" charset="0"/>
              </a:rPr>
              <a:t>Monday-Tuesday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8:30 am – 12:00 pm &amp; 1:00 pm – 2:30 pm; </a:t>
            </a:r>
            <a:r>
              <a:rPr lang="en-US" altLang="en-US" sz="850" b="1" dirty="0">
                <a:solidFill>
                  <a:srgbClr val="000000"/>
                </a:solidFill>
                <a:latin typeface="Cambria" panose="02040503050406030204" pitchFamily="18" charset="0"/>
              </a:rPr>
              <a:t>Wednesday</a:t>
            </a:r>
            <a:r>
              <a:rPr lang="en-US" altLang="en-US" sz="850" dirty="0">
                <a:solidFill>
                  <a:srgbClr val="000000"/>
                </a:solidFill>
                <a:latin typeface="Cambria" panose="02040503050406030204" pitchFamily="18" charset="0"/>
              </a:rPr>
              <a:t>: 8:30 am – 1:00 pm; </a:t>
            </a:r>
            <a:r>
              <a:rPr lang="en-US" altLang="en-US" sz="850" b="1" dirty="0">
                <a:solidFill>
                  <a:srgbClr val="000000"/>
                </a:solidFill>
                <a:latin typeface="Cambria" panose="02040503050406030204" pitchFamily="18" charset="0"/>
              </a:rPr>
              <a:t>Thursday/Friday</a:t>
            </a:r>
            <a:r>
              <a:rPr lang="en-US" altLang="en-US" sz="850" dirty="0">
                <a:solidFill>
                  <a:srgbClr val="000000"/>
                </a:solidFill>
                <a:latin typeface="Cambria" panose="02040503050406030204" pitchFamily="18" charset="0"/>
              </a:rPr>
              <a:t>: </a:t>
            </a:r>
          </a:p>
          <a:p>
            <a:pPr lvl="0" defTabSz="914400" eaLnBrk="0" fontAlgn="base" hangingPunct="0">
              <a:spcBef>
                <a:spcPct val="0"/>
              </a:spcBef>
              <a:spcAft>
                <a:spcPct val="0"/>
              </a:spcAft>
            </a:pPr>
            <a:r>
              <a:rPr lang="en-US" altLang="en-US" sz="850" dirty="0">
                <a:solidFill>
                  <a:srgbClr val="000000"/>
                </a:solidFill>
                <a:latin typeface="Cambria" panose="02040503050406030204" pitchFamily="18" charset="0"/>
              </a:rPr>
              <a:t>8:00 m – 12:30 pm</a:t>
            </a:r>
          </a:p>
        </p:txBody>
      </p:sp>
    </p:spTree>
    <p:extLst>
      <p:ext uri="{BB962C8B-B14F-4D97-AF65-F5344CB8AC3E}">
        <p14:creationId xmlns:p14="http://schemas.microsoft.com/office/powerpoint/2010/main" val="214665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B873E1-6D86-41EB-8B71-C9C0ECDC19E3}"/>
              </a:ext>
            </a:extLst>
          </p:cNvPr>
          <p:cNvPicPr>
            <a:picLocks noChangeAspect="1"/>
          </p:cNvPicPr>
          <p:nvPr/>
        </p:nvPicPr>
        <p:blipFill>
          <a:blip r:embed="rId2"/>
          <a:stretch>
            <a:fillRect/>
          </a:stretch>
        </p:blipFill>
        <p:spPr>
          <a:xfrm>
            <a:off x="6416719" y="5738331"/>
            <a:ext cx="542857" cy="495238"/>
          </a:xfrm>
          <a:prstGeom prst="rect">
            <a:avLst/>
          </a:prstGeom>
        </p:spPr>
      </p:pic>
      <p:pic>
        <p:nvPicPr>
          <p:cNvPr id="12" name="Picture 11">
            <a:extLst>
              <a:ext uri="{FF2B5EF4-FFF2-40B4-BE49-F238E27FC236}">
                <a16:creationId xmlns:a16="http://schemas.microsoft.com/office/drawing/2014/main" id="{EC5D93DA-1EAC-40BB-B685-ADD491933D88}"/>
              </a:ext>
            </a:extLst>
          </p:cNvPr>
          <p:cNvPicPr>
            <a:picLocks noChangeAspect="1"/>
          </p:cNvPicPr>
          <p:nvPr/>
        </p:nvPicPr>
        <p:blipFill>
          <a:blip r:embed="rId2"/>
          <a:stretch>
            <a:fillRect/>
          </a:stretch>
        </p:blipFill>
        <p:spPr>
          <a:xfrm>
            <a:off x="6378833" y="4703228"/>
            <a:ext cx="542857" cy="495238"/>
          </a:xfrm>
          <a:prstGeom prst="rect">
            <a:avLst/>
          </a:prstGeom>
        </p:spPr>
      </p:pic>
      <p:pic>
        <p:nvPicPr>
          <p:cNvPr id="6" name="Picture 5">
            <a:extLst>
              <a:ext uri="{FF2B5EF4-FFF2-40B4-BE49-F238E27FC236}">
                <a16:creationId xmlns:a16="http://schemas.microsoft.com/office/drawing/2014/main" id="{E064DF7B-0B77-45B6-802E-BA93C1005950}"/>
              </a:ext>
            </a:extLst>
          </p:cNvPr>
          <p:cNvPicPr>
            <a:picLocks noChangeAspect="1"/>
          </p:cNvPicPr>
          <p:nvPr/>
        </p:nvPicPr>
        <p:blipFill>
          <a:blip r:embed="rId3"/>
          <a:stretch>
            <a:fillRect/>
          </a:stretch>
        </p:blipFill>
        <p:spPr>
          <a:xfrm>
            <a:off x="1379567" y="4690712"/>
            <a:ext cx="1295238" cy="1295238"/>
          </a:xfrm>
          <a:prstGeom prst="rect">
            <a:avLst/>
          </a:prstGeom>
        </p:spPr>
      </p:pic>
      <p:pic>
        <p:nvPicPr>
          <p:cNvPr id="24" name="Picture 2" descr="Yellow marker drawing line Free Vector">
            <a:extLst>
              <a:ext uri="{FF2B5EF4-FFF2-40B4-BE49-F238E27FC236}">
                <a16:creationId xmlns:a16="http://schemas.microsoft.com/office/drawing/2014/main" id="{349E20A7-7694-4299-9632-EF1428C7187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24223" y="5761995"/>
            <a:ext cx="1783522" cy="2661702"/>
          </a:xfrm>
          <a:prstGeom prst="rect">
            <a:avLst/>
          </a:prstGeom>
          <a:solidFill>
            <a:schemeClr val="bg1"/>
          </a:solidFill>
        </p:spPr>
      </p:pic>
      <p:pic>
        <p:nvPicPr>
          <p:cNvPr id="29" name="Picture 28">
            <a:extLst>
              <a:ext uri="{FF2B5EF4-FFF2-40B4-BE49-F238E27FC236}">
                <a16:creationId xmlns:a16="http://schemas.microsoft.com/office/drawing/2014/main" id="{65B283BE-0AF6-40B7-99DA-902C04DF39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667" y="315363"/>
            <a:ext cx="2101800" cy="2302860"/>
          </a:xfrm>
          <a:prstGeom prst="rect">
            <a:avLst/>
          </a:prstGeom>
        </p:spPr>
      </p:pic>
      <p:sp>
        <p:nvSpPr>
          <p:cNvPr id="37" name="Rectangle 36">
            <a:extLst>
              <a:ext uri="{FF2B5EF4-FFF2-40B4-BE49-F238E27FC236}">
                <a16:creationId xmlns:a16="http://schemas.microsoft.com/office/drawing/2014/main" id="{5EEABB91-6234-4495-BD2C-043D264BCB73}"/>
              </a:ext>
            </a:extLst>
          </p:cNvPr>
          <p:cNvSpPr/>
          <p:nvPr/>
        </p:nvSpPr>
        <p:spPr>
          <a:xfrm rot="21052049">
            <a:off x="511716" y="1184252"/>
            <a:ext cx="1803391" cy="830997"/>
          </a:xfrm>
          <a:prstGeom prst="rect">
            <a:avLst/>
          </a:prstGeom>
        </p:spPr>
        <p:txBody>
          <a:bodyPr wrap="square">
            <a:spAutoFit/>
          </a:bodyPr>
          <a:lstStyle/>
          <a:p>
            <a:pPr lvl="0" algn="ctr" defTabSz="914400" eaLnBrk="0" fontAlgn="base" hangingPunct="0">
              <a:spcBef>
                <a:spcPct val="0"/>
              </a:spcBef>
              <a:spcAft>
                <a:spcPct val="0"/>
              </a:spcAft>
            </a:pPr>
            <a:r>
              <a:rPr lang="en-US" sz="2400" b="1">
                <a:solidFill>
                  <a:schemeClr val="bg1"/>
                </a:solidFill>
                <a:latin typeface="Gadugi" panose="020B0502040204020203" pitchFamily="34" charset="0"/>
                <a:ea typeface="Gadugi" panose="020B0502040204020203" pitchFamily="34" charset="0"/>
                <a:cs typeface="Calibri"/>
              </a:rPr>
              <a:t>Please Take Note:</a:t>
            </a:r>
          </a:p>
        </p:txBody>
      </p:sp>
      <p:sp>
        <p:nvSpPr>
          <p:cNvPr id="39" name="Text Box 12">
            <a:extLst>
              <a:ext uri="{FF2B5EF4-FFF2-40B4-BE49-F238E27FC236}">
                <a16:creationId xmlns:a16="http://schemas.microsoft.com/office/drawing/2014/main" id="{3DA2BBE9-79E9-4714-B412-C41EB83E9254}"/>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92B2284B-CF7D-4B6E-8AAA-A80665EF8A12}"/>
              </a:ext>
            </a:extLst>
          </p:cNvPr>
          <p:cNvSpPr txBox="1">
            <a:spLocks noChangeArrowheads="1"/>
          </p:cNvSpPr>
          <p:nvPr/>
        </p:nvSpPr>
        <p:spPr bwMode="auto">
          <a:xfrm>
            <a:off x="457198" y="2799838"/>
            <a:ext cx="2312988" cy="3186113"/>
          </a:xfrm>
          <a:prstGeom prst="rect">
            <a:avLst/>
          </a:prstGeom>
          <a:noFill/>
          <a:ln w="25400" algn="ctr">
            <a:solidFill>
              <a:srgbClr val="0070C0"/>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Swimming Pool Guidelines</a:t>
            </a:r>
            <a:r>
              <a:rPr kumimoji="0" lang="en-US" altLang="en-US" sz="1000" b="0" i="0" u="none" strike="noStrike" cap="none" normalizeH="0" baseline="0" dirty="0">
                <a:ln>
                  <a:noFill/>
                </a:ln>
                <a:solidFill>
                  <a:srgbClr val="000000"/>
                </a:solidFill>
                <a:effectLst/>
                <a:latin typeface="Times New Roman" panose="02020603050405020304" pitchFamily="18" charset="0"/>
              </a:rPr>
              <a:t> </a:t>
            </a:r>
          </a:p>
          <a:p>
            <a:pPr marL="171450" marR="0" lvl="0" indent="-112713"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800" b="0" i="0" u="none" strike="noStrike" cap="none" normalizeH="0" baseline="0" dirty="0">
                <a:ln>
                  <a:noFill/>
                </a:ln>
                <a:solidFill>
                  <a:srgbClr val="000000"/>
                </a:solidFill>
                <a:effectLst/>
                <a:latin typeface="Cambria" panose="02040503050406030204" pitchFamily="18" charset="0"/>
              </a:rPr>
              <a:t>Pools will remain open without reservation or capacity constraints from Mon-Sat. The current reservation system will be in effect on Sundays only. </a:t>
            </a:r>
          </a:p>
          <a:p>
            <a:pPr marL="171450" marR="0" lvl="0" indent="-112713"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800" b="0" i="0" u="none" strike="noStrike" cap="none" normalizeH="0" baseline="0" dirty="0">
                <a:ln>
                  <a:noFill/>
                </a:ln>
                <a:solidFill>
                  <a:srgbClr val="000000"/>
                </a:solidFill>
                <a:effectLst/>
                <a:latin typeface="Cambria" panose="02040503050406030204" pitchFamily="18" charset="0"/>
              </a:rPr>
              <a:t>Swimming pools are closed </a:t>
            </a:r>
            <a:r>
              <a:rPr kumimoji="0" lang="en-US" altLang="en-US" sz="800" b="0" i="0" u="none" strike="noStrike" cap="none" normalizeH="0" baseline="0" dirty="0" err="1">
                <a:ln>
                  <a:noFill/>
                </a:ln>
                <a:solidFill>
                  <a:srgbClr val="000000"/>
                </a:solidFill>
                <a:effectLst/>
                <a:latin typeface="Cambria" panose="02040503050406030204" pitchFamily="18" charset="0"/>
              </a:rPr>
              <a:t>fordailycleaning</a:t>
            </a:r>
            <a:r>
              <a:rPr kumimoji="0" lang="en-US" altLang="en-US" sz="800" b="0" i="0" u="none" strike="noStrike" cap="none" normalizeH="0" baseline="0" dirty="0">
                <a:ln>
                  <a:noFill/>
                </a:ln>
                <a:solidFill>
                  <a:srgbClr val="000000"/>
                </a:solidFill>
                <a:effectLst/>
                <a:latin typeface="Cambria" panose="02040503050406030204" pitchFamily="18" charset="0"/>
              </a:rPr>
              <a:t> from 8:00-9:30a.m.•Adult swim (for lap swimming only) at Rosslyn </a:t>
            </a:r>
            <a:r>
              <a:rPr kumimoji="0" lang="en-US" altLang="en-US" sz="800" b="0" i="0" u="none" strike="noStrike" cap="none" normalizeH="0" baseline="0" dirty="0" err="1">
                <a:ln>
                  <a:noFill/>
                </a:ln>
                <a:solidFill>
                  <a:srgbClr val="000000"/>
                </a:solidFill>
                <a:effectLst/>
                <a:latin typeface="Cambria" panose="02040503050406030204" pitchFamily="18" charset="0"/>
              </a:rPr>
              <a:t>Ridgeis</a:t>
            </a:r>
            <a:r>
              <a:rPr kumimoji="0" lang="en-US" altLang="en-US" sz="800" b="0" i="0" u="none" strike="noStrike" cap="none" normalizeH="0" baseline="0" dirty="0">
                <a:ln>
                  <a:noFill/>
                </a:ln>
                <a:solidFill>
                  <a:srgbClr val="000000"/>
                </a:solidFill>
                <a:effectLst/>
                <a:latin typeface="Cambria" panose="02040503050406030204" pitchFamily="18" charset="0"/>
              </a:rPr>
              <a:t> Monday-Friday at 6:00 –8:00 a.m. •Up to 10 people may use the pools at one time on Sundays. Each individual may spend a max of 2 hours at the pools on this day. •There are no capacity limits Monday-Saturday</a:t>
            </a:r>
          </a:p>
          <a:p>
            <a:pPr marL="171450" marR="0" lvl="0" indent="-112713"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800" b="0" i="0" u="none" strike="noStrike" cap="none" normalizeH="0" baseline="0" dirty="0">
                <a:ln>
                  <a:noFill/>
                </a:ln>
                <a:solidFill>
                  <a:srgbClr val="000000"/>
                </a:solidFill>
                <a:effectLst/>
                <a:latin typeface="Cambria" panose="02040503050406030204" pitchFamily="18" charset="0"/>
              </a:rPr>
              <a:t>Adult swim (for lap swimming only) at RR is M-F 6-8am. </a:t>
            </a:r>
          </a:p>
          <a:p>
            <a:pPr marL="171450" marR="0" lvl="0" indent="-112713"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800" b="0" i="0" u="none" strike="noStrike" cap="none" normalizeH="0" baseline="0" dirty="0">
                <a:ln>
                  <a:noFill/>
                </a:ln>
                <a:solidFill>
                  <a:srgbClr val="000000"/>
                </a:solidFill>
                <a:effectLst/>
                <a:latin typeface="Cambria" panose="02040503050406030204" pitchFamily="18" charset="0"/>
              </a:rPr>
              <a:t>Swimming Pools are closed for </a:t>
            </a:r>
            <a:r>
              <a:rPr kumimoji="0" lang="en-US" altLang="en-US" sz="800" b="0" i="0" u="none" strike="noStrike" cap="none" normalizeH="0" baseline="0" dirty="0" err="1">
                <a:ln>
                  <a:noFill/>
                </a:ln>
                <a:solidFill>
                  <a:srgbClr val="000000"/>
                </a:solidFill>
                <a:effectLst/>
                <a:latin typeface="Cambria" panose="02040503050406030204" pitchFamily="18" charset="0"/>
              </a:rPr>
              <a:t>cleaningfrom</a:t>
            </a:r>
            <a:r>
              <a:rPr kumimoji="0" lang="en-US" altLang="en-US" sz="800" b="0" i="0" u="none" strike="noStrike" cap="none" normalizeH="0" baseline="0" dirty="0">
                <a:ln>
                  <a:noFill/>
                </a:ln>
                <a:solidFill>
                  <a:srgbClr val="000000"/>
                </a:solidFill>
                <a:effectLst/>
                <a:latin typeface="Cambria" panose="02040503050406030204" pitchFamily="18" charset="0"/>
              </a:rPr>
              <a:t> 8:00 – 9:30am</a:t>
            </a:r>
          </a:p>
          <a:p>
            <a:pPr marL="171450" marR="0" lvl="0" indent="-112713" algn="l" defTabSz="914400" rtl="0" eaLnBrk="0" fontAlgn="base" latinLnBrk="0" hangingPunct="0">
              <a:lnSpc>
                <a:spcPct val="100000"/>
              </a:lnSpc>
              <a:spcBef>
                <a:spcPct val="0"/>
              </a:spcBef>
              <a:spcAft>
                <a:spcPts val="1400"/>
              </a:spcAft>
              <a:buClrTx/>
              <a:buSzTx/>
              <a:buFont typeface="Wingdings" panose="05000000000000000000" pitchFamily="2" charset="2"/>
              <a:buChar char="§"/>
              <a:tabLst/>
            </a:pPr>
            <a:r>
              <a:rPr kumimoji="0" lang="en-US" altLang="en-US" sz="700" b="1" i="0" u="none" strike="noStrike" cap="none" normalizeH="0" baseline="0" dirty="0">
                <a:ln>
                  <a:noFill/>
                </a:ln>
                <a:solidFill>
                  <a:srgbClr val="000000"/>
                </a:solidFill>
                <a:effectLst/>
                <a:latin typeface="Cambria" panose="02040503050406030204" pitchFamily="18" charset="0"/>
              </a:rPr>
              <a:t>Maps: </a:t>
            </a:r>
            <a:br>
              <a:rPr kumimoji="0" lang="en-US" altLang="en-US" sz="700" b="1" i="0" u="none" strike="noStrike" cap="none" normalizeH="0" baseline="0" dirty="0">
                <a:ln>
                  <a:noFill/>
                </a:ln>
                <a:solidFill>
                  <a:srgbClr val="000000"/>
                </a:solidFill>
                <a:effectLst/>
                <a:latin typeface="Cambria" panose="02040503050406030204" pitchFamily="18" charset="0"/>
              </a:rPr>
            </a:br>
            <a:r>
              <a:rPr kumimoji="0" lang="en-US" altLang="en-US" sz="700" b="0" i="0" u="none" strike="noStrike" cap="none" normalizeH="0" baseline="0" dirty="0">
                <a:ln>
                  <a:noFill/>
                </a:ln>
                <a:solidFill>
                  <a:srgbClr val="000000"/>
                </a:solidFill>
                <a:effectLst/>
                <a:latin typeface="Cambria" panose="02040503050406030204" pitchFamily="18" charset="0"/>
              </a:rPr>
              <a:t>Rosslyn Ridge </a:t>
            </a:r>
            <a:r>
              <a:rPr kumimoji="0" lang="en-US" altLang="en-US" sz="700" b="0" i="0" u="none" strike="noStrike" cap="none" normalizeH="0" baseline="0" dirty="0" err="1">
                <a:ln>
                  <a:noFill/>
                </a:ln>
                <a:solidFill>
                  <a:srgbClr val="000000"/>
                </a:solidFill>
                <a:effectLst/>
                <a:latin typeface="Cambria" panose="02040503050406030204" pitchFamily="18" charset="0"/>
              </a:rPr>
              <a:t>Pool:</a:t>
            </a:r>
            <a:r>
              <a:rPr kumimoji="0" lang="en-US" altLang="en-US" sz="700" b="0" i="0" u="sng" strike="noStrike" cap="none" normalizeH="0" baseline="0" dirty="0" err="1">
                <a:ln>
                  <a:noFill/>
                </a:ln>
                <a:solidFill>
                  <a:srgbClr val="FF7915"/>
                </a:solidFill>
                <a:effectLst/>
                <a:latin typeface="Cambria" panose="02040503050406030204" pitchFamily="18" charset="0"/>
              </a:rPr>
              <a:t>https</a:t>
            </a:r>
            <a:r>
              <a:rPr kumimoji="0" lang="en-US" altLang="en-US" sz="700" b="0" i="0" u="sng" strike="noStrike" cap="none" normalizeH="0" baseline="0" dirty="0">
                <a:ln>
                  <a:noFill/>
                </a:ln>
                <a:solidFill>
                  <a:srgbClr val="FF7915"/>
                </a:solidFill>
                <a:effectLst/>
                <a:latin typeface="Cambria" panose="02040503050406030204" pitchFamily="18" charset="0"/>
              </a:rPr>
              <a:t>://goo.gl/maps/VLaANE31L2qJnnDf7</a:t>
            </a:r>
            <a:r>
              <a:rPr kumimoji="0" lang="en-US" altLang="en-US" sz="700" b="0" i="0" u="sng" strike="noStrike" cap="none" normalizeH="0" baseline="0" dirty="0">
                <a:ln>
                  <a:noFill/>
                </a:ln>
                <a:solidFill>
                  <a:srgbClr val="0563C1"/>
                </a:solidFill>
                <a:effectLst/>
                <a:latin typeface="Cambria" panose="02040503050406030204" pitchFamily="18" charset="0"/>
              </a:rPr>
              <a:t> </a:t>
            </a:r>
            <a:br>
              <a:rPr kumimoji="0" lang="en-US" altLang="en-US" sz="700" b="0" i="0" u="sng" strike="noStrike" cap="none" normalizeH="0" baseline="0" dirty="0">
                <a:ln>
                  <a:noFill/>
                </a:ln>
                <a:solidFill>
                  <a:srgbClr val="0563C1"/>
                </a:solidFill>
                <a:effectLst/>
                <a:latin typeface="Cambria" panose="02040503050406030204" pitchFamily="18" charset="0"/>
              </a:rPr>
            </a:br>
            <a:r>
              <a:rPr kumimoji="0" lang="en-US" altLang="en-US" sz="700" b="0" i="0" u="none" strike="noStrike" cap="none" normalizeH="0" baseline="0" dirty="0">
                <a:ln>
                  <a:noFill/>
                </a:ln>
                <a:solidFill>
                  <a:srgbClr val="000000"/>
                </a:solidFill>
                <a:effectLst/>
                <a:latin typeface="Cambria" panose="02040503050406030204" pitchFamily="18" charset="0"/>
              </a:rPr>
              <a:t>R-2 (former CMR) </a:t>
            </a:r>
            <a:r>
              <a:rPr kumimoji="0" lang="en-US" altLang="en-US" sz="700" b="0" i="0" u="none" strike="noStrike" cap="none" normalizeH="0" baseline="0" dirty="0" err="1">
                <a:ln>
                  <a:noFill/>
                </a:ln>
                <a:solidFill>
                  <a:srgbClr val="000000"/>
                </a:solidFill>
                <a:effectLst/>
                <a:latin typeface="Cambria" panose="02040503050406030204" pitchFamily="18" charset="0"/>
              </a:rPr>
              <a:t>Pool:</a:t>
            </a:r>
            <a:r>
              <a:rPr kumimoji="0" lang="en-US" altLang="en-US" sz="700" b="0" i="0" u="sng" strike="noStrike" cap="none" normalizeH="0" baseline="0" dirty="0" err="1">
                <a:ln>
                  <a:noFill/>
                </a:ln>
                <a:solidFill>
                  <a:srgbClr val="FF7915"/>
                </a:solidFill>
                <a:effectLst/>
                <a:latin typeface="Cambria" panose="02040503050406030204" pitchFamily="18" charset="0"/>
              </a:rPr>
              <a:t>https</a:t>
            </a:r>
            <a:r>
              <a:rPr kumimoji="0" lang="en-US" altLang="en-US" sz="700" b="0" i="0" u="sng" strike="noStrike" cap="none" normalizeH="0" baseline="0" dirty="0">
                <a:ln>
                  <a:noFill/>
                </a:ln>
                <a:solidFill>
                  <a:srgbClr val="FF7915"/>
                </a:solidFill>
                <a:effectLst/>
                <a:latin typeface="Cambria" panose="02040503050406030204" pitchFamily="18" charset="0"/>
              </a:rPr>
              <a:t>://goo.gl/maps/RM9ntvZwU4v6ztWU7</a:t>
            </a:r>
            <a:r>
              <a:rPr kumimoji="0" lang="en-US" altLang="en-US" sz="700" b="0" i="0" u="sng" strike="noStrike" cap="none" normalizeH="0" baseline="0" dirty="0">
                <a:ln>
                  <a:noFill/>
                </a:ln>
                <a:solidFill>
                  <a:srgbClr val="0563C1"/>
                </a:solidFill>
                <a:effectLst/>
                <a:latin typeface="Cambria" panose="02040503050406030204" pitchFamily="18" charset="0"/>
              </a:rPr>
              <a:t> </a:t>
            </a:r>
            <a:r>
              <a:rPr kumimoji="0" lang="en-US" altLang="en-US" sz="700" b="0" i="0" u="none" strike="noStrike" cap="none" normalizeH="0" baseline="0" dirty="0" err="1">
                <a:ln>
                  <a:noFill/>
                </a:ln>
                <a:solidFill>
                  <a:srgbClr val="201F1E"/>
                </a:solidFill>
                <a:effectLst/>
                <a:latin typeface="Cambria" panose="02040503050406030204" pitchFamily="18" charset="0"/>
              </a:rPr>
              <a:t>Shanzu</a:t>
            </a:r>
            <a:r>
              <a:rPr kumimoji="0" lang="en-US" altLang="en-US" sz="700" b="0" i="0" u="none" strike="noStrike" cap="none" normalizeH="0" baseline="0" dirty="0">
                <a:ln>
                  <a:noFill/>
                </a:ln>
                <a:solidFill>
                  <a:srgbClr val="201F1E"/>
                </a:solidFill>
                <a:effectLst/>
                <a:latin typeface="Cambria" panose="02040503050406030204" pitchFamily="18" charset="0"/>
              </a:rPr>
              <a:t> Gardens </a:t>
            </a:r>
            <a:r>
              <a:rPr kumimoji="0" lang="en-US" altLang="en-US" sz="700" b="0" i="0" u="none" strike="noStrike" cap="none" normalizeH="0" baseline="0" dirty="0" err="1">
                <a:ln>
                  <a:noFill/>
                </a:ln>
                <a:solidFill>
                  <a:srgbClr val="201F1E"/>
                </a:solidFill>
                <a:effectLst/>
                <a:latin typeface="Cambria" panose="02040503050406030204" pitchFamily="18" charset="0"/>
              </a:rPr>
              <a:t>Pool:</a:t>
            </a:r>
            <a:r>
              <a:rPr kumimoji="0" lang="en-US" altLang="en-US" sz="700" b="0" i="0" u="sng" strike="noStrike" cap="none" normalizeH="0" baseline="0" dirty="0" err="1">
                <a:ln>
                  <a:noFill/>
                </a:ln>
                <a:solidFill>
                  <a:srgbClr val="FF7915"/>
                </a:solidFill>
                <a:effectLst/>
                <a:latin typeface="Cambria" panose="02040503050406030204" pitchFamily="18" charset="0"/>
              </a:rPr>
              <a:t>https</a:t>
            </a:r>
            <a:r>
              <a:rPr kumimoji="0" lang="en-US" altLang="en-US" sz="700" b="0" i="0" u="sng" strike="noStrike" cap="none" normalizeH="0" baseline="0" dirty="0">
                <a:ln>
                  <a:noFill/>
                </a:ln>
                <a:solidFill>
                  <a:srgbClr val="FF7915"/>
                </a:solidFill>
                <a:effectLst/>
                <a:latin typeface="Cambria" panose="02040503050406030204" pitchFamily="18" charset="0"/>
              </a:rPr>
              <a:t>://goo.gl/maps/4NgNCrZPwwZa4knj8</a:t>
            </a:r>
            <a:r>
              <a:rPr kumimoji="0" lang="en-US" altLang="en-US" sz="1000" b="0" i="0" u="none" strike="noStrike" cap="none" normalizeH="0" baseline="0" dirty="0">
                <a:ln>
                  <a:noFill/>
                </a:ln>
                <a:solidFill>
                  <a:srgbClr val="000000"/>
                </a:solidFill>
                <a:effectLst/>
                <a:latin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3">
            <a:extLst>
              <a:ext uri="{FF2B5EF4-FFF2-40B4-BE49-F238E27FC236}">
                <a16:creationId xmlns:a16="http://schemas.microsoft.com/office/drawing/2014/main" id="{C8902B01-03A0-49CA-8682-22729378BB77}"/>
              </a:ext>
            </a:extLst>
          </p:cNvPr>
          <p:cNvSpPr txBox="1">
            <a:spLocks noChangeArrowheads="1"/>
          </p:cNvSpPr>
          <p:nvPr/>
        </p:nvSpPr>
        <p:spPr bwMode="auto">
          <a:xfrm>
            <a:off x="458160" y="6076759"/>
            <a:ext cx="2312988" cy="3186113"/>
          </a:xfrm>
          <a:prstGeom prst="rect">
            <a:avLst/>
          </a:prstGeom>
          <a:noFill/>
          <a:ln w="25400" algn="ctr">
            <a:solidFill>
              <a:srgbClr val="0070C0"/>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GSO/Facilities</a:t>
            </a:r>
            <a:endParaRPr kumimoji="0" lang="en-US" altLang="en-US" sz="1000" b="0" i="0" u="none" strike="noStrike" cap="none" normalizeH="0" baseline="0" dirty="0">
              <a:ln>
                <a:noFill/>
              </a:ln>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0000"/>
                </a:solidFill>
                <a:effectLst/>
                <a:latin typeface="Cambria" panose="02040503050406030204" pitchFamily="18" charset="0"/>
              </a:rPr>
              <a:t>Domestic Employee Access to Houses/Compounds:</a:t>
            </a:r>
            <a:endParaRPr kumimoji="0" lang="en-US" altLang="en-US" sz="1000" b="0" i="0" u="none" strike="noStrike" cap="none" normalizeH="0" baseline="0" dirty="0">
              <a:ln>
                <a:noFill/>
              </a:ln>
              <a:solidFill>
                <a:srgbClr val="000000"/>
              </a:solidFill>
              <a:effectLst/>
              <a:latin typeface="Times New Roman" panose="02020603050405020304" pitchFamily="18" charset="0"/>
            </a:endParaRPr>
          </a:p>
          <a:p>
            <a:pPr marL="171450" marR="0" lvl="0" indent="-112713"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800" b="0" i="0" u="none" strike="noStrike" cap="none" normalizeH="0" baseline="0" dirty="0">
                <a:ln>
                  <a:noFill/>
                </a:ln>
                <a:solidFill>
                  <a:srgbClr val="000000"/>
                </a:solidFill>
                <a:effectLst/>
                <a:latin typeface="Cambria" panose="02040503050406030204" pitchFamily="18" charset="0"/>
              </a:rPr>
              <a:t>We recommend house staff with close, continued contact with you or your family (nannies, daily housekeepers, tutors, etc.) live in with </a:t>
            </a:r>
            <a:r>
              <a:rPr kumimoji="0" lang="en-US" altLang="en-US" sz="800" b="0" i="0" u="none" strike="noStrike" cap="none" normalizeH="0" baseline="0" dirty="0" err="1">
                <a:ln>
                  <a:noFill/>
                </a:ln>
                <a:solidFill>
                  <a:srgbClr val="000000"/>
                </a:solidFill>
                <a:effectLst/>
                <a:latin typeface="Cambria" panose="02040503050406030204" pitchFamily="18" charset="0"/>
              </a:rPr>
              <a:t>you.Suppose</a:t>
            </a:r>
            <a:r>
              <a:rPr kumimoji="0" lang="en-US" altLang="en-US" sz="800" b="0" i="0" u="none" strike="noStrike" cap="none" normalizeH="0" baseline="0" dirty="0">
                <a:ln>
                  <a:noFill/>
                </a:ln>
                <a:solidFill>
                  <a:srgbClr val="000000"/>
                </a:solidFill>
                <a:effectLst/>
                <a:latin typeface="Cambria" panose="02040503050406030204" pitchFamily="18" charset="0"/>
              </a:rPr>
              <a:t> you choose not to have house staff live in with </a:t>
            </a:r>
            <a:r>
              <a:rPr kumimoji="0" lang="en-US" altLang="en-US" sz="800" b="0" i="0" u="none" strike="noStrike" cap="none" normalizeH="0" baseline="0" dirty="0" err="1">
                <a:ln>
                  <a:noFill/>
                </a:ln>
                <a:solidFill>
                  <a:srgbClr val="000000"/>
                </a:solidFill>
                <a:effectLst/>
                <a:latin typeface="Cambria" panose="02040503050406030204" pitchFamily="18" charset="0"/>
              </a:rPr>
              <a:t>you.In</a:t>
            </a:r>
            <a:r>
              <a:rPr kumimoji="0" lang="en-US" altLang="en-US" sz="800" b="0" i="0" u="none" strike="noStrike" cap="none" normalizeH="0" baseline="0" dirty="0">
                <a:ln>
                  <a:noFill/>
                </a:ln>
                <a:solidFill>
                  <a:srgbClr val="000000"/>
                </a:solidFill>
                <a:effectLst/>
                <a:latin typeface="Cambria" panose="02040503050406030204" pitchFamily="18" charset="0"/>
              </a:rPr>
              <a:t> that case, we recommend that:</a:t>
            </a:r>
          </a:p>
          <a:p>
            <a:pPr marL="231775" marR="0" lvl="0" indent="-173038"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800" b="0" i="0" u="none" strike="noStrike" cap="none" normalizeH="0" baseline="0" dirty="0">
                <a:ln>
                  <a:noFill/>
                </a:ln>
                <a:solidFill>
                  <a:srgbClr val="000000"/>
                </a:solidFill>
                <a:effectLst/>
                <a:latin typeface="Cambria" panose="02040503050406030204" pitchFamily="18" charset="0"/>
              </a:rPr>
              <a:t>1) you screen house staff by phone as to illness before their arrival (temperature, headache, cough, cold/flu symptoms), </a:t>
            </a:r>
          </a:p>
          <a:p>
            <a:pPr marL="231775" marR="0" lvl="0" indent="-173038"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800" b="0" i="0" u="none" strike="noStrike" cap="none" normalizeH="0" baseline="0" dirty="0">
                <a:ln>
                  <a:noFill/>
                </a:ln>
                <a:solidFill>
                  <a:srgbClr val="000000"/>
                </a:solidFill>
                <a:effectLst/>
                <a:latin typeface="Cambria" panose="02040503050406030204" pitchFamily="18" charset="0"/>
              </a:rPr>
              <a:t>2) they do not use public transportation to and from your residence, </a:t>
            </a:r>
          </a:p>
          <a:p>
            <a:pPr marL="231775" marR="0" lvl="0" indent="-173038"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800" b="0" i="0" u="none" strike="noStrike" cap="none" normalizeH="0" baseline="0" dirty="0">
                <a:ln>
                  <a:noFill/>
                </a:ln>
                <a:solidFill>
                  <a:srgbClr val="000000"/>
                </a:solidFill>
                <a:effectLst/>
                <a:latin typeface="Cambria" panose="02040503050406030204" pitchFamily="18" charset="0"/>
              </a:rPr>
              <a:t>3) they wash hands, or use an alcohol-based hand sanitizer upon arrival, </a:t>
            </a:r>
          </a:p>
          <a:p>
            <a:pPr marL="231775" marR="0" lvl="0" indent="-173038"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800" b="0" i="0" u="none" strike="noStrike" cap="none" normalizeH="0" baseline="0" dirty="0">
                <a:ln>
                  <a:noFill/>
                </a:ln>
                <a:solidFill>
                  <a:srgbClr val="000000"/>
                </a:solidFill>
                <a:effectLst/>
                <a:latin typeface="Cambria" panose="02040503050406030204" pitchFamily="18" charset="0"/>
              </a:rPr>
              <a:t>4) wear a mask, and </a:t>
            </a:r>
          </a:p>
          <a:p>
            <a:pPr marL="231775" marR="0" lvl="0" indent="-173038" algn="l" defTabSz="914400" rtl="0" eaLnBrk="0" fontAlgn="base" latinLnBrk="0" hangingPunct="0">
              <a:lnSpc>
                <a:spcPct val="100000"/>
              </a:lnSpc>
              <a:spcBef>
                <a:spcPct val="0"/>
              </a:spcBef>
              <a:spcAft>
                <a:spcPct val="0"/>
              </a:spcAft>
              <a:buClrTx/>
              <a:buSzPts val="1000"/>
              <a:buFont typeface="Symbol" panose="05050102010706020507" pitchFamily="18" charset="2"/>
              <a:buChar char="Þ"/>
              <a:tabLst/>
            </a:pPr>
            <a:r>
              <a:rPr kumimoji="0" lang="en-US" altLang="en-US" sz="800" b="0" i="0" u="none" strike="noStrike" cap="none" normalizeH="0" baseline="0" dirty="0">
                <a:ln>
                  <a:noFill/>
                </a:ln>
                <a:solidFill>
                  <a:srgbClr val="000000"/>
                </a:solidFill>
                <a:effectLst/>
                <a:latin typeface="Cambria" panose="02040503050406030204" pitchFamily="18" charset="0"/>
              </a:rPr>
              <a:t>5) maintain a minimum 6-foot distance.</a:t>
            </a:r>
          </a:p>
          <a:p>
            <a:pPr marL="171450" marR="0" lvl="0" indent="-112713"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800" b="0" i="0" u="none" strike="noStrike" cap="none" normalizeH="0" baseline="0" dirty="0">
                <a:ln>
                  <a:noFill/>
                </a:ln>
                <a:solidFill>
                  <a:srgbClr val="000000"/>
                </a:solidFill>
                <a:effectLst/>
                <a:latin typeface="Cambria" panose="02040503050406030204" pitchFamily="18" charset="0"/>
              </a:rPr>
              <a:t>We recommend keeping a contact log for all non-family members entering your home.</a:t>
            </a:r>
            <a:r>
              <a:rPr kumimoji="0" lang="en-US" altLang="en-US" sz="1000" b="0" i="0" u="none" strike="noStrike" cap="none" normalizeH="0" baseline="0" dirty="0">
                <a:ln>
                  <a:noFill/>
                </a:ln>
                <a:solidFill>
                  <a:srgbClr val="000000"/>
                </a:solidFill>
                <a:effectLst/>
                <a:latin typeface="Times New Roman" panose="02020603050405020304" pitchFamily="18" charset="0"/>
              </a:rPr>
              <a:t> </a:t>
            </a:r>
          </a:p>
          <a:p>
            <a:pPr marL="171450" marR="0" lvl="0" indent="-112713"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800" b="0" i="0" u="none" strike="noStrike" cap="none" normalizeH="0" baseline="0" dirty="0">
                <a:ln>
                  <a:noFill/>
                </a:ln>
                <a:solidFill>
                  <a:srgbClr val="000000"/>
                </a:solidFill>
                <a:effectLst/>
                <a:latin typeface="Cambria" panose="02040503050406030204" pitchFamily="18" charset="0"/>
              </a:rPr>
              <a:t>If you have additional questions, please contact : </a:t>
            </a:r>
            <a:r>
              <a:rPr kumimoji="0" lang="en-US" altLang="en-US" sz="800" b="1" i="0" u="sng" strike="noStrike" cap="none" normalizeH="0" baseline="0" dirty="0">
                <a:ln>
                  <a:noFill/>
                </a:ln>
                <a:solidFill>
                  <a:srgbClr val="FF7915"/>
                </a:solidFill>
                <a:effectLst/>
                <a:latin typeface="Cambria" panose="02040503050406030204" pitchFamily="18" charset="0"/>
              </a:rPr>
              <a:t>NairobiGSOWarehouseAdmin@state.gov</a:t>
            </a:r>
            <a:r>
              <a:rPr kumimoji="0" lang="en-US" altLang="en-US" sz="800" b="1" i="0" u="none" strike="noStrike" cap="none" normalizeH="0" baseline="0" dirty="0">
                <a:ln>
                  <a:noFill/>
                </a:ln>
                <a:solidFill>
                  <a:srgbClr val="000000"/>
                </a:solidFill>
                <a:effectLst/>
                <a:latin typeface="Cambria" panose="02040503050406030204" pitchFamily="18" charset="0"/>
              </a:rPr>
              <a:t> </a:t>
            </a:r>
            <a:r>
              <a:rPr kumimoji="0" lang="en-US" altLang="en-US" sz="800" b="0" i="0" u="none" strike="noStrike" cap="none" normalizeH="0" baseline="0" dirty="0">
                <a:ln>
                  <a:noFill/>
                </a:ln>
                <a:solidFill>
                  <a:srgbClr val="000000"/>
                </a:solidFill>
                <a:effectLst/>
                <a:latin typeface="Cambria" panose="02040503050406030204" pitchFamily="18" charset="0"/>
              </a:rPr>
              <a:t>for property issues or </a:t>
            </a:r>
            <a:r>
              <a:rPr kumimoji="0" lang="en-US" altLang="en-US" sz="800" b="1" i="0" u="none" strike="noStrike" cap="none" normalizeH="0" baseline="0" dirty="0">
                <a:ln>
                  <a:noFill/>
                </a:ln>
                <a:solidFill>
                  <a:srgbClr val="000000"/>
                </a:solidFill>
                <a:effectLst/>
                <a:latin typeface="Cambria" panose="02040503050406030204" pitchFamily="18" charset="0"/>
              </a:rPr>
              <a:t>Nairobi FM Team Leaders</a:t>
            </a:r>
            <a:r>
              <a:rPr kumimoji="0" lang="en-US" altLang="en-US" sz="800" b="1" i="0" u="sng" strike="noStrike" cap="none" normalizeH="0" baseline="0" dirty="0">
                <a:ln>
                  <a:noFill/>
                </a:ln>
                <a:solidFill>
                  <a:srgbClr val="FF7915"/>
                </a:solidFill>
                <a:effectLst/>
                <a:latin typeface="Cambria" panose="02040503050406030204" pitchFamily="18" charset="0"/>
              </a:rPr>
              <a:t>NairobiFMTeamLeaders@state.gov</a:t>
            </a:r>
            <a:r>
              <a:rPr kumimoji="0" lang="en-US" altLang="en-US" sz="800" b="1" i="0" u="none" strike="noStrike" cap="none" normalizeH="0" baseline="0" dirty="0">
                <a:ln>
                  <a:noFill/>
                </a:ln>
                <a:solidFill>
                  <a:srgbClr val="000000"/>
                </a:solidFill>
                <a:effectLst/>
                <a:latin typeface="Cambria" panose="02040503050406030204" pitchFamily="18" charset="0"/>
              </a:rPr>
              <a:t> </a:t>
            </a:r>
            <a:r>
              <a:rPr kumimoji="0" lang="en-US" altLang="en-US" sz="800" b="0" i="0" u="none" strike="noStrike" cap="none" normalizeH="0" baseline="0" dirty="0">
                <a:ln>
                  <a:noFill/>
                </a:ln>
                <a:solidFill>
                  <a:srgbClr val="000000"/>
                </a:solidFill>
                <a:effectLst/>
                <a:latin typeface="Cambria" panose="02040503050406030204" pitchFamily="18" charset="0"/>
              </a:rPr>
              <a:t>for facilities issues.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5">
            <a:extLst>
              <a:ext uri="{FF2B5EF4-FFF2-40B4-BE49-F238E27FC236}">
                <a16:creationId xmlns:a16="http://schemas.microsoft.com/office/drawing/2014/main" id="{12E42F46-DD4C-4A82-9EB2-A3E30DAB456B}"/>
              </a:ext>
            </a:extLst>
          </p:cNvPr>
          <p:cNvSpPr txBox="1">
            <a:spLocks noChangeArrowheads="1"/>
          </p:cNvSpPr>
          <p:nvPr/>
        </p:nvSpPr>
        <p:spPr bwMode="auto">
          <a:xfrm>
            <a:off x="2881940" y="387004"/>
            <a:ext cx="4432300" cy="8986838"/>
          </a:xfrm>
          <a:prstGeom prst="rect">
            <a:avLst/>
          </a:prstGeom>
          <a:noFill/>
          <a:ln w="25400" algn="ctr">
            <a:solidFill>
              <a:srgbClr val="0070C0"/>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3366"/>
                </a:solidFill>
                <a:effectLst/>
                <a:latin typeface="Berlin Sans FB" panose="020E0602020502020306" pitchFamily="34" charset="0"/>
              </a:rPr>
              <a:t>Mission External Facilities</a:t>
            </a:r>
            <a:endParaRPr kumimoji="0" lang="en-US" altLang="en-US" sz="1200" b="0" i="0" u="none" strike="noStrike" cap="none" normalizeH="0" baseline="0">
              <a:ln>
                <a:noFill/>
              </a:ln>
              <a:solidFill>
                <a:srgbClr val="000000"/>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800" b="0" i="0" u="none" strike="noStrike" cap="none" normalizeH="0" baseline="0">
                <a:ln>
                  <a:noFill/>
                </a:ln>
                <a:solidFill>
                  <a:srgbClr val="000000"/>
                </a:solidFill>
                <a:effectLst/>
                <a:latin typeface="Cambria" panose="02040503050406030204" pitchFamily="18" charset="0"/>
              </a:rPr>
              <a:t>With the current volume of COVID-19 cases in and around Nairobi, we appreciate everyone's cooperation in adhering to the guidelines for use of shared community facilities in order to keep the facilities accessible and safe for all community members. We will continue to run a hybrid system of reservations and free use at all facilities, but have implemented a mask policy for unvaccinated children under 12 on the playgrounds, and all children 6 and under must be supervised at all times by an adult (18+) on residential compounds, including playgrounds and common areas. </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800" b="0" i="0" u="none" strike="noStrike" cap="none" normalizeH="0" baseline="0">
                <a:ln>
                  <a:noFill/>
                </a:ln>
                <a:solidFill>
                  <a:srgbClr val="000000"/>
                </a:solidFill>
                <a:effectLst/>
                <a:latin typeface="Cambria" panose="02040503050406030204" pitchFamily="18" charset="0"/>
              </a:rPr>
              <a:t>We hope these changes will help continue to keep our community safe Pools and playgrounds will remain open without reservation or capacity constraints from Mon-Sat. The current reservation system will be in effect on </a:t>
            </a:r>
            <a:r>
              <a:rPr kumimoji="0" lang="en-US" altLang="en-US" sz="800" b="0" i="0" u="sng" strike="noStrike" cap="none" normalizeH="0" baseline="0">
                <a:ln>
                  <a:noFill/>
                </a:ln>
                <a:solidFill>
                  <a:srgbClr val="000000"/>
                </a:solidFill>
                <a:effectLst/>
                <a:latin typeface="Cambria" panose="02040503050406030204" pitchFamily="18" charset="0"/>
              </a:rPr>
              <a:t>Sundays only</a:t>
            </a:r>
            <a:r>
              <a:rPr kumimoji="0" lang="en-US" altLang="en-US" sz="800" b="0" i="0" u="none" strike="noStrike" cap="none" normalizeH="0" baseline="0">
                <a:ln>
                  <a:noFill/>
                </a:ln>
                <a:solidFill>
                  <a:srgbClr val="000000"/>
                </a:solidFill>
                <a:effectLst/>
                <a:latin typeface="Cambria" panose="02040503050406030204" pitchFamily="18" charset="0"/>
              </a:rPr>
              <a:t>. Tennis courts will still require booking.  The Rosslyn Ridge field and basketball court are available for general use on a daily basis without reservation, but if you require the whole field or court for a specific reason, please reach out to CLO to reserve (we’ll add you to that calendar).  Access facility calendars via Google calendar.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6">
            <a:extLst>
              <a:ext uri="{FF2B5EF4-FFF2-40B4-BE49-F238E27FC236}">
                <a16:creationId xmlns:a16="http://schemas.microsoft.com/office/drawing/2014/main" id="{69DDFBB9-B79B-40F5-A520-452EDDD9D026}"/>
              </a:ext>
            </a:extLst>
          </p:cNvPr>
          <p:cNvSpPr txBox="1">
            <a:spLocks noChangeArrowheads="1"/>
          </p:cNvSpPr>
          <p:nvPr/>
        </p:nvSpPr>
        <p:spPr bwMode="auto">
          <a:xfrm>
            <a:off x="2977321" y="2245168"/>
            <a:ext cx="4241800" cy="1789804"/>
          </a:xfrm>
          <a:prstGeom prst="rect">
            <a:avLst/>
          </a:prstGeom>
          <a:noFill/>
          <a:ln w="25400" algn="ctr">
            <a:solidFill>
              <a:srgbClr val="0070C0"/>
            </a:solidFill>
            <a:miter lim="800000"/>
            <a:headEnd/>
            <a:tailEnd/>
          </a:ln>
          <a:effectLst/>
          <a:extLst>
            <a:ext uri="{909E8E84-426E-40DD-AFC4-6F175D3DCCD1}">
              <a14:hiddenFill xmlns:a14="http://schemas.microsoft.com/office/drawing/2010/main">
                <a:solidFill>
                  <a:srgbClr val="775F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General Rules &amp; Regulations for Facilities:</a:t>
            </a:r>
          </a:p>
          <a:p>
            <a:pPr marL="231775" marR="0" lvl="0" indent="-115888"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Outside guests are not permitted at this time to use any shared facilities.</a:t>
            </a:r>
          </a:p>
          <a:p>
            <a:pPr marL="231775" marR="0" lvl="0" indent="-115888"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For those days/facilities requiring advance booking, bookings may be made up to 2 weeks in advance. Reservations outside this window will be deleted. </a:t>
            </a:r>
          </a:p>
          <a:p>
            <a:pPr marL="231775" marR="0" lvl="0" indent="-115888"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Community members must wear a mask if physical distancing is not possible when using shared indoor facilities.</a:t>
            </a:r>
          </a:p>
          <a:p>
            <a:pPr marL="231775" marR="0" lvl="0" indent="-115888"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Do not use the facilities if you are </a:t>
            </a:r>
            <a:r>
              <a:rPr kumimoji="0" lang="en-US" altLang="en-US" sz="700" b="0" i="0" u="none" strike="noStrike" cap="none" normalizeH="0" baseline="0" dirty="0" err="1">
                <a:ln>
                  <a:noFill/>
                </a:ln>
                <a:solidFill>
                  <a:srgbClr val="000000"/>
                </a:solidFill>
                <a:effectLst/>
                <a:latin typeface="Cambria" panose="02040503050406030204" pitchFamily="18" charset="0"/>
              </a:rPr>
              <a:t>sick.Contact</a:t>
            </a:r>
            <a:r>
              <a:rPr kumimoji="0" lang="en-US" altLang="en-US" sz="700" b="0" i="0" u="none" strike="noStrike" cap="none" normalizeH="0" baseline="0" dirty="0">
                <a:ln>
                  <a:noFill/>
                </a:ln>
                <a:solidFill>
                  <a:srgbClr val="000000"/>
                </a:solidFill>
                <a:effectLst/>
                <a:latin typeface="Cambria" panose="02040503050406030204" pitchFamily="18" charset="0"/>
              </a:rPr>
              <a:t> the MED </a:t>
            </a:r>
            <a:r>
              <a:rPr kumimoji="0" lang="en-US" altLang="en-US" sz="700" b="0" i="0" u="none" strike="noStrike" cap="none" normalizeH="0" baseline="0" dirty="0" err="1">
                <a:ln>
                  <a:noFill/>
                </a:ln>
                <a:solidFill>
                  <a:srgbClr val="000000"/>
                </a:solidFill>
                <a:effectLst/>
                <a:latin typeface="Cambria" panose="02040503050406030204" pitchFamily="18" charset="0"/>
              </a:rPr>
              <a:t>Unit.•In</a:t>
            </a:r>
            <a:r>
              <a:rPr kumimoji="0" lang="en-US" altLang="en-US" sz="700" b="0" i="0" u="none" strike="noStrike" cap="none" normalizeH="0" baseline="0" dirty="0">
                <a:ln>
                  <a:noFill/>
                </a:ln>
                <a:solidFill>
                  <a:srgbClr val="000000"/>
                </a:solidFill>
                <a:effectLst/>
                <a:latin typeface="Cambria" panose="02040503050406030204" pitchFamily="18" charset="0"/>
              </a:rPr>
              <a:t> order to avoid vermin and monkey infestation, personnel </a:t>
            </a:r>
            <a:r>
              <a:rPr kumimoji="0" lang="en-US" altLang="en-US" sz="700" b="0" i="0" u="none" strike="noStrike" cap="none" normalizeH="0" baseline="0" dirty="0" err="1">
                <a:ln>
                  <a:noFill/>
                </a:ln>
                <a:solidFill>
                  <a:srgbClr val="000000"/>
                </a:solidFill>
                <a:effectLst/>
                <a:latin typeface="Cambria" panose="02040503050406030204" pitchFamily="18" charset="0"/>
              </a:rPr>
              <a:t>usingembassy</a:t>
            </a:r>
            <a:r>
              <a:rPr kumimoji="0" lang="en-US" altLang="en-US" sz="700" b="0" i="0" u="none" strike="noStrike" cap="none" normalizeH="0" baseline="0" dirty="0">
                <a:ln>
                  <a:noFill/>
                </a:ln>
                <a:solidFill>
                  <a:srgbClr val="000000"/>
                </a:solidFill>
                <a:effectLst/>
                <a:latin typeface="Cambria" panose="02040503050406030204" pitchFamily="18" charset="0"/>
              </a:rPr>
              <a:t> facilities must dispose of food waste in covered trash bins.</a:t>
            </a:r>
          </a:p>
          <a:p>
            <a:pPr marL="231775" marR="0" lvl="0" indent="-115888" algn="l" defTabSz="914400" rtl="0" eaLnBrk="0" fontAlgn="base" latinLnBrk="0" hangingPunct="0">
              <a:lnSpc>
                <a:spcPct val="100000"/>
              </a:lnSpc>
              <a:spcBef>
                <a:spcPct val="0"/>
              </a:spcBef>
              <a:spcAft>
                <a:spcPct val="0"/>
              </a:spcAft>
              <a:buClrTx/>
              <a:buSzPts val="1000"/>
              <a:buFont typeface="Arial" panose="020B0604020202020204" pitchFamily="34" charset="0"/>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When you make a </a:t>
            </a:r>
            <a:r>
              <a:rPr kumimoji="0" lang="en-US" altLang="en-US" sz="700" b="0" i="0" u="none" strike="noStrike" cap="none" normalizeH="0" baseline="0" dirty="0" err="1">
                <a:ln>
                  <a:noFill/>
                </a:ln>
                <a:solidFill>
                  <a:srgbClr val="000000"/>
                </a:solidFill>
                <a:effectLst/>
                <a:latin typeface="Cambria" panose="02040503050406030204" pitchFamily="18" charset="0"/>
              </a:rPr>
              <a:t>reservation,please</a:t>
            </a:r>
            <a:r>
              <a:rPr kumimoji="0" lang="en-US" altLang="en-US" sz="700" b="0" i="0" u="none" strike="noStrike" cap="none" normalizeH="0" baseline="0" dirty="0">
                <a:ln>
                  <a:noFill/>
                </a:ln>
                <a:solidFill>
                  <a:srgbClr val="000000"/>
                </a:solidFill>
                <a:effectLst/>
                <a:latin typeface="Cambria" panose="02040503050406030204" pitchFamily="18" charset="0"/>
              </a:rPr>
              <a:t> be sure to add your reservation to the correct </a:t>
            </a:r>
            <a:r>
              <a:rPr kumimoji="0" lang="en-US" altLang="en-US" sz="700" b="0" i="0" u="none" strike="noStrike" cap="none" normalizeH="0" baseline="0" dirty="0" err="1">
                <a:ln>
                  <a:noFill/>
                </a:ln>
                <a:solidFill>
                  <a:srgbClr val="000000"/>
                </a:solidFill>
                <a:effectLst/>
                <a:latin typeface="Cambria" panose="02040503050406030204" pitchFamily="18" charset="0"/>
              </a:rPr>
              <a:t>calendar.Google</a:t>
            </a:r>
            <a:r>
              <a:rPr kumimoji="0" lang="en-US" altLang="en-US" sz="700" b="0" i="0" u="none" strike="noStrike" cap="none" normalizeH="0" baseline="0" dirty="0">
                <a:ln>
                  <a:noFill/>
                </a:ln>
                <a:solidFill>
                  <a:srgbClr val="000000"/>
                </a:solidFill>
                <a:effectLst/>
                <a:latin typeface="Cambria" panose="02040503050406030204" pitchFamily="18" charset="0"/>
              </a:rPr>
              <a:t> calendar will automatically default to your personal calendar. Make sure you select the </a:t>
            </a:r>
            <a:r>
              <a:rPr kumimoji="0" lang="en-US" altLang="en-US" sz="700" b="0" i="0" u="none" strike="noStrike" cap="none" normalizeH="0" baseline="0" dirty="0" err="1">
                <a:ln>
                  <a:noFill/>
                </a:ln>
                <a:solidFill>
                  <a:srgbClr val="000000"/>
                </a:solidFill>
                <a:effectLst/>
                <a:latin typeface="Cambria" panose="02040503050406030204" pitchFamily="18" charset="0"/>
              </a:rPr>
              <a:t>appropriatecalendar</a:t>
            </a:r>
            <a:r>
              <a:rPr kumimoji="0" lang="en-US" altLang="en-US" sz="700" b="0" i="0" u="none" strike="noStrike" cap="none" normalizeH="0" baseline="0" dirty="0">
                <a:ln>
                  <a:noFill/>
                </a:ln>
                <a:solidFill>
                  <a:srgbClr val="000000"/>
                </a:solidFill>
                <a:effectLst/>
                <a:latin typeface="Cambria" panose="02040503050406030204" pitchFamily="18" charset="0"/>
              </a:rPr>
              <a:t> from the drop-down menu when adding your reservation. To access the calendars for the playground, pools and tennis courts, please use the link below or contact the CLO. Click this link: </a:t>
            </a:r>
            <a:r>
              <a:rPr kumimoji="0" lang="en-US" altLang="en-US" sz="700" b="1" i="0" u="sng" strike="noStrike" cap="none" normalizeH="0" baseline="0" dirty="0">
                <a:ln>
                  <a:noFill/>
                </a:ln>
                <a:solidFill>
                  <a:srgbClr val="FF7915"/>
                </a:solidFill>
                <a:effectLst/>
                <a:latin typeface="Cambria" panose="02040503050406030204" pitchFamily="18" charset="0"/>
              </a:rPr>
              <a:t>https://forms.gle/EopRdz2QdSjbR6Wr7</a:t>
            </a:r>
            <a:r>
              <a:rPr kumimoji="0" lang="en-US" altLang="en-US" sz="700" b="0" i="0" u="none" strike="noStrike" cap="none" normalizeH="0" baseline="0" dirty="0">
                <a:ln>
                  <a:noFill/>
                </a:ln>
                <a:solidFill>
                  <a:srgbClr val="000000"/>
                </a:solidFill>
                <a:effectLst/>
                <a:latin typeface="Cambria" panose="02040503050406030204" pitchFamily="18" charset="0"/>
              </a:rPr>
              <a:t>let CLO know which Google calendars you want to be invited to (there's a calendar </a:t>
            </a:r>
            <a:r>
              <a:rPr kumimoji="0" lang="en-US" altLang="en-US" sz="700" b="0" i="0" u="none" strike="noStrike" cap="none" normalizeH="0" baseline="0" dirty="0" err="1">
                <a:ln>
                  <a:noFill/>
                </a:ln>
                <a:solidFill>
                  <a:srgbClr val="000000"/>
                </a:solidFill>
                <a:effectLst/>
                <a:latin typeface="Cambria" panose="02040503050406030204" pitchFamily="18" charset="0"/>
              </a:rPr>
              <a:t>for</a:t>
            </a:r>
            <a:r>
              <a:rPr kumimoji="0" lang="en-US" altLang="en-US" sz="700" b="1" i="0" u="none" strike="noStrike" cap="none" normalizeH="0" baseline="0" dirty="0" err="1">
                <a:ln>
                  <a:noFill/>
                </a:ln>
                <a:solidFill>
                  <a:srgbClr val="000000"/>
                </a:solidFill>
                <a:effectLst/>
                <a:latin typeface="Cambria" panose="02040503050406030204" pitchFamily="18" charset="0"/>
              </a:rPr>
              <a:t>EACH</a:t>
            </a:r>
            <a:r>
              <a:rPr kumimoji="0" lang="en-US" altLang="en-US" sz="700" b="1" i="0" u="none" strike="noStrike" cap="none" normalizeH="0" baseline="0" dirty="0">
                <a:ln>
                  <a:noFill/>
                </a:ln>
                <a:solidFill>
                  <a:srgbClr val="000000"/>
                </a:solidFill>
                <a:effectLst/>
                <a:latin typeface="Cambria" panose="02040503050406030204" pitchFamily="18" charset="0"/>
              </a:rPr>
              <a:t> FACILITY</a:t>
            </a:r>
            <a:r>
              <a:rPr kumimoji="0" lang="en-US" altLang="en-US" sz="700" b="0" i="0" u="none" strike="noStrike" cap="none" normalizeH="0" baseline="0" dirty="0">
                <a:ln>
                  <a:noFill/>
                </a:ln>
                <a:solidFill>
                  <a:srgbClr val="000000"/>
                </a:solidFill>
                <a:effectLst/>
                <a:latin typeface="Cambria" panose="02040503050406030204" pitchFamily="18" charset="0"/>
              </a:rPr>
              <a:t>). Be sure to add your reservation to the </a:t>
            </a:r>
            <a:r>
              <a:rPr kumimoji="0" lang="en-US" altLang="en-US" sz="700" b="0" i="0" u="none" strike="noStrike" cap="none" normalizeH="0" baseline="0" dirty="0" err="1">
                <a:ln>
                  <a:noFill/>
                </a:ln>
                <a:solidFill>
                  <a:srgbClr val="000000"/>
                </a:solidFill>
                <a:effectLst/>
                <a:latin typeface="Cambria" panose="02040503050406030204" pitchFamily="18" charset="0"/>
              </a:rPr>
              <a:t>correccalendar</a:t>
            </a:r>
            <a:r>
              <a:rPr kumimoji="0" lang="en-US" altLang="en-US" sz="700" b="0" i="0" u="none" strike="noStrike" cap="none" normalizeH="0" baseline="0" dirty="0">
                <a:ln>
                  <a:noFill/>
                </a:ln>
                <a:solidFill>
                  <a:srgbClr val="000000"/>
                </a:solidFill>
                <a:effectLst/>
                <a:latin typeface="Cambria" panose="02040503050406030204" pitchFamily="18" charset="0"/>
              </a:rPr>
              <a:t> (so it does not default to your personal google calendar).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7">
            <a:extLst>
              <a:ext uri="{FF2B5EF4-FFF2-40B4-BE49-F238E27FC236}">
                <a16:creationId xmlns:a16="http://schemas.microsoft.com/office/drawing/2014/main" id="{FE49EC23-4D9B-4236-887D-9B29ECB76D3C}"/>
              </a:ext>
            </a:extLst>
          </p:cNvPr>
          <p:cNvSpPr txBox="1">
            <a:spLocks noChangeArrowheads="1"/>
          </p:cNvSpPr>
          <p:nvPr/>
        </p:nvSpPr>
        <p:spPr bwMode="auto">
          <a:xfrm>
            <a:off x="2977321" y="4139699"/>
            <a:ext cx="4241800" cy="3125787"/>
          </a:xfrm>
          <a:prstGeom prst="rect">
            <a:avLst/>
          </a:prstGeom>
          <a:noFill/>
          <a:ln w="28575" algn="ctr">
            <a:solidFill>
              <a:srgbClr val="0070C0"/>
            </a:solidFill>
            <a:miter lim="800000"/>
            <a:headEnd/>
            <a:tailEnd/>
          </a:ln>
          <a:effectLst/>
          <a:extLst>
            <a:ext uri="{909E8E84-426E-40DD-AFC4-6F175D3DCCD1}">
              <a14:hiddenFill xmlns:a14="http://schemas.microsoft.com/office/drawing/2010/main">
                <a:solidFill>
                  <a:srgbClr val="171717"/>
                </a:solidFill>
              </a14:hiddenFill>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Gym Guidelines</a:t>
            </a:r>
            <a:r>
              <a:rPr kumimoji="0" lang="en-US" altLang="en-US" sz="1000" b="0" i="0" u="none" strike="noStrike" cap="none" normalizeH="0" baseline="0" dirty="0">
                <a:ln>
                  <a:noFill/>
                </a:ln>
                <a:solidFill>
                  <a:srgbClr val="000000"/>
                </a:solidFill>
                <a:effectLst/>
                <a:latin typeface="Times New Roman" panose="02020603050405020304" pitchFamily="18" charset="0"/>
              </a:rPr>
              <a:t> </a:t>
            </a:r>
          </a:p>
          <a:p>
            <a:pPr marL="231775" marR="0" lvl="0" indent="-115888"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The Chancery indoor, outdoor, and USAID gyms are available for all to use by reservation.</a:t>
            </a:r>
          </a:p>
          <a:p>
            <a:pPr marL="231775" marR="0" lvl="0" indent="-115888"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Maximum occupancy in the gym is 5 </a:t>
            </a:r>
            <a:r>
              <a:rPr kumimoji="0" lang="en-US" altLang="en-US" sz="700" b="0" i="0" u="none" strike="noStrike" cap="none" normalizeH="0" baseline="0" dirty="0" err="1">
                <a:ln>
                  <a:noFill/>
                </a:ln>
                <a:solidFill>
                  <a:srgbClr val="000000"/>
                </a:solidFill>
                <a:effectLst/>
                <a:latin typeface="Cambria" panose="02040503050406030204" pitchFamily="18" charset="0"/>
              </a:rPr>
              <a:t>people.Masks</a:t>
            </a:r>
            <a:r>
              <a:rPr kumimoji="0" lang="en-US" altLang="en-US" sz="700" b="0" i="0" u="none" strike="noStrike" cap="none" normalizeH="0" baseline="0" dirty="0">
                <a:ln>
                  <a:noFill/>
                </a:ln>
                <a:solidFill>
                  <a:srgbClr val="000000"/>
                </a:solidFill>
                <a:effectLst/>
                <a:latin typeface="Cambria" panose="02040503050406030204" pitchFamily="18" charset="0"/>
              </a:rPr>
              <a:t> must be worn when using the indoor gyms.</a:t>
            </a:r>
          </a:p>
          <a:p>
            <a:pPr marL="231775" marR="0" lvl="0" indent="-115888"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Gym showers are reserved for gym users only and due consideration should be shown to fellow users by limiting changing room time use to 15 minutes and showering times to 5 minutes.</a:t>
            </a:r>
          </a:p>
          <a:p>
            <a:pPr marL="231775" marR="0" lvl="0" indent="-115888"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Lockers are for gym users only and should not be reserved for long-term individual </a:t>
            </a:r>
            <a:r>
              <a:rPr kumimoji="0" lang="en-US" altLang="en-US" sz="700" b="0" i="0" u="none" strike="noStrike" cap="none" normalizeH="0" baseline="0" dirty="0" err="1">
                <a:ln>
                  <a:noFill/>
                </a:ln>
                <a:solidFill>
                  <a:srgbClr val="000000"/>
                </a:solidFill>
                <a:effectLst/>
                <a:latin typeface="Cambria" panose="02040503050406030204" pitchFamily="18" charset="0"/>
              </a:rPr>
              <a:t>use.You</a:t>
            </a:r>
            <a:r>
              <a:rPr kumimoji="0" lang="en-US" altLang="en-US" sz="700" b="0" i="0" u="none" strike="noStrike" cap="none" normalizeH="0" baseline="0" dirty="0">
                <a:ln>
                  <a:noFill/>
                </a:ln>
                <a:solidFill>
                  <a:srgbClr val="000000"/>
                </a:solidFill>
                <a:effectLst/>
                <a:latin typeface="Cambria" panose="02040503050406030204" pitchFamily="18" charset="0"/>
              </a:rPr>
              <a:t> are permitted to leave a lock fastened only during the time you are using the gym </a:t>
            </a:r>
            <a:r>
              <a:rPr kumimoji="0" lang="en-US" altLang="en-US" sz="700" b="0" i="0" u="none" strike="noStrike" cap="none" normalizeH="0" baseline="0" dirty="0" err="1">
                <a:ln>
                  <a:noFill/>
                </a:ln>
                <a:solidFill>
                  <a:srgbClr val="000000"/>
                </a:solidFill>
                <a:effectLst/>
                <a:latin typeface="Cambria" panose="02040503050406030204" pitchFamily="18" charset="0"/>
              </a:rPr>
              <a:t>facilities.Locked</a:t>
            </a:r>
            <a:r>
              <a:rPr kumimoji="0" lang="en-US" altLang="en-US" sz="700" b="0" i="0" u="none" strike="noStrike" cap="none" normalizeH="0" baseline="0" dirty="0">
                <a:ln>
                  <a:noFill/>
                </a:ln>
                <a:solidFill>
                  <a:srgbClr val="000000"/>
                </a:solidFill>
                <a:effectLst/>
                <a:latin typeface="Cambria" panose="02040503050406030204" pitchFamily="18" charset="0"/>
              </a:rPr>
              <a:t> padlocks will be cut open and any contents discovered will be passed to the CLO Lost and Found to be claimed later.•</a:t>
            </a:r>
            <a:r>
              <a:rPr kumimoji="0" lang="en-US" altLang="en-US" sz="700" b="0" i="0" u="none" strike="noStrike" cap="none" normalizeH="0" baseline="0" dirty="0" err="1">
                <a:ln>
                  <a:noFill/>
                </a:ln>
                <a:solidFill>
                  <a:srgbClr val="000000"/>
                </a:solidFill>
                <a:effectLst/>
                <a:latin typeface="Cambria" panose="02040503050406030204" pitchFamily="18" charset="0"/>
              </a:rPr>
              <a:t>Americanswould</a:t>
            </a:r>
            <a:r>
              <a:rPr kumimoji="0" lang="en-US" altLang="en-US" sz="700" b="0" i="0" u="none" strike="noStrike" cap="none" normalizeH="0" baseline="0" dirty="0">
                <a:ln>
                  <a:noFill/>
                </a:ln>
                <a:solidFill>
                  <a:srgbClr val="000000"/>
                </a:solidFill>
                <a:effectLst/>
                <a:latin typeface="Cambria" panose="02040503050406030204" pitchFamily="18" charset="0"/>
              </a:rPr>
              <a:t> like access to the gym calendars should click </a:t>
            </a:r>
            <a:r>
              <a:rPr kumimoji="0" lang="en-US" altLang="en-US" sz="700" b="0" i="0" u="none" strike="noStrike" cap="none" normalizeH="0" baseline="0" dirty="0" err="1">
                <a:ln>
                  <a:noFill/>
                </a:ln>
                <a:solidFill>
                  <a:srgbClr val="000000"/>
                </a:solidFill>
                <a:effectLst/>
                <a:latin typeface="Cambria" panose="02040503050406030204" pitchFamily="18" charset="0"/>
              </a:rPr>
              <a:t>here:</a:t>
            </a:r>
            <a:r>
              <a:rPr kumimoji="0" lang="en-US" altLang="en-US" sz="700" b="0" i="0" u="sng" strike="noStrike" cap="none" normalizeH="0" baseline="0" dirty="0" err="1">
                <a:ln>
                  <a:noFill/>
                </a:ln>
                <a:solidFill>
                  <a:srgbClr val="FF7915"/>
                </a:solidFill>
                <a:effectLst/>
                <a:latin typeface="Cambria" panose="02040503050406030204" pitchFamily="18" charset="0"/>
              </a:rPr>
              <a:t>https</a:t>
            </a:r>
            <a:r>
              <a:rPr kumimoji="0" lang="en-US" altLang="en-US" sz="700" b="0" i="0" u="sng" strike="noStrike" cap="none" normalizeH="0" baseline="0" dirty="0">
                <a:ln>
                  <a:noFill/>
                </a:ln>
                <a:solidFill>
                  <a:srgbClr val="FF7915"/>
                </a:solidFill>
                <a:effectLst/>
                <a:latin typeface="Cambria" panose="02040503050406030204" pitchFamily="18" charset="0"/>
              </a:rPr>
              <a:t>://</a:t>
            </a:r>
            <a:r>
              <a:rPr kumimoji="0" lang="en-US" altLang="en-US" sz="700" b="0" i="0" u="sng" strike="noStrike" cap="none" normalizeH="0" baseline="0" dirty="0" err="1">
                <a:ln>
                  <a:noFill/>
                </a:ln>
                <a:solidFill>
                  <a:srgbClr val="FF7915"/>
                </a:solidFill>
                <a:effectLst/>
                <a:latin typeface="Cambria" panose="02040503050406030204" pitchFamily="18" charset="0"/>
              </a:rPr>
              <a:t>forms.gle</a:t>
            </a:r>
            <a:r>
              <a:rPr kumimoji="0" lang="en-US" altLang="en-US" sz="700" b="0" i="0" u="sng" strike="noStrike" cap="none" normalizeH="0" baseline="0" dirty="0">
                <a:ln>
                  <a:noFill/>
                </a:ln>
                <a:solidFill>
                  <a:srgbClr val="FF7915"/>
                </a:solidFill>
                <a:effectLst/>
                <a:latin typeface="Cambria" panose="02040503050406030204" pitchFamily="18" charset="0"/>
              </a:rPr>
              <a:t>/EopRdz2QdSjbR6Wr7</a:t>
            </a:r>
            <a:endParaRPr kumimoji="0" lang="en-US" altLang="en-US" sz="700" b="0" i="0" u="none" strike="noStrike" cap="none" normalizeH="0" baseline="0" dirty="0">
              <a:ln>
                <a:noFill/>
              </a:ln>
              <a:solidFill>
                <a:srgbClr val="000000"/>
              </a:solidFill>
              <a:effectLst/>
              <a:latin typeface="Cambria" panose="02040503050406030204" pitchFamily="18" charset="0"/>
            </a:endParaRPr>
          </a:p>
          <a:p>
            <a:pPr marL="231775" marR="0" lvl="0" indent="-115888"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LE </a:t>
            </a:r>
            <a:r>
              <a:rPr kumimoji="0" lang="en-US" altLang="en-US" sz="700" b="0" i="0" u="none" strike="noStrike" cap="none" normalizeH="0" baseline="0" dirty="0" err="1">
                <a:ln>
                  <a:noFill/>
                </a:ln>
                <a:solidFill>
                  <a:srgbClr val="000000"/>
                </a:solidFill>
                <a:effectLst/>
                <a:latin typeface="Cambria" panose="02040503050406030204" pitchFamily="18" charset="0"/>
              </a:rPr>
              <a:t>Staffwould</a:t>
            </a:r>
            <a:r>
              <a:rPr kumimoji="0" lang="en-US" altLang="en-US" sz="700" b="0" i="0" u="none" strike="noStrike" cap="none" normalizeH="0" baseline="0" dirty="0">
                <a:ln>
                  <a:noFill/>
                </a:ln>
                <a:solidFill>
                  <a:srgbClr val="000000"/>
                </a:solidFill>
                <a:effectLst/>
                <a:latin typeface="Cambria" panose="02040503050406030204" pitchFamily="18" charset="0"/>
              </a:rPr>
              <a:t> like access to the gym calendars should click </a:t>
            </a:r>
            <a:r>
              <a:rPr kumimoji="0" lang="en-US" altLang="en-US" sz="700" b="0" i="0" u="none" strike="noStrike" cap="none" normalizeH="0" baseline="0" dirty="0" err="1">
                <a:ln>
                  <a:noFill/>
                </a:ln>
                <a:solidFill>
                  <a:srgbClr val="000000"/>
                </a:solidFill>
                <a:effectLst/>
                <a:latin typeface="Cambria" panose="02040503050406030204" pitchFamily="18" charset="0"/>
              </a:rPr>
              <a:t>here:</a:t>
            </a:r>
            <a:r>
              <a:rPr kumimoji="0" lang="en-US" altLang="en-US" sz="700" b="0" i="0" u="sng" strike="noStrike" cap="none" normalizeH="0" baseline="0" dirty="0" err="1">
                <a:ln>
                  <a:noFill/>
                </a:ln>
                <a:solidFill>
                  <a:srgbClr val="FF7915"/>
                </a:solidFill>
                <a:effectLst/>
                <a:latin typeface="Cambria" panose="02040503050406030204" pitchFamily="18" charset="0"/>
              </a:rPr>
              <a:t>https</a:t>
            </a:r>
            <a:r>
              <a:rPr kumimoji="0" lang="en-US" altLang="en-US" sz="700" b="0" i="0" u="sng" strike="noStrike" cap="none" normalizeH="0" baseline="0" dirty="0">
                <a:ln>
                  <a:noFill/>
                </a:ln>
                <a:solidFill>
                  <a:srgbClr val="FF7915"/>
                </a:solidFill>
                <a:effectLst/>
                <a:latin typeface="Cambria" panose="02040503050406030204" pitchFamily="18" charset="0"/>
              </a:rPr>
              <a:t>://</a:t>
            </a:r>
            <a:r>
              <a:rPr kumimoji="0" lang="en-US" altLang="en-US" sz="700" b="0" i="0" u="sng" strike="noStrike" cap="none" normalizeH="0" baseline="0" dirty="0" err="1">
                <a:ln>
                  <a:noFill/>
                </a:ln>
                <a:solidFill>
                  <a:srgbClr val="FF7915"/>
                </a:solidFill>
                <a:effectLst/>
                <a:latin typeface="Cambria" panose="02040503050406030204" pitchFamily="18" charset="0"/>
              </a:rPr>
              <a:t>forms.gle</a:t>
            </a:r>
            <a:r>
              <a:rPr kumimoji="0" lang="en-US" altLang="en-US" sz="700" b="0" i="0" u="sng" strike="noStrike" cap="none" normalizeH="0" baseline="0" dirty="0">
                <a:ln>
                  <a:noFill/>
                </a:ln>
                <a:solidFill>
                  <a:srgbClr val="FF7915"/>
                </a:solidFill>
                <a:effectLst/>
                <a:latin typeface="Cambria" panose="02040503050406030204" pitchFamily="18" charset="0"/>
              </a:rPr>
              <a:t>/96YZMfeU7EySixPg8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8">
            <a:extLst>
              <a:ext uri="{FF2B5EF4-FFF2-40B4-BE49-F238E27FC236}">
                <a16:creationId xmlns:a16="http://schemas.microsoft.com/office/drawing/2014/main" id="{486B343B-158E-4743-A12D-E10F15AA890A}"/>
              </a:ext>
            </a:extLst>
          </p:cNvPr>
          <p:cNvSpPr txBox="1">
            <a:spLocks noChangeArrowheads="1"/>
          </p:cNvSpPr>
          <p:nvPr/>
        </p:nvSpPr>
        <p:spPr bwMode="auto">
          <a:xfrm>
            <a:off x="3126278" y="5677581"/>
            <a:ext cx="3898900" cy="1196975"/>
          </a:xfrm>
          <a:prstGeom prst="rect">
            <a:avLst/>
          </a:prstGeom>
          <a:noFill/>
          <a:ln w="25400" algn="ctr">
            <a:solidFill>
              <a:srgbClr val="003366"/>
            </a:solidFill>
            <a:miter lim="800000"/>
            <a:headEnd/>
            <a:tailEnd/>
          </a:ln>
          <a:effectLst/>
          <a:extLst>
            <a:ext uri="{909E8E84-426E-40DD-AFC4-6F175D3DCCD1}">
              <a14:hiddenFill xmlns:a14="http://schemas.microsoft.com/office/drawing/2010/main">
                <a:solidFill>
                  <a:srgbClr val="171717"/>
                </a:solidFill>
              </a14:hiddenFill>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3366"/>
                </a:solidFill>
                <a:effectLst/>
                <a:latin typeface="Berlin Sans FB" panose="020E0602020502020306" pitchFamily="34" charset="0"/>
              </a:rPr>
              <a:t>Gym Cleaning Schedule:</a:t>
            </a:r>
            <a:endParaRPr kumimoji="0" lang="en-US" altLang="en-US" sz="1200" b="0" i="0" u="none" strike="noStrike" cap="none" normalizeH="0" baseline="0">
              <a:ln>
                <a:noFill/>
              </a:ln>
              <a:solidFill>
                <a:srgbClr val="000000"/>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mbria" panose="02040503050406030204" pitchFamily="18" charset="0"/>
              </a:rPr>
              <a:t>The Chancery indoor gym is closed for cleaning DAILY at the following times: 10:00-11:00 am; and 3:00-4:00pm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mbria" panose="02040503050406030204" pitchFamily="18" charset="0"/>
              </a:rPr>
              <a:t>The USAID Gym is closed for cleaningat the following times: 7:15 – 8:00am; 10:45 – 11:00am; and 3:00 – 3:45pm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mbria" panose="02040503050406030204" pitchFamily="18" charset="0"/>
              </a:rPr>
              <a:t>The Chancery Outdoor Gym is closed for cleaningat the following times: 9:00 – 9:30am; and once 1:00 – 1:45pm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468C05A7-CA63-4737-A119-2438A94FA6D1}"/>
              </a:ext>
            </a:extLst>
          </p:cNvPr>
          <p:cNvPicPr>
            <a:picLocks noChangeAspect="1"/>
          </p:cNvPicPr>
          <p:nvPr/>
        </p:nvPicPr>
        <p:blipFill>
          <a:blip r:embed="rId6"/>
          <a:stretch>
            <a:fillRect/>
          </a:stretch>
        </p:blipFill>
        <p:spPr>
          <a:xfrm>
            <a:off x="3818880" y="8184683"/>
            <a:ext cx="1895238" cy="1123593"/>
          </a:xfrm>
          <a:prstGeom prst="rect">
            <a:avLst/>
          </a:prstGeom>
        </p:spPr>
      </p:pic>
      <p:sp>
        <p:nvSpPr>
          <p:cNvPr id="17" name="Text Box 10">
            <a:extLst>
              <a:ext uri="{FF2B5EF4-FFF2-40B4-BE49-F238E27FC236}">
                <a16:creationId xmlns:a16="http://schemas.microsoft.com/office/drawing/2014/main" id="{5BCC9384-FD0F-495C-B0D7-3A3433332839}"/>
              </a:ext>
            </a:extLst>
          </p:cNvPr>
          <p:cNvSpPr txBox="1">
            <a:spLocks noChangeArrowheads="1"/>
          </p:cNvSpPr>
          <p:nvPr/>
        </p:nvSpPr>
        <p:spPr bwMode="auto">
          <a:xfrm>
            <a:off x="2965944" y="7345496"/>
            <a:ext cx="3601111" cy="1208088"/>
          </a:xfrm>
          <a:prstGeom prst="rect">
            <a:avLst/>
          </a:prstGeom>
          <a:noFill/>
          <a:ln>
            <a:noFill/>
          </a:ln>
          <a:effectLst/>
          <a:extLst>
            <a:ext uri="{909E8E84-426E-40DD-AFC4-6F175D3DCCD1}">
              <a14:hiddenFill xmlns:a14="http://schemas.microsoft.com/office/drawing/2010/main">
                <a:solidFill>
                  <a:srgbClr val="775F55"/>
                </a:solidFill>
              </a14:hiddenFill>
            </a:ext>
            <a:ext uri="{91240B29-F687-4F45-9708-019B960494DF}">
              <a14:hiddenLine xmlns:a14="http://schemas.microsoft.com/office/drawing/2010/main" w="25400" algn="ctr">
                <a:solidFill>
                  <a:srgbClr val="0070C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3366"/>
                </a:solidFill>
                <a:effectLst/>
                <a:latin typeface="Berlin Sans FB" panose="020E0602020502020306" pitchFamily="34" charset="0"/>
              </a:rPr>
              <a:t>Playground Guidelines</a:t>
            </a:r>
            <a:r>
              <a:rPr kumimoji="0" lang="en-US" altLang="en-US" sz="1000" b="0" i="0" u="none" strike="noStrike" cap="none" normalizeH="0" baseline="0" dirty="0">
                <a:ln>
                  <a:noFill/>
                </a:ln>
                <a:solidFill>
                  <a:srgbClr val="000000"/>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dirty="0">
                <a:ln>
                  <a:noFill/>
                </a:ln>
                <a:solidFill>
                  <a:srgbClr val="000000"/>
                </a:solidFill>
                <a:effectLst/>
                <a:latin typeface="Cambria" panose="02040503050406030204" pitchFamily="18" charset="0"/>
              </a:rPr>
              <a:t>Playgrounds will remain open without reservation or capacity constraints from Mon-Sat. The current reservation system will be in effect on Sundays only. </a:t>
            </a:r>
            <a:endParaRPr kumimoji="0" lang="en-US" altLang="en-US" sz="700" b="1" i="0" u="sng" strike="noStrike" cap="none" normalizeH="0" baseline="0" dirty="0">
              <a:ln>
                <a:noFill/>
              </a:ln>
              <a:solidFill>
                <a:srgbClr val="000000"/>
              </a:solidFill>
              <a:effectLst/>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Effective immediately, </a:t>
            </a:r>
            <a:r>
              <a:rPr kumimoji="0" lang="en-US" altLang="en-US" sz="700" b="1" i="0" u="none" strike="noStrike" cap="none" normalizeH="0" baseline="0" dirty="0">
                <a:ln>
                  <a:noFill/>
                </a:ln>
                <a:solidFill>
                  <a:srgbClr val="000000"/>
                </a:solidFill>
                <a:effectLst/>
                <a:latin typeface="Cambria" panose="02040503050406030204" pitchFamily="18" charset="0"/>
              </a:rPr>
              <a:t>kids ages 12 and under must wear a mask </a:t>
            </a:r>
            <a:r>
              <a:rPr kumimoji="0" lang="en-US" altLang="en-US" sz="700" b="1" i="0" u="sng" strike="noStrike" cap="none" normalizeH="0" baseline="0" dirty="0">
                <a:ln>
                  <a:noFill/>
                </a:ln>
                <a:solidFill>
                  <a:srgbClr val="000000"/>
                </a:solidFill>
                <a:effectLst/>
                <a:latin typeface="Cambria" panose="02040503050406030204" pitchFamily="18" charset="0"/>
              </a:rPr>
              <a:t>covering their nose and mouth at all times </a:t>
            </a:r>
            <a:r>
              <a:rPr kumimoji="0" lang="en-US" altLang="en-US" sz="700" b="1" i="0" u="none" strike="noStrike" cap="none" normalizeH="0" baseline="0" dirty="0">
                <a:ln>
                  <a:noFill/>
                </a:ln>
                <a:solidFill>
                  <a:srgbClr val="000000"/>
                </a:solidFill>
                <a:effectLst/>
                <a:latin typeface="Cambria" panose="02040503050406030204" pitchFamily="18" charset="0"/>
              </a:rPr>
              <a:t>while using the playground; </a:t>
            </a:r>
            <a:r>
              <a:rPr kumimoji="0" lang="en-US" altLang="en-US" sz="700" b="0" i="0" u="none" strike="noStrike" cap="none" normalizeH="0" baseline="0" dirty="0">
                <a:ln>
                  <a:noFill/>
                </a:ln>
                <a:solidFill>
                  <a:srgbClr val="000000"/>
                </a:solidFill>
                <a:effectLst/>
                <a:latin typeface="Cambria" panose="02040503050406030204" pitchFamily="18" charset="0"/>
              </a:rPr>
              <a:t>it is difficult for younger kids to physically distance in this area.</a:t>
            </a:r>
          </a:p>
          <a:p>
            <a:pPr marL="171450" marR="0" lvl="0" indent="-1714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0" i="0" u="none" strike="noStrike" cap="none" normalizeH="0" baseline="0" dirty="0">
                <a:ln>
                  <a:noFill/>
                </a:ln>
                <a:solidFill>
                  <a:srgbClr val="000000"/>
                </a:solidFill>
                <a:effectLst/>
                <a:latin typeface="Cambria" panose="02040503050406030204" pitchFamily="18" charset="0"/>
              </a:rPr>
              <a:t>Up to 10 people may use the playground at one time on </a:t>
            </a:r>
            <a:r>
              <a:rPr kumimoji="0" lang="en-US" altLang="en-US" sz="700" b="0" i="0" u="sng" strike="noStrike" cap="none" normalizeH="0" baseline="0" dirty="0">
                <a:ln>
                  <a:noFill/>
                </a:ln>
                <a:solidFill>
                  <a:srgbClr val="000000"/>
                </a:solidFill>
                <a:effectLst/>
                <a:latin typeface="Cambria" panose="02040503050406030204" pitchFamily="18" charset="0"/>
              </a:rPr>
              <a:t>Sundays</a:t>
            </a:r>
            <a:r>
              <a:rPr kumimoji="0" lang="en-US" altLang="en-US" sz="700" b="0" i="0" u="none" strike="noStrike" cap="none" normalizeH="0" baseline="0" dirty="0">
                <a:ln>
                  <a:noFill/>
                </a:ln>
                <a:solidFill>
                  <a:srgbClr val="000000"/>
                </a:solidFill>
                <a:effectLst/>
                <a:latin typeface="Cambria" panose="02040503050406030204" pitchFamily="18" charset="0"/>
              </a:rPr>
              <a:t>. No capacity limits apply Mon-Sat. </a:t>
            </a:r>
            <a:endParaRPr kumimoji="0" lang="en-US" altLang="en-US" sz="1000" b="0" i="0" u="none" strike="noStrike" cap="none" normalizeH="0" baseline="0" dirty="0">
              <a:ln>
                <a:noFill/>
              </a:ln>
              <a:solidFill>
                <a:srgbClr val="000000"/>
              </a:solidFill>
              <a:effectLst/>
              <a:latin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
              <a:tabLst/>
            </a:pPr>
            <a:r>
              <a:rPr kumimoji="0" lang="en-US" altLang="en-US" sz="700" b="1" i="0" u="none" strike="noStrike" cap="none" normalizeH="0" baseline="0" dirty="0">
                <a:ln>
                  <a:noFill/>
                </a:ln>
                <a:solidFill>
                  <a:srgbClr val="000000"/>
                </a:solidFill>
                <a:effectLst/>
                <a:highlight>
                  <a:srgbClr val="FFFF00"/>
                </a:highlight>
                <a:latin typeface="Cambria" panose="02040503050406030204" pitchFamily="18" charset="0"/>
              </a:rPr>
              <a:t>All children aged 6 and under must be accompanied by a responsible adult (18+) at all times. </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3454651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Mobile Phones Walkie-talkie Computer Icons Aerials Telephone, radio, electronics, mobile Phone png thumbnail">
            <a:extLst>
              <a:ext uri="{FF2B5EF4-FFF2-40B4-BE49-F238E27FC236}">
                <a16:creationId xmlns:a16="http://schemas.microsoft.com/office/drawing/2014/main" id="{68C08568-040B-6B4E-9BCB-8094E8115588}"/>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rot="20188592">
            <a:off x="3143560" y="7548088"/>
            <a:ext cx="1230832" cy="1230832"/>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2">
            <a:extLst>
              <a:ext uri="{FF2B5EF4-FFF2-40B4-BE49-F238E27FC236}">
                <a16:creationId xmlns:a16="http://schemas.microsoft.com/office/drawing/2014/main" id="{599CFD8A-C310-4C53-82C8-929935A89E72}"/>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RSO</a:t>
            </a:r>
            <a:endParaRPr lang="en-US" altLang="en-US" sz="2520" dirty="0">
              <a:latin typeface="Arial" panose="020B0604020202020204" pitchFamily="34" charset="0"/>
            </a:endParaRPr>
          </a:p>
        </p:txBody>
      </p:sp>
      <p:sp>
        <p:nvSpPr>
          <p:cNvPr id="56" name="Text Box 12">
            <a:extLst>
              <a:ext uri="{FF2B5EF4-FFF2-40B4-BE49-F238E27FC236}">
                <a16:creationId xmlns:a16="http://schemas.microsoft.com/office/drawing/2014/main" id="{9BEAD5D8-F39E-4366-96FB-476927D4704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24DDCD3C-AA08-E647-BDE0-01F68622ACB4}"/>
              </a:ext>
            </a:extLst>
          </p:cNvPr>
          <p:cNvSpPr/>
          <p:nvPr/>
        </p:nvSpPr>
        <p:spPr>
          <a:xfrm>
            <a:off x="571265" y="1075329"/>
            <a:ext cx="3080721" cy="646331"/>
          </a:xfrm>
          <a:prstGeom prst="rect">
            <a:avLst/>
          </a:prstGeom>
          <a:ln w="38100">
            <a:solidFill>
              <a:srgbClr val="FF0000"/>
            </a:solidFill>
          </a:ln>
        </p:spPr>
        <p:txBody>
          <a:bodyPr wrap="square">
            <a:spAutoFit/>
          </a:bodyPr>
          <a:lstStyle/>
          <a:p>
            <a:pPr algn="ctr"/>
            <a:r>
              <a:rPr lang="en-PH" dirty="0"/>
              <a:t>REMEMBER TO DO YOUR RADIO CHECKS!</a:t>
            </a:r>
            <a:endParaRPr lang="en-US" dirty="0"/>
          </a:p>
        </p:txBody>
      </p:sp>
      <p:pic>
        <p:nvPicPr>
          <p:cNvPr id="4098" name="Picture 2" descr="Remember, ink, text png thumbnail">
            <a:extLst>
              <a:ext uri="{FF2B5EF4-FFF2-40B4-BE49-F238E27FC236}">
                <a16:creationId xmlns:a16="http://schemas.microsoft.com/office/drawing/2014/main" id="{19BC3AA2-AFDA-604E-A66E-C03B20047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857" y="1358153"/>
            <a:ext cx="395343" cy="3953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alkie-talkie Soldier Radio, Radio Person s, mobile Phone, infantry png thumbnail">
            <a:extLst>
              <a:ext uri="{FF2B5EF4-FFF2-40B4-BE49-F238E27FC236}">
                <a16:creationId xmlns:a16="http://schemas.microsoft.com/office/drawing/2014/main" id="{4747AAC4-55E3-B94F-BA9E-64B83D9AE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98" y="1794845"/>
            <a:ext cx="1172353" cy="120267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E138A48-08E7-AB49-98BF-5FFEDA11A119}"/>
              </a:ext>
            </a:extLst>
          </p:cNvPr>
          <p:cNvSpPr/>
          <p:nvPr/>
        </p:nvSpPr>
        <p:spPr>
          <a:xfrm>
            <a:off x="468812" y="3087786"/>
            <a:ext cx="3841932" cy="4524315"/>
          </a:xfrm>
          <a:prstGeom prst="rect">
            <a:avLst/>
          </a:prstGeom>
        </p:spPr>
        <p:txBody>
          <a:bodyPr wrap="square">
            <a:spAutoFit/>
          </a:bodyPr>
          <a:lstStyle/>
          <a:p>
            <a:r>
              <a:rPr lang="en-PH" sz="1200" dirty="0">
                <a:latin typeface="Cambria" panose="02040503050406030204" pitchFamily="18" charset="0"/>
              </a:rPr>
              <a:t>POST ONE will notify personnel via email and a SAFE notification when itis their FBO/Zone’s week to conduct radio checks. Radio check response results will be forwarded to the Front Office on Monday mornings following the checks. </a:t>
            </a:r>
          </a:p>
          <a:p>
            <a:pPr marL="171450" indent="-119063">
              <a:buFont typeface="Arial" panose="020B0604020202020204" pitchFamily="34" charset="0"/>
              <a:buChar char="•"/>
            </a:pPr>
            <a:r>
              <a:rPr lang="en-PH" sz="1200" dirty="0">
                <a:latin typeface="Cambria" panose="02040503050406030204" pitchFamily="18" charset="0"/>
              </a:rPr>
              <a:t>Zone 1-Fairfields, </a:t>
            </a:r>
            <a:r>
              <a:rPr lang="en-PH" sz="1200" dirty="0" err="1">
                <a:latin typeface="Cambria" panose="02040503050406030204" pitchFamily="18" charset="0"/>
              </a:rPr>
              <a:t>Lonetree</a:t>
            </a:r>
            <a:r>
              <a:rPr lang="en-PH" sz="1200" dirty="0">
                <a:latin typeface="Cambria" panose="02040503050406030204" pitchFamily="18" charset="0"/>
              </a:rPr>
              <a:t>, Rosslyn Ridge</a:t>
            </a:r>
          </a:p>
          <a:p>
            <a:pPr marL="171450" indent="-119063">
              <a:buFont typeface="Arial" panose="020B0604020202020204" pitchFamily="34" charset="0"/>
              <a:buChar char="•"/>
            </a:pPr>
            <a:r>
              <a:rPr lang="en-PH" sz="1200" dirty="0">
                <a:latin typeface="Cambria" panose="02040503050406030204" pitchFamily="18" charset="0"/>
              </a:rPr>
              <a:t>Zone 2 -</a:t>
            </a:r>
            <a:r>
              <a:rPr lang="en-PH" sz="1200" dirty="0" err="1">
                <a:latin typeface="Cambria" panose="02040503050406030204" pitchFamily="18" charset="0"/>
              </a:rPr>
              <a:t>Runda</a:t>
            </a:r>
            <a:r>
              <a:rPr lang="en-PH" sz="1200" dirty="0">
                <a:latin typeface="Cambria" panose="02040503050406030204" pitchFamily="18" charset="0"/>
              </a:rPr>
              <a:t>, </a:t>
            </a:r>
            <a:r>
              <a:rPr lang="en-PH" sz="1200" dirty="0" err="1">
                <a:latin typeface="Cambria" panose="02040503050406030204" pitchFamily="18" charset="0"/>
              </a:rPr>
              <a:t>Gigiri</a:t>
            </a:r>
            <a:r>
              <a:rPr lang="en-PH" sz="1200" dirty="0">
                <a:latin typeface="Cambria" panose="02040503050406030204" pitchFamily="18" charset="0"/>
              </a:rPr>
              <a:t>, Kiambu Rd., </a:t>
            </a:r>
            <a:r>
              <a:rPr lang="en-PH" sz="1200" dirty="0" err="1">
                <a:latin typeface="Cambria" panose="02040503050406030204" pitchFamily="18" charset="0"/>
              </a:rPr>
              <a:t>Ruaka</a:t>
            </a:r>
            <a:r>
              <a:rPr lang="en-PH" sz="1200" dirty="0">
                <a:latin typeface="Cambria" panose="02040503050406030204" pitchFamily="18" charset="0"/>
              </a:rPr>
              <a:t> Rd.</a:t>
            </a:r>
          </a:p>
          <a:p>
            <a:pPr marL="171450" indent="-119063">
              <a:buFont typeface="Arial" panose="020B0604020202020204" pitchFamily="34" charset="0"/>
              <a:buChar char="•"/>
            </a:pPr>
            <a:r>
              <a:rPr lang="en-PH" sz="1200" dirty="0">
                <a:latin typeface="Cambria" panose="02040503050406030204" pitchFamily="18" charset="0"/>
              </a:rPr>
              <a:t>Zone 3 -</a:t>
            </a:r>
            <a:r>
              <a:rPr lang="en-PH" sz="1200" dirty="0" err="1">
                <a:latin typeface="Cambria" panose="02040503050406030204" pitchFamily="18" charset="0"/>
              </a:rPr>
              <a:t>Nyari</a:t>
            </a:r>
            <a:r>
              <a:rPr lang="en-PH" sz="1200" dirty="0">
                <a:latin typeface="Cambria" panose="02040503050406030204" pitchFamily="18" charset="0"/>
              </a:rPr>
              <a:t>, Imperial Town Houses, </a:t>
            </a:r>
            <a:r>
              <a:rPr lang="en-PH" sz="1200" dirty="0" err="1">
                <a:latin typeface="Cambria" panose="02040503050406030204" pitchFamily="18" charset="0"/>
              </a:rPr>
              <a:t>Karura</a:t>
            </a:r>
            <a:r>
              <a:rPr lang="en-PH" sz="1200" dirty="0">
                <a:latin typeface="Cambria" panose="02040503050406030204" pitchFamily="18" charset="0"/>
              </a:rPr>
              <a:t> Ave, </a:t>
            </a:r>
            <a:r>
              <a:rPr lang="en-PH" sz="1200" dirty="0" err="1">
                <a:latin typeface="Cambria" panose="02040503050406030204" pitchFamily="18" charset="0"/>
              </a:rPr>
              <a:t>Muthaigi</a:t>
            </a:r>
            <a:r>
              <a:rPr lang="en-PH" sz="1200" dirty="0">
                <a:latin typeface="Cambria" panose="02040503050406030204" pitchFamily="18" charset="0"/>
              </a:rPr>
              <a:t> Rd, </a:t>
            </a:r>
            <a:r>
              <a:rPr lang="en-PH" sz="1200" dirty="0" err="1">
                <a:latin typeface="Cambria" panose="02040503050406030204" pitchFamily="18" charset="0"/>
              </a:rPr>
              <a:t>Ngecha</a:t>
            </a:r>
            <a:r>
              <a:rPr lang="en-PH" sz="1200" dirty="0">
                <a:latin typeface="Cambria" panose="02040503050406030204" pitchFamily="18" charset="0"/>
              </a:rPr>
              <a:t> Rd., </a:t>
            </a:r>
            <a:r>
              <a:rPr lang="en-PH" sz="1200" dirty="0" err="1">
                <a:latin typeface="Cambria" panose="02040503050406030204" pitchFamily="18" charset="0"/>
              </a:rPr>
              <a:t>Thigiri</a:t>
            </a:r>
            <a:r>
              <a:rPr lang="en-PH" sz="1200" dirty="0">
                <a:latin typeface="Cambria" panose="02040503050406030204" pitchFamily="18" charset="0"/>
              </a:rPr>
              <a:t>, Red Hill Rd. </a:t>
            </a:r>
          </a:p>
          <a:p>
            <a:pPr marL="171450" indent="-119063">
              <a:buFont typeface="Arial" panose="020B0604020202020204" pitchFamily="34" charset="0"/>
              <a:buChar char="•"/>
            </a:pPr>
            <a:r>
              <a:rPr lang="en-PH" sz="1200" dirty="0">
                <a:latin typeface="Cambria" panose="02040503050406030204" pitchFamily="18" charset="0"/>
              </a:rPr>
              <a:t>Zone 4 –Brookside Lane, </a:t>
            </a:r>
            <a:r>
              <a:rPr lang="en-PH" sz="1200" dirty="0" err="1">
                <a:latin typeface="Cambria" panose="02040503050406030204" pitchFamily="18" charset="0"/>
              </a:rPr>
              <a:t>Kitisuru</a:t>
            </a:r>
            <a:r>
              <a:rPr lang="en-PH" sz="1200" dirty="0">
                <a:latin typeface="Cambria" panose="02040503050406030204" pitchFamily="18" charset="0"/>
              </a:rPr>
              <a:t>, </a:t>
            </a:r>
            <a:r>
              <a:rPr lang="en-PH" sz="1200" dirty="0" err="1">
                <a:latin typeface="Cambria" panose="02040503050406030204" pitchFamily="18" charset="0"/>
              </a:rPr>
              <a:t>Kyuna</a:t>
            </a:r>
            <a:r>
              <a:rPr lang="en-PH" sz="1200" dirty="0">
                <a:latin typeface="Cambria" panose="02040503050406030204" pitchFamily="18" charset="0"/>
              </a:rPr>
              <a:t>, </a:t>
            </a:r>
            <a:r>
              <a:rPr lang="en-PH" sz="1200" dirty="0" err="1">
                <a:latin typeface="Cambria" panose="02040503050406030204" pitchFamily="18" charset="0"/>
              </a:rPr>
              <a:t>Loresho</a:t>
            </a:r>
            <a:r>
              <a:rPr lang="en-PH" sz="1200" dirty="0">
                <a:latin typeface="Cambria" panose="02040503050406030204" pitchFamily="18" charset="0"/>
              </a:rPr>
              <a:t>, </a:t>
            </a:r>
            <a:r>
              <a:rPr lang="en-PH" sz="1200" dirty="0" err="1">
                <a:latin typeface="Cambria" panose="02040503050406030204" pitchFamily="18" charset="0"/>
              </a:rPr>
              <a:t>Kileleshwa</a:t>
            </a:r>
            <a:r>
              <a:rPr lang="en-PH" sz="1200" dirty="0">
                <a:latin typeface="Cambria" panose="02040503050406030204" pitchFamily="18" charset="0"/>
              </a:rPr>
              <a:t>, Riverside, Spring Valley, </a:t>
            </a:r>
            <a:r>
              <a:rPr lang="en-PH" sz="1200" dirty="0" err="1">
                <a:latin typeface="Cambria" panose="02040503050406030204" pitchFamily="18" charset="0"/>
              </a:rPr>
              <a:t>Shanzu</a:t>
            </a:r>
            <a:r>
              <a:rPr lang="en-PH" sz="1200" dirty="0">
                <a:latin typeface="Cambria" panose="02040503050406030204" pitchFamily="18" charset="0"/>
              </a:rPr>
              <a:t>, Lavington.</a:t>
            </a:r>
          </a:p>
          <a:p>
            <a:r>
              <a:rPr lang="en-PH" sz="1200" dirty="0">
                <a:latin typeface="Cambria" panose="02040503050406030204" pitchFamily="18" charset="0"/>
              </a:rPr>
              <a:t>During your check, simply key the radio and call the MSG at POST ONE, call-sign “Quarter”. Use your FBO number as your call sign. A typical radio check is:</a:t>
            </a:r>
          </a:p>
          <a:p>
            <a:endParaRPr lang="en-PH" sz="1200" dirty="0">
              <a:latin typeface="Cambria" panose="02040503050406030204" pitchFamily="18" charset="0"/>
            </a:endParaRPr>
          </a:p>
          <a:p>
            <a:pPr marL="266700" indent="-171450">
              <a:buFont typeface="Wingdings" pitchFamily="2" charset="2"/>
              <a:buChar char="Ø"/>
            </a:pPr>
            <a:r>
              <a:rPr lang="en-PH" sz="1200" i="1" dirty="0">
                <a:latin typeface="Cambria" panose="02040503050406030204" pitchFamily="18" charset="0"/>
              </a:rPr>
              <a:t>You -“Quarter...Quarter...this is FBO 647, radio check, over”</a:t>
            </a:r>
          </a:p>
          <a:p>
            <a:pPr marL="266700" indent="-171450">
              <a:buFont typeface="Wingdings" pitchFamily="2" charset="2"/>
              <a:buChar char="Ø"/>
            </a:pPr>
            <a:r>
              <a:rPr lang="en-PH" sz="1200" i="1" dirty="0">
                <a:latin typeface="Cambria" panose="02040503050406030204" pitchFamily="18" charset="0"/>
              </a:rPr>
              <a:t>POSTONE-“FBO 647 this is Quarter, I read you loud and clear, how me? over”</a:t>
            </a:r>
          </a:p>
          <a:p>
            <a:pPr marL="266700" indent="-171450">
              <a:buFont typeface="Wingdings" pitchFamily="2" charset="2"/>
              <a:buChar char="Ø"/>
            </a:pPr>
            <a:r>
              <a:rPr lang="en-PH" sz="1200" i="1" dirty="0">
                <a:latin typeface="Cambria" panose="02040503050406030204" pitchFamily="18" charset="0"/>
              </a:rPr>
              <a:t>You -“Quarter, you are loud and clear, over and out.”–or—“Quarter, you are weak but readable, out.”</a:t>
            </a:r>
          </a:p>
          <a:p>
            <a:pPr marL="95250"/>
            <a:r>
              <a:rPr lang="en-PH" sz="1200" dirty="0">
                <a:latin typeface="Cambria" panose="02040503050406030204" pitchFamily="18" charset="0"/>
              </a:rPr>
              <a:t>If there are transmission/reception problems, please contact POST ONE at 020-363-6170. </a:t>
            </a:r>
            <a:endParaRPr lang="en-US" sz="1200" dirty="0">
              <a:latin typeface="Cambria" panose="02040503050406030204" pitchFamily="18" charset="0"/>
            </a:endParaRPr>
          </a:p>
        </p:txBody>
      </p:sp>
      <p:sp>
        <p:nvSpPr>
          <p:cNvPr id="3" name="Rectangle 2">
            <a:extLst>
              <a:ext uri="{FF2B5EF4-FFF2-40B4-BE49-F238E27FC236}">
                <a16:creationId xmlns:a16="http://schemas.microsoft.com/office/drawing/2014/main" id="{00E280DC-FC39-9B45-AC62-0465DD7D4C30}"/>
              </a:ext>
            </a:extLst>
          </p:cNvPr>
          <p:cNvSpPr/>
          <p:nvPr/>
        </p:nvSpPr>
        <p:spPr>
          <a:xfrm>
            <a:off x="571265" y="7576348"/>
            <a:ext cx="3637877" cy="1569660"/>
          </a:xfrm>
          <a:prstGeom prst="rect">
            <a:avLst/>
          </a:prstGeom>
          <a:ln w="38100">
            <a:solidFill>
              <a:srgbClr val="FF0000"/>
            </a:solidFill>
          </a:ln>
        </p:spPr>
        <p:txBody>
          <a:bodyPr wrap="square">
            <a:spAutoFit/>
          </a:bodyPr>
          <a:lstStyle/>
          <a:p>
            <a:pPr algn="ctr"/>
            <a:r>
              <a:rPr lang="en-PH" sz="1200" b="1" u="sng" dirty="0">
                <a:solidFill>
                  <a:srgbClr val="000000"/>
                </a:solidFill>
                <a:latin typeface="Calibri" panose="020F0502020204030204" pitchFamily="34" charset="0"/>
              </a:rPr>
              <a:t>Radio checks for Zone 1 </a:t>
            </a:r>
          </a:p>
          <a:p>
            <a:pPr algn="ctr"/>
            <a:r>
              <a:rPr lang="en-PH" sz="1200" i="1" dirty="0">
                <a:solidFill>
                  <a:srgbClr val="000000"/>
                </a:solidFill>
                <a:latin typeface="Calibri" panose="020F0502020204030204" pitchFamily="34" charset="0"/>
              </a:rPr>
              <a:t>(</a:t>
            </a:r>
            <a:r>
              <a:rPr lang="en-PH" sz="1200" i="1" dirty="0" err="1">
                <a:latin typeface="Cambria" panose="02040503050406030204" pitchFamily="18" charset="0"/>
              </a:rPr>
              <a:t>Fairfields</a:t>
            </a:r>
            <a:r>
              <a:rPr lang="en-PH" sz="1200" i="1" dirty="0">
                <a:latin typeface="Cambria" panose="02040503050406030204" pitchFamily="18" charset="0"/>
              </a:rPr>
              <a:t>, </a:t>
            </a:r>
            <a:r>
              <a:rPr lang="en-PH" sz="1200" i="1" dirty="0" err="1">
                <a:latin typeface="Cambria" panose="02040503050406030204" pitchFamily="18" charset="0"/>
              </a:rPr>
              <a:t>Lonetree</a:t>
            </a:r>
            <a:r>
              <a:rPr lang="en-PH" sz="1200" i="1" dirty="0">
                <a:latin typeface="Cambria" panose="02040503050406030204" pitchFamily="18" charset="0"/>
              </a:rPr>
              <a:t>, Rosslyn Ridge</a:t>
            </a:r>
            <a:r>
              <a:rPr lang="en-PH" sz="1200" i="1" dirty="0">
                <a:solidFill>
                  <a:srgbClr val="000000"/>
                </a:solidFill>
                <a:latin typeface="Calibri" panose="020F0502020204030204" pitchFamily="34" charset="0"/>
              </a:rPr>
              <a:t>) </a:t>
            </a:r>
          </a:p>
          <a:p>
            <a:endParaRPr lang="en-PH" sz="1200" dirty="0">
              <a:solidFill>
                <a:srgbClr val="000000"/>
              </a:solidFill>
              <a:latin typeface="Calibri" panose="020F0502020204030204" pitchFamily="34" charset="0"/>
            </a:endParaRPr>
          </a:p>
          <a:p>
            <a:r>
              <a:rPr lang="en-PH" sz="1200" dirty="0">
                <a:solidFill>
                  <a:srgbClr val="201F1E"/>
                </a:solidFill>
                <a:latin typeface="Calibri" panose="020F0502020204030204" pitchFamily="34" charset="0"/>
              </a:rPr>
              <a:t>NOTE: </a:t>
            </a:r>
            <a:r>
              <a:rPr lang="en-PH" sz="1200" b="1" dirty="0">
                <a:solidFill>
                  <a:srgbClr val="201F1E"/>
                </a:solidFill>
                <a:latin typeface="Calibri" panose="020F0502020204030204" pitchFamily="34" charset="0"/>
              </a:rPr>
              <a:t>Zone 1</a:t>
            </a:r>
            <a:r>
              <a:rPr lang="en-PH" sz="1200" dirty="0">
                <a:solidFill>
                  <a:srgbClr val="201F1E"/>
                </a:solidFill>
                <a:latin typeface="Calibri" panose="020F0502020204030204" pitchFamily="34" charset="0"/>
              </a:rPr>
              <a:t> radio checks may be conducted beginning </a:t>
            </a:r>
            <a:r>
              <a:rPr lang="en-PH" sz="1200" b="1" dirty="0">
                <a:solidFill>
                  <a:srgbClr val="C82613"/>
                </a:solidFill>
                <a:latin typeface="Calibri" panose="020F0502020204030204" pitchFamily="34" charset="0"/>
              </a:rPr>
              <a:t>now through midnight on Sunday, September 19th</a:t>
            </a:r>
            <a:r>
              <a:rPr lang="en-PH" sz="1200" dirty="0">
                <a:solidFill>
                  <a:srgbClr val="201F1E"/>
                </a:solidFill>
                <a:latin typeface="Calibri" panose="020F0502020204030204" pitchFamily="34" charset="0"/>
              </a:rPr>
              <a:t>. Please note that radio check results will be forwarded to the Front Office on Monday morning following the checks.</a:t>
            </a:r>
            <a:endParaRPr lang="en-US" sz="1200" dirty="0"/>
          </a:p>
        </p:txBody>
      </p:sp>
      <p:sp>
        <p:nvSpPr>
          <p:cNvPr id="4" name="Rectangle 3">
            <a:extLst>
              <a:ext uri="{FF2B5EF4-FFF2-40B4-BE49-F238E27FC236}">
                <a16:creationId xmlns:a16="http://schemas.microsoft.com/office/drawing/2014/main" id="{9D31FA47-7EF1-324F-87BD-9331ADD82D3D}"/>
              </a:ext>
            </a:extLst>
          </p:cNvPr>
          <p:cNvSpPr/>
          <p:nvPr/>
        </p:nvSpPr>
        <p:spPr>
          <a:xfrm>
            <a:off x="1923065" y="2170308"/>
            <a:ext cx="2052020" cy="1015663"/>
          </a:xfrm>
          <a:prstGeom prst="rect">
            <a:avLst/>
          </a:prstGeom>
        </p:spPr>
        <p:txBody>
          <a:bodyPr wrap="square">
            <a:spAutoFit/>
          </a:bodyPr>
          <a:lstStyle/>
          <a:p>
            <a:r>
              <a:rPr lang="en-PH" sz="1200" dirty="0">
                <a:latin typeface="Cambria" panose="02040503050406030204" pitchFamily="18" charset="0"/>
              </a:rPr>
              <a:t>Effective August 30th, radio checks may now be conducted 24/7, Monday through Sunday during each zone’s designated week.</a:t>
            </a:r>
          </a:p>
        </p:txBody>
      </p:sp>
      <p:sp>
        <p:nvSpPr>
          <p:cNvPr id="12" name="TextBox 11">
            <a:extLst>
              <a:ext uri="{FF2B5EF4-FFF2-40B4-BE49-F238E27FC236}">
                <a16:creationId xmlns:a16="http://schemas.microsoft.com/office/drawing/2014/main" id="{4058CDA5-1FA9-457D-8C29-F1EC9B973891}"/>
              </a:ext>
            </a:extLst>
          </p:cNvPr>
          <p:cNvSpPr txBox="1"/>
          <p:nvPr/>
        </p:nvSpPr>
        <p:spPr>
          <a:xfrm>
            <a:off x="4382097" y="3427666"/>
            <a:ext cx="2819038" cy="5632311"/>
          </a:xfrm>
          <a:prstGeom prst="rect">
            <a:avLst/>
          </a:prstGeom>
          <a:noFill/>
        </p:spPr>
        <p:txBody>
          <a:bodyPr wrap="square">
            <a:spAutoFit/>
          </a:bodyPr>
          <a:lstStyle/>
          <a:p>
            <a:r>
              <a:rPr lang="en-US" sz="1200" b="0" i="0" dirty="0">
                <a:solidFill>
                  <a:srgbClr val="000000"/>
                </a:solidFill>
                <a:effectLst/>
                <a:latin typeface="Cambria" panose="02040503050406030204" pitchFamily="18" charset="0"/>
                <a:ea typeface="Cambria" panose="02040503050406030204" pitchFamily="18" charset="0"/>
              </a:rPr>
              <a:t>On </a:t>
            </a:r>
            <a:r>
              <a:rPr lang="en-US" sz="1200" b="1" i="0" dirty="0">
                <a:solidFill>
                  <a:srgbClr val="C82613"/>
                </a:solidFill>
                <a:effectLst/>
                <a:latin typeface="Cambria" panose="02040503050406030204" pitchFamily="18" charset="0"/>
                <a:ea typeface="Cambria" panose="02040503050406030204" pitchFamily="18" charset="0"/>
              </a:rPr>
              <a:t>Saturday October 30th</a:t>
            </a:r>
            <a:r>
              <a:rPr lang="en-US" sz="1200" b="0" i="0" dirty="0">
                <a:solidFill>
                  <a:srgbClr val="000000"/>
                </a:solidFill>
                <a:effectLst/>
                <a:latin typeface="Cambria" panose="02040503050406030204" pitchFamily="18" charset="0"/>
                <a:ea typeface="Cambria" panose="02040503050406030204" pitchFamily="18" charset="0"/>
              </a:rPr>
              <a:t>, RSO/ATA/SPEAR is sponsoring the sixth annual Joint Readiness Exercises (JRE) involving RSO staff, MSG’s, the Embassy’s SPEAR team, and other Kenyan first responders.  Many of these Kenyan first responders deployed to the DusitD2 Hotel on January 15, 2019 to stop the al-Shabaab attackers and safeguard COM employees and American citizens.  The JRE will include realistic simulated explosions, gunfire, and casualties to test our collective ability to respond to future soft target terrorist attacks.  Casualties will be evacuated to local hospitals to also test emergency room procedures.</a:t>
            </a:r>
            <a:br>
              <a:rPr lang="en-US" sz="1200" dirty="0">
                <a:latin typeface="Cambria" panose="02040503050406030204" pitchFamily="18" charset="0"/>
                <a:ea typeface="Cambria" panose="02040503050406030204" pitchFamily="18" charset="0"/>
              </a:rPr>
            </a:br>
            <a:br>
              <a:rPr lang="en-US" sz="1200" dirty="0">
                <a:latin typeface="Cambria" panose="02040503050406030204" pitchFamily="18" charset="0"/>
                <a:ea typeface="Cambria" panose="02040503050406030204" pitchFamily="18" charset="0"/>
              </a:rPr>
            </a:br>
            <a:r>
              <a:rPr lang="en-US" sz="1200" b="0" i="0" dirty="0">
                <a:solidFill>
                  <a:srgbClr val="000000"/>
                </a:solidFill>
                <a:effectLst/>
                <a:latin typeface="Cambria" panose="02040503050406030204" pitchFamily="18" charset="0"/>
                <a:ea typeface="Cambria" panose="02040503050406030204" pitchFamily="18" charset="0"/>
              </a:rPr>
              <a:t>They are seeking volunteers willing to serve as role players, including casualties.  Volunteers must be willing to commit to up to eight hours of service during the day, at the Embassy and Rosslyn Academy.  Box lunches will be provided and all volunteers will receive a SPEAR Certificate of Appreciation. If interested, please contact SPEAR Mentor Nick </a:t>
            </a:r>
            <a:r>
              <a:rPr lang="en-US" sz="1200" b="0" i="0" dirty="0" err="1">
                <a:solidFill>
                  <a:srgbClr val="000000"/>
                </a:solidFill>
                <a:effectLst/>
                <a:latin typeface="Cambria" panose="02040503050406030204" pitchFamily="18" charset="0"/>
                <a:ea typeface="Cambria" panose="02040503050406030204" pitchFamily="18" charset="0"/>
              </a:rPr>
              <a:t>Teta</a:t>
            </a:r>
            <a:r>
              <a:rPr lang="en-US" sz="1200" b="0" i="0" dirty="0">
                <a:solidFill>
                  <a:srgbClr val="000000"/>
                </a:solidFill>
                <a:effectLst/>
                <a:latin typeface="Cambria" panose="02040503050406030204" pitchFamily="18" charset="0"/>
                <a:ea typeface="Cambria" panose="02040503050406030204" pitchFamily="18" charset="0"/>
              </a:rPr>
              <a:t> at</a:t>
            </a:r>
            <a:r>
              <a:rPr lang="en-US" sz="1200" b="0" i="0" dirty="0">
                <a:solidFill>
                  <a:srgbClr val="201F1E"/>
                </a:solidFill>
                <a:effectLst/>
                <a:latin typeface="Cambria" panose="02040503050406030204" pitchFamily="18" charset="0"/>
                <a:ea typeface="Cambria" panose="02040503050406030204" pitchFamily="18" charset="0"/>
              </a:rPr>
              <a:t> </a:t>
            </a:r>
            <a:r>
              <a:rPr lang="en-US" sz="1200" b="0" i="0" dirty="0">
                <a:solidFill>
                  <a:srgbClr val="0563C1"/>
                </a:solidFill>
                <a:effectLst/>
                <a:latin typeface="Cambria" panose="02040503050406030204" pitchFamily="18" charset="0"/>
                <a:ea typeface="Cambria" panose="02040503050406030204" pitchFamily="18" charset="0"/>
                <a:hlinkClick r:id="rId5"/>
              </a:rPr>
              <a:t>TetaN@state.gov</a:t>
            </a:r>
            <a:r>
              <a:rPr lang="en-US" sz="1200" b="0" i="0" dirty="0">
                <a:solidFill>
                  <a:srgbClr val="201F1E"/>
                </a:solidFill>
                <a:effectLst/>
                <a:latin typeface="Cambria" panose="02040503050406030204" pitchFamily="18" charset="0"/>
                <a:ea typeface="Cambria" panose="02040503050406030204" pitchFamily="18" charset="0"/>
              </a:rPr>
              <a:t> with your name, Embassy office, and mobile number.</a:t>
            </a:r>
            <a:endParaRPr lang="en-US" sz="1200" dirty="0">
              <a:latin typeface="Cambria" panose="02040503050406030204" pitchFamily="18" charset="0"/>
              <a:ea typeface="Cambria" panose="02040503050406030204" pitchFamily="18" charset="0"/>
            </a:endParaRPr>
          </a:p>
        </p:txBody>
      </p:sp>
      <p:pic>
        <p:nvPicPr>
          <p:cNvPr id="1026" name="Picture 2" descr="Image preview">
            <a:extLst>
              <a:ext uri="{FF2B5EF4-FFF2-40B4-BE49-F238E27FC236}">
                <a16:creationId xmlns:a16="http://schemas.microsoft.com/office/drawing/2014/main" id="{DAA4DF59-45DC-4C6A-A44F-7DDC56F840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2240" y="2320915"/>
            <a:ext cx="2645514" cy="11388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E78BB5-A76B-4EAD-97EF-F9EBEA501C8C}"/>
              </a:ext>
            </a:extLst>
          </p:cNvPr>
          <p:cNvSpPr txBox="1"/>
          <p:nvPr/>
        </p:nvSpPr>
        <p:spPr>
          <a:xfrm>
            <a:off x="4294822" y="1189634"/>
            <a:ext cx="3005249" cy="923330"/>
          </a:xfrm>
          <a:prstGeom prst="rect">
            <a:avLst/>
          </a:prstGeom>
          <a:noFill/>
        </p:spPr>
        <p:txBody>
          <a:bodyPr wrap="square" rtlCol="0">
            <a:spAutoFit/>
          </a:bodyPr>
          <a:lstStyle/>
          <a:p>
            <a:pPr algn="ctr"/>
            <a:r>
              <a:rPr lang="en-US" dirty="0">
                <a:latin typeface="Berlin Sans FB" panose="020E0602020502020306" pitchFamily="34" charset="0"/>
              </a:rPr>
              <a:t>RSO Needs YOU! Volunteer today for the 6</a:t>
            </a:r>
            <a:r>
              <a:rPr lang="en-US" baseline="30000" dirty="0">
                <a:latin typeface="Berlin Sans FB" panose="020E0602020502020306" pitchFamily="34" charset="0"/>
              </a:rPr>
              <a:t>th</a:t>
            </a:r>
            <a:r>
              <a:rPr lang="en-US" dirty="0">
                <a:latin typeface="Berlin Sans FB" panose="020E0602020502020306" pitchFamily="34" charset="0"/>
              </a:rPr>
              <a:t> Annual Joint Readiness Exercise</a:t>
            </a:r>
          </a:p>
        </p:txBody>
      </p:sp>
    </p:spTree>
    <p:extLst>
      <p:ext uri="{BB962C8B-B14F-4D97-AF65-F5344CB8AC3E}">
        <p14:creationId xmlns:p14="http://schemas.microsoft.com/office/powerpoint/2010/main" val="4118896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2324B2E-D3BA-46E0-9732-F0A6B4614F31}"/>
              </a:ext>
            </a:extLst>
          </p:cNvPr>
          <p:cNvSpPr/>
          <p:nvPr/>
        </p:nvSpPr>
        <p:spPr>
          <a:xfrm>
            <a:off x="457196" y="1698018"/>
            <a:ext cx="2897047" cy="499111"/>
          </a:xfrm>
          <a:prstGeom prst="rect">
            <a:avLst/>
          </a:prstGeom>
          <a:solidFill>
            <a:srgbClr val="1C8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Coronavirus cells banner Free Vector">
            <a:extLst>
              <a:ext uri="{FF2B5EF4-FFF2-40B4-BE49-F238E27FC236}">
                <a16:creationId xmlns:a16="http://schemas.microsoft.com/office/drawing/2014/main" id="{534C1599-4824-49FE-A9C4-346A1C216D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1" y="8418997"/>
            <a:ext cx="2870199" cy="9315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2">
            <a:extLst>
              <a:ext uri="{FF2B5EF4-FFF2-40B4-BE49-F238E27FC236}">
                <a16:creationId xmlns:a16="http://schemas.microsoft.com/office/drawing/2014/main" id="{599CFD8A-C310-4C53-82C8-929935A89E72}"/>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a:solidFill>
                  <a:srgbClr val="FFFFFF"/>
                </a:solidFill>
                <a:latin typeface="Cambria" panose="02040503050406030204" pitchFamily="18" charset="0"/>
              </a:rPr>
              <a:t>EMBASSY NOTICES</a:t>
            </a:r>
            <a:endParaRPr lang="en-US" altLang="en-US" sz="2520">
              <a:latin typeface="Arial" panose="020B0604020202020204" pitchFamily="34" charset="0"/>
            </a:endParaRPr>
          </a:p>
        </p:txBody>
      </p:sp>
      <p:graphicFrame>
        <p:nvGraphicFramePr>
          <p:cNvPr id="37" name="Table 7">
            <a:extLst>
              <a:ext uri="{FF2B5EF4-FFF2-40B4-BE49-F238E27FC236}">
                <a16:creationId xmlns:a16="http://schemas.microsoft.com/office/drawing/2014/main" id="{8F3BDA6B-D70C-4408-806E-82693CED3F4D}"/>
              </a:ext>
            </a:extLst>
          </p:cNvPr>
          <p:cNvGraphicFramePr>
            <a:graphicFrameLocks noGrp="1"/>
          </p:cNvGraphicFramePr>
          <p:nvPr>
            <p:extLst>
              <p:ext uri="{D42A27DB-BD31-4B8C-83A1-F6EECF244321}">
                <p14:modId xmlns:p14="http://schemas.microsoft.com/office/powerpoint/2010/main" val="1158824163"/>
              </p:ext>
            </p:extLst>
          </p:nvPr>
        </p:nvGraphicFramePr>
        <p:xfrm>
          <a:off x="457200" y="3545822"/>
          <a:ext cx="2870200" cy="4814560"/>
        </p:xfrm>
        <a:graphic>
          <a:graphicData uri="http://schemas.openxmlformats.org/drawingml/2006/table">
            <a:tbl>
              <a:tblPr firstRow="1" bandRow="1">
                <a:tableStyleId>{5C22544A-7EE6-4342-B048-85BDC9FD1C3A}</a:tableStyleId>
              </a:tblPr>
              <a:tblGrid>
                <a:gridCol w="2027208">
                  <a:extLst>
                    <a:ext uri="{9D8B030D-6E8A-4147-A177-3AD203B41FA5}">
                      <a16:colId xmlns:a16="http://schemas.microsoft.com/office/drawing/2014/main" val="1411149986"/>
                    </a:ext>
                  </a:extLst>
                </a:gridCol>
                <a:gridCol w="842992">
                  <a:extLst>
                    <a:ext uri="{9D8B030D-6E8A-4147-A177-3AD203B41FA5}">
                      <a16:colId xmlns:a16="http://schemas.microsoft.com/office/drawing/2014/main" val="2572275913"/>
                    </a:ext>
                  </a:extLst>
                </a:gridCol>
              </a:tblGrid>
              <a:tr h="611087">
                <a:tc gridSpan="2">
                  <a:txBody>
                    <a:bodyPr/>
                    <a:lstStyle/>
                    <a:p>
                      <a:r>
                        <a:rPr lang="en-US" dirty="0">
                          <a:latin typeface="Cambria" panose="02040503050406030204" pitchFamily="18" charset="0"/>
                        </a:rPr>
                        <a:t>Mission Summary </a:t>
                      </a:r>
                      <a:br>
                        <a:rPr lang="en-US" dirty="0">
                          <a:latin typeface="Cambria" panose="02040503050406030204" pitchFamily="18" charset="0"/>
                        </a:rPr>
                      </a:br>
                      <a:r>
                        <a:rPr lang="en-US" b="0" i="1" dirty="0">
                          <a:solidFill>
                            <a:srgbClr val="FFFF00"/>
                          </a:solidFill>
                          <a:latin typeface="Cambria" panose="02040503050406030204" pitchFamily="18" charset="0"/>
                        </a:rPr>
                        <a:t>September 8, 2021</a:t>
                      </a:r>
                    </a:p>
                  </a:txBody>
                  <a:tcPr>
                    <a:solidFill>
                      <a:srgbClr val="1C82A3"/>
                    </a:solidFill>
                  </a:tcPr>
                </a:tc>
                <a:tc hMerge="1">
                  <a:txBody>
                    <a:bodyPr/>
                    <a:lstStyle/>
                    <a:p>
                      <a:endParaRPr lang="en-US"/>
                    </a:p>
                  </a:txBody>
                  <a:tcPr/>
                </a:tc>
                <a:extLst>
                  <a:ext uri="{0D108BD9-81ED-4DB2-BD59-A6C34878D82A}">
                    <a16:rowId xmlns:a16="http://schemas.microsoft.com/office/drawing/2014/main" val="3119890892"/>
                  </a:ext>
                </a:extLst>
              </a:tr>
              <a:tr h="543486">
                <a:tc>
                  <a:txBody>
                    <a:bodyPr/>
                    <a:lstStyle/>
                    <a:p>
                      <a:endParaRPr lang="en-US" sz="1100">
                        <a:latin typeface="Cambria" panose="02040503050406030204" pitchFamily="18" charset="0"/>
                      </a:endParaRPr>
                    </a:p>
                  </a:txBody>
                  <a:tcPr anchor="ctr">
                    <a:solidFill>
                      <a:srgbClr val="1C82A3">
                        <a:alpha val="30000"/>
                      </a:srgbClr>
                    </a:solidFill>
                  </a:tcPr>
                </a:tc>
                <a:tc>
                  <a:txBody>
                    <a:bodyPr/>
                    <a:lstStyle/>
                    <a:p>
                      <a:pPr algn="ctr"/>
                      <a:r>
                        <a:rPr lang="en-US" sz="1100" dirty="0">
                          <a:latin typeface="Cambria" panose="02040503050406030204" pitchFamily="18" charset="0"/>
                        </a:rPr>
                        <a:t>104</a:t>
                      </a:r>
                    </a:p>
                  </a:txBody>
                  <a:tcPr anchor="ctr">
                    <a:solidFill>
                      <a:srgbClr val="1C82A3">
                        <a:alpha val="30000"/>
                      </a:srgbClr>
                    </a:solidFill>
                  </a:tcPr>
                </a:tc>
                <a:extLst>
                  <a:ext uri="{0D108BD9-81ED-4DB2-BD59-A6C34878D82A}">
                    <a16:rowId xmlns:a16="http://schemas.microsoft.com/office/drawing/2014/main" val="1537378170"/>
                  </a:ext>
                </a:extLst>
              </a:tr>
              <a:tr h="409274">
                <a:tc>
                  <a:txBody>
                    <a:bodyPr/>
                    <a:lstStyle/>
                    <a:p>
                      <a:endParaRPr lang="en-US" sz="1100">
                        <a:latin typeface="Cambria" panose="02040503050406030204" pitchFamily="18" charset="0"/>
                      </a:endParaRPr>
                    </a:p>
                  </a:txBody>
                  <a:tcPr anchor="ctr">
                    <a:solidFill>
                      <a:srgbClr val="DDECF1"/>
                    </a:solidFill>
                  </a:tcPr>
                </a:tc>
                <a:tc>
                  <a:txBody>
                    <a:bodyPr/>
                    <a:lstStyle/>
                    <a:p>
                      <a:pPr algn="ctr"/>
                      <a:r>
                        <a:rPr lang="en-US" sz="1100" dirty="0">
                          <a:latin typeface="Cambria" panose="02040503050406030204" pitchFamily="18" charset="0"/>
                        </a:rPr>
                        <a:t>24</a:t>
                      </a:r>
                    </a:p>
                  </a:txBody>
                  <a:tcPr anchor="ctr">
                    <a:solidFill>
                      <a:srgbClr val="DDECF1"/>
                    </a:solidFill>
                  </a:tcPr>
                </a:tc>
                <a:extLst>
                  <a:ext uri="{0D108BD9-81ED-4DB2-BD59-A6C34878D82A}">
                    <a16:rowId xmlns:a16="http://schemas.microsoft.com/office/drawing/2014/main" val="1109973965"/>
                  </a:ext>
                </a:extLst>
              </a:tr>
              <a:tr h="564798">
                <a:tc>
                  <a:txBody>
                    <a:bodyPr/>
                    <a:lstStyle/>
                    <a:p>
                      <a:r>
                        <a:rPr lang="en-US" sz="1100">
                          <a:latin typeface="Cambria" panose="02040503050406030204" pitchFamily="18" charset="0"/>
                        </a:rPr>
                        <a:t>Current positives in home isolation</a:t>
                      </a:r>
                    </a:p>
                  </a:txBody>
                  <a:tcPr anchor="ctr">
                    <a:solidFill>
                      <a:srgbClr val="BAD9E3"/>
                    </a:solidFill>
                  </a:tcPr>
                </a:tc>
                <a:tc>
                  <a:txBody>
                    <a:bodyPr/>
                    <a:lstStyle/>
                    <a:p>
                      <a:pPr algn="ctr"/>
                      <a:r>
                        <a:rPr lang="en-US" sz="1100" dirty="0">
                          <a:latin typeface="Cambria" panose="02040503050406030204" pitchFamily="18" charset="0"/>
                        </a:rPr>
                        <a:t>1</a:t>
                      </a:r>
                    </a:p>
                  </a:txBody>
                  <a:tcPr anchor="ctr">
                    <a:solidFill>
                      <a:srgbClr val="BAD9E3"/>
                    </a:solidFill>
                  </a:tcPr>
                </a:tc>
                <a:extLst>
                  <a:ext uri="{0D108BD9-81ED-4DB2-BD59-A6C34878D82A}">
                    <a16:rowId xmlns:a16="http://schemas.microsoft.com/office/drawing/2014/main" val="3630259465"/>
                  </a:ext>
                </a:extLst>
              </a:tr>
              <a:tr h="466573">
                <a:tc>
                  <a:txBody>
                    <a:bodyPr/>
                    <a:lstStyle/>
                    <a:p>
                      <a:r>
                        <a:rPr lang="en-US" sz="1100">
                          <a:latin typeface="Cambria" panose="02040503050406030204" pitchFamily="18" charset="0"/>
                        </a:rPr>
                        <a:t>Current positives hospitalized</a:t>
                      </a:r>
                    </a:p>
                  </a:txBody>
                  <a:tcPr anchor="ctr">
                    <a:solidFill>
                      <a:srgbClr val="DDECF1"/>
                    </a:solidFill>
                  </a:tcPr>
                </a:tc>
                <a:tc>
                  <a:txBody>
                    <a:bodyPr/>
                    <a:lstStyle/>
                    <a:p>
                      <a:pPr algn="ctr"/>
                      <a:r>
                        <a:rPr lang="en-US" sz="1100" dirty="0">
                          <a:latin typeface="Cambria" panose="02040503050406030204" pitchFamily="18" charset="0"/>
                        </a:rPr>
                        <a:t>0</a:t>
                      </a:r>
                    </a:p>
                    <a:p>
                      <a:pPr algn="ctr"/>
                      <a:endParaRPr lang="en-US" sz="1100" dirty="0">
                        <a:latin typeface="Cambria" panose="02040503050406030204" pitchFamily="18" charset="0"/>
                      </a:endParaRPr>
                    </a:p>
                  </a:txBody>
                  <a:tcPr anchor="ctr">
                    <a:solidFill>
                      <a:srgbClr val="DDECF1"/>
                    </a:solidFill>
                  </a:tcPr>
                </a:tc>
                <a:extLst>
                  <a:ext uri="{0D108BD9-81ED-4DB2-BD59-A6C34878D82A}">
                    <a16:rowId xmlns:a16="http://schemas.microsoft.com/office/drawing/2014/main" val="4262292413"/>
                  </a:ext>
                </a:extLst>
              </a:tr>
              <a:tr h="466573">
                <a:tc>
                  <a:txBody>
                    <a:bodyPr/>
                    <a:lstStyle/>
                    <a:p>
                      <a:r>
                        <a:rPr lang="en-US" sz="1100">
                          <a:latin typeface="Cambria" panose="02040503050406030204" pitchFamily="18" charset="0"/>
                        </a:rPr>
                        <a:t>Current contacts in quarantine</a:t>
                      </a:r>
                    </a:p>
                  </a:txBody>
                  <a:tcPr anchor="ctr">
                    <a:solidFill>
                      <a:srgbClr val="BAD9E3"/>
                    </a:solidFill>
                  </a:tcPr>
                </a:tc>
                <a:tc>
                  <a:txBody>
                    <a:bodyPr/>
                    <a:lstStyle/>
                    <a:p>
                      <a:pPr algn="ctr"/>
                      <a:r>
                        <a:rPr lang="en-US" sz="1100">
                          <a:latin typeface="Cambria" panose="02040503050406030204" pitchFamily="18" charset="0"/>
                        </a:rPr>
                        <a:t>0</a:t>
                      </a:r>
                    </a:p>
                  </a:txBody>
                  <a:tcPr anchor="ctr">
                    <a:solidFill>
                      <a:srgbClr val="BAD9E3"/>
                    </a:solidFill>
                  </a:tcPr>
                </a:tc>
                <a:extLst>
                  <a:ext uri="{0D108BD9-81ED-4DB2-BD59-A6C34878D82A}">
                    <a16:rowId xmlns:a16="http://schemas.microsoft.com/office/drawing/2014/main" val="584461122"/>
                  </a:ext>
                </a:extLst>
              </a:tr>
              <a:tr h="450202">
                <a:tc>
                  <a:txBody>
                    <a:bodyPr/>
                    <a:lstStyle/>
                    <a:p>
                      <a:r>
                        <a:rPr lang="en-US" sz="1100">
                          <a:latin typeface="Cambria" panose="02040503050406030204" pitchFamily="18" charset="0"/>
                        </a:rPr>
                        <a:t>Total put in quarantine to date</a:t>
                      </a:r>
                    </a:p>
                  </a:txBody>
                  <a:tcPr anchor="ctr">
                    <a:solidFill>
                      <a:srgbClr val="DDECF1"/>
                    </a:solidFill>
                  </a:tcPr>
                </a:tc>
                <a:tc>
                  <a:txBody>
                    <a:bodyPr/>
                    <a:lstStyle/>
                    <a:p>
                      <a:pPr algn="ctr"/>
                      <a:r>
                        <a:rPr lang="en-US" sz="1100" dirty="0">
                          <a:latin typeface="Cambria" panose="02040503050406030204" pitchFamily="18" charset="0"/>
                        </a:rPr>
                        <a:t>154</a:t>
                      </a:r>
                    </a:p>
                  </a:txBody>
                  <a:tcPr anchor="ctr">
                    <a:solidFill>
                      <a:srgbClr val="DDECF1"/>
                    </a:solidFill>
                  </a:tcPr>
                </a:tc>
                <a:extLst>
                  <a:ext uri="{0D108BD9-81ED-4DB2-BD59-A6C34878D82A}">
                    <a16:rowId xmlns:a16="http://schemas.microsoft.com/office/drawing/2014/main" val="59517058"/>
                  </a:ext>
                </a:extLst>
              </a:tr>
              <a:tr h="406278">
                <a:tc>
                  <a:txBody>
                    <a:bodyPr/>
                    <a:lstStyle/>
                    <a:p>
                      <a:r>
                        <a:rPr lang="en-US" sz="1100">
                          <a:latin typeface="Cambria" panose="02040503050406030204" pitchFamily="18" charset="0"/>
                        </a:rPr>
                        <a:t>Total put in isolation to date</a:t>
                      </a:r>
                    </a:p>
                  </a:txBody>
                  <a:tcPr anchor="ctr">
                    <a:solidFill>
                      <a:srgbClr val="BAD9E3"/>
                    </a:solidFill>
                  </a:tcPr>
                </a:tc>
                <a:tc>
                  <a:txBody>
                    <a:bodyPr/>
                    <a:lstStyle/>
                    <a:p>
                      <a:pPr algn="ctr"/>
                      <a:r>
                        <a:rPr lang="en-US" sz="1100" dirty="0">
                          <a:latin typeface="Cambria" panose="02040503050406030204" pitchFamily="18" charset="0"/>
                        </a:rPr>
                        <a:t>99</a:t>
                      </a:r>
                    </a:p>
                  </a:txBody>
                  <a:tcPr anchor="ctr">
                    <a:solidFill>
                      <a:srgbClr val="BAD9E3"/>
                    </a:solidFill>
                  </a:tcPr>
                </a:tc>
                <a:extLst>
                  <a:ext uri="{0D108BD9-81ED-4DB2-BD59-A6C34878D82A}">
                    <a16:rowId xmlns:a16="http://schemas.microsoft.com/office/drawing/2014/main" val="3046315610"/>
                  </a:ext>
                </a:extLst>
              </a:tr>
              <a:tr h="469569">
                <a:tc>
                  <a:txBody>
                    <a:bodyPr/>
                    <a:lstStyle/>
                    <a:p>
                      <a:r>
                        <a:rPr lang="en-US" sz="1100" dirty="0">
                          <a:latin typeface="Cambria" panose="02040503050406030204" pitchFamily="18" charset="0"/>
                        </a:rPr>
                        <a:t>Total hospitalized to date</a:t>
                      </a:r>
                    </a:p>
                  </a:txBody>
                  <a:tcPr anchor="ctr">
                    <a:solidFill>
                      <a:srgbClr val="DDECF1"/>
                    </a:solidFill>
                  </a:tcPr>
                </a:tc>
                <a:tc>
                  <a:txBody>
                    <a:bodyPr/>
                    <a:lstStyle/>
                    <a:p>
                      <a:pPr algn="ctr"/>
                      <a:r>
                        <a:rPr lang="en-US" sz="1100" dirty="0">
                          <a:latin typeface="Cambria" panose="02040503050406030204" pitchFamily="18" charset="0"/>
                        </a:rPr>
                        <a:t>10</a:t>
                      </a:r>
                    </a:p>
                  </a:txBody>
                  <a:tcPr anchor="ctr">
                    <a:solidFill>
                      <a:srgbClr val="DDECF1"/>
                    </a:solidFill>
                  </a:tcPr>
                </a:tc>
                <a:extLst>
                  <a:ext uri="{0D108BD9-81ED-4DB2-BD59-A6C34878D82A}">
                    <a16:rowId xmlns:a16="http://schemas.microsoft.com/office/drawing/2014/main" val="3259914652"/>
                  </a:ext>
                </a:extLst>
              </a:tr>
              <a:tr h="406278">
                <a:tc>
                  <a:txBody>
                    <a:bodyPr/>
                    <a:lstStyle/>
                    <a:p>
                      <a:r>
                        <a:rPr lang="en-US" sz="1100" dirty="0">
                          <a:latin typeface="Cambria" panose="02040503050406030204" pitchFamily="18" charset="0"/>
                        </a:rPr>
                        <a:t>Total hospitalized (vaccinated) to date </a:t>
                      </a:r>
                    </a:p>
                  </a:txBody>
                  <a:tcPr anchor="ctr">
                    <a:solidFill>
                      <a:srgbClr val="BAD9E3"/>
                    </a:solidFill>
                  </a:tcPr>
                </a:tc>
                <a:tc>
                  <a:txBody>
                    <a:bodyPr/>
                    <a:lstStyle/>
                    <a:p>
                      <a:pPr algn="ctr"/>
                      <a:r>
                        <a:rPr lang="en-US" sz="1100" dirty="0">
                          <a:latin typeface="Cambria" panose="02040503050406030204" pitchFamily="18" charset="0"/>
                        </a:rPr>
                        <a:t>1</a:t>
                      </a:r>
                    </a:p>
                  </a:txBody>
                  <a:tcPr anchor="ctr">
                    <a:solidFill>
                      <a:srgbClr val="BAD9E3"/>
                    </a:solidFill>
                  </a:tcPr>
                </a:tc>
                <a:extLst>
                  <a:ext uri="{0D108BD9-81ED-4DB2-BD59-A6C34878D82A}">
                    <a16:rowId xmlns:a16="http://schemas.microsoft.com/office/drawing/2014/main" val="3882734270"/>
                  </a:ext>
                </a:extLst>
              </a:tr>
            </a:tbl>
          </a:graphicData>
        </a:graphic>
      </p:graphicFrame>
      <p:sp>
        <p:nvSpPr>
          <p:cNvPr id="38" name="TextBox 37">
            <a:extLst>
              <a:ext uri="{FF2B5EF4-FFF2-40B4-BE49-F238E27FC236}">
                <a16:creationId xmlns:a16="http://schemas.microsoft.com/office/drawing/2014/main" id="{6BAD4859-FA13-41AE-BA1C-56D47B522C4E}"/>
              </a:ext>
            </a:extLst>
          </p:cNvPr>
          <p:cNvSpPr txBox="1"/>
          <p:nvPr/>
        </p:nvSpPr>
        <p:spPr>
          <a:xfrm>
            <a:off x="484042" y="1795565"/>
            <a:ext cx="2843358" cy="307777"/>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rPr>
              <a:t>COVID-19 Weekly Snapshot</a:t>
            </a:r>
          </a:p>
        </p:txBody>
      </p:sp>
      <p:sp>
        <p:nvSpPr>
          <p:cNvPr id="39" name="Rectangle 38">
            <a:extLst>
              <a:ext uri="{FF2B5EF4-FFF2-40B4-BE49-F238E27FC236}">
                <a16:creationId xmlns:a16="http://schemas.microsoft.com/office/drawing/2014/main" id="{7083D939-5B64-4025-824A-A1B0C31E0B41}"/>
              </a:ext>
            </a:extLst>
          </p:cNvPr>
          <p:cNvSpPr/>
          <p:nvPr/>
        </p:nvSpPr>
        <p:spPr>
          <a:xfrm>
            <a:off x="403505" y="2209799"/>
            <a:ext cx="2897047" cy="1309021"/>
          </a:xfrm>
          <a:prstGeom prst="rect">
            <a:avLst/>
          </a:prstGeom>
        </p:spPr>
        <p:txBody>
          <a:bodyPr wrap="square">
            <a:noAutofit/>
          </a:bodyPr>
          <a:lstStyle/>
          <a:p>
            <a:r>
              <a:rPr lang="en-US" sz="1000" dirty="0">
                <a:solidFill>
                  <a:srgbClr val="000000"/>
                </a:solidFill>
                <a:latin typeface="Cambria" panose="02040503050406030204" pitchFamily="18" charset="0"/>
                <a:ea typeface="Times New Roman" panose="02020603050405020304" pitchFamily="18" charset="0"/>
              </a:rPr>
              <a:t>Note to readers: This chart from the Health Unit is a weekly snapshot of COVID-19 cases directly involving the US Mission. The numbers include US Direct Hires, Eligible Family Members and Locally Engaged Staff. We hope this will provide readers with a good idea of the extent of the C-19 outbreak currently active in our community, as well as from the start of the pandemic to date.</a:t>
            </a:r>
            <a:endParaRPr lang="en-US" sz="1000" dirty="0">
              <a:effectLst/>
              <a:latin typeface="Cambria" panose="02040503050406030204" pitchFamily="18" charset="0"/>
              <a:ea typeface="Times New Roman" panose="02020603050405020304" pitchFamily="18" charset="0"/>
            </a:endParaRPr>
          </a:p>
        </p:txBody>
      </p:sp>
      <p:sp>
        <p:nvSpPr>
          <p:cNvPr id="40" name="Text Box 2">
            <a:extLst>
              <a:ext uri="{FF2B5EF4-FFF2-40B4-BE49-F238E27FC236}">
                <a16:creationId xmlns:a16="http://schemas.microsoft.com/office/drawing/2014/main" id="{48B40A6A-C0DD-432F-8A2E-B002858BAFE7}"/>
              </a:ext>
            </a:extLst>
          </p:cNvPr>
          <p:cNvSpPr txBox="1">
            <a:spLocks noChangeArrowheads="1"/>
          </p:cNvSpPr>
          <p:nvPr/>
        </p:nvSpPr>
        <p:spPr bwMode="auto">
          <a:xfrm>
            <a:off x="457198" y="1008685"/>
            <a:ext cx="2897047" cy="618937"/>
          </a:xfrm>
          <a:prstGeom prst="rect">
            <a:avLst/>
          </a:prstGeom>
          <a:solidFill>
            <a:srgbClr val="0070C0"/>
          </a:solidFill>
          <a:ln>
            <a:noFill/>
          </a:ln>
          <a:effectLst/>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altLang="en-US" sz="1300" b="1" dirty="0">
                <a:solidFill>
                  <a:schemeClr val="bg1"/>
                </a:solidFill>
                <a:latin typeface="Cambria" panose="02040503050406030204" pitchFamily="18" charset="0"/>
              </a:rPr>
              <a:t>Nairobi Diplomacy Strong Status: </a:t>
            </a:r>
            <a:r>
              <a:rPr lang="en-US" altLang="en-US" sz="1300" b="1" dirty="0">
                <a:solidFill>
                  <a:srgbClr val="FFFF00"/>
                </a:solidFill>
                <a:latin typeface="Cambria" panose="02040503050406030204" pitchFamily="18" charset="0"/>
              </a:rPr>
              <a:t>Phase 1</a:t>
            </a:r>
            <a:endParaRPr lang="en-US" altLang="en-US" sz="1300" dirty="0">
              <a:solidFill>
                <a:schemeClr val="bg1"/>
              </a:solidFill>
              <a:latin typeface="Arial" panose="020B0604020202020204" pitchFamily="34" charset="0"/>
            </a:endParaRPr>
          </a:p>
        </p:txBody>
      </p:sp>
      <p:sp>
        <p:nvSpPr>
          <p:cNvPr id="56" name="Text Box 12">
            <a:extLst>
              <a:ext uri="{FF2B5EF4-FFF2-40B4-BE49-F238E27FC236}">
                <a16:creationId xmlns:a16="http://schemas.microsoft.com/office/drawing/2014/main" id="{9BEAD5D8-F39E-4366-96FB-476927D4704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TextBox 26">
            <a:extLst>
              <a:ext uri="{FF2B5EF4-FFF2-40B4-BE49-F238E27FC236}">
                <a16:creationId xmlns:a16="http://schemas.microsoft.com/office/drawing/2014/main" id="{91328576-7A51-4207-853B-1E00804590C2}"/>
              </a:ext>
            </a:extLst>
          </p:cNvPr>
          <p:cNvSpPr txBox="1"/>
          <p:nvPr/>
        </p:nvSpPr>
        <p:spPr>
          <a:xfrm>
            <a:off x="565633" y="4190751"/>
            <a:ext cx="2024742" cy="430887"/>
          </a:xfrm>
          <a:prstGeom prst="rect">
            <a:avLst/>
          </a:prstGeom>
          <a:noFill/>
        </p:spPr>
        <p:txBody>
          <a:bodyPr wrap="square">
            <a:spAutoFit/>
          </a:bodyPr>
          <a:lstStyle/>
          <a:p>
            <a:r>
              <a:rPr lang="en-US" sz="1100">
                <a:latin typeface="Cambria" panose="02040503050406030204" pitchFamily="18" charset="0"/>
              </a:rPr>
              <a:t>Total Persons testing positive for COVID-19 to date</a:t>
            </a:r>
          </a:p>
        </p:txBody>
      </p:sp>
      <p:sp>
        <p:nvSpPr>
          <p:cNvPr id="28" name="TextBox 27">
            <a:extLst>
              <a:ext uri="{FF2B5EF4-FFF2-40B4-BE49-F238E27FC236}">
                <a16:creationId xmlns:a16="http://schemas.microsoft.com/office/drawing/2014/main" id="{CBD4CCF9-BCE1-438E-9AC4-F482111FCB0F}"/>
              </a:ext>
            </a:extLst>
          </p:cNvPr>
          <p:cNvSpPr txBox="1"/>
          <p:nvPr/>
        </p:nvSpPr>
        <p:spPr>
          <a:xfrm>
            <a:off x="565633" y="4772898"/>
            <a:ext cx="1772735" cy="261610"/>
          </a:xfrm>
          <a:prstGeom prst="rect">
            <a:avLst/>
          </a:prstGeom>
          <a:noFill/>
        </p:spPr>
        <p:txBody>
          <a:bodyPr wrap="square">
            <a:spAutoFit/>
          </a:bodyPr>
          <a:lstStyle/>
          <a:p>
            <a:r>
              <a:rPr lang="en-US" sz="1100" dirty="0">
                <a:latin typeface="Cambria" panose="02040503050406030204" pitchFamily="18" charset="0"/>
              </a:rPr>
              <a:t>Fully vaccinated positives</a:t>
            </a:r>
          </a:p>
        </p:txBody>
      </p:sp>
      <p:graphicFrame>
        <p:nvGraphicFramePr>
          <p:cNvPr id="4" name="Table 4">
            <a:extLst>
              <a:ext uri="{FF2B5EF4-FFF2-40B4-BE49-F238E27FC236}">
                <a16:creationId xmlns:a16="http://schemas.microsoft.com/office/drawing/2014/main" id="{0113E859-898A-E04E-A1D2-D32DF6BA53EB}"/>
              </a:ext>
            </a:extLst>
          </p:cNvPr>
          <p:cNvGraphicFramePr>
            <a:graphicFrameLocks noGrp="1"/>
          </p:cNvGraphicFramePr>
          <p:nvPr>
            <p:extLst>
              <p:ext uri="{D42A27DB-BD31-4B8C-83A1-F6EECF244321}">
                <p14:modId xmlns:p14="http://schemas.microsoft.com/office/powerpoint/2010/main" val="2631856221"/>
              </p:ext>
            </p:extLst>
          </p:nvPr>
        </p:nvGraphicFramePr>
        <p:xfrm>
          <a:off x="457199" y="8387384"/>
          <a:ext cx="2870199" cy="411480"/>
        </p:xfrm>
        <a:graphic>
          <a:graphicData uri="http://schemas.openxmlformats.org/drawingml/2006/table">
            <a:tbl>
              <a:tblPr firstRow="1" bandRow="1">
                <a:tableStyleId>{F2DE63D5-997A-4646-A377-4702673A728D}</a:tableStyleId>
              </a:tblPr>
              <a:tblGrid>
                <a:gridCol w="2028826">
                  <a:extLst>
                    <a:ext uri="{9D8B030D-6E8A-4147-A177-3AD203B41FA5}">
                      <a16:colId xmlns:a16="http://schemas.microsoft.com/office/drawing/2014/main" val="1216884103"/>
                    </a:ext>
                  </a:extLst>
                </a:gridCol>
                <a:gridCol w="841373">
                  <a:extLst>
                    <a:ext uri="{9D8B030D-6E8A-4147-A177-3AD203B41FA5}">
                      <a16:colId xmlns:a16="http://schemas.microsoft.com/office/drawing/2014/main" val="2577934618"/>
                    </a:ext>
                  </a:extLst>
                </a:gridCol>
              </a:tblGrid>
              <a:tr h="338843">
                <a:tc>
                  <a:txBody>
                    <a:bodyPr/>
                    <a:lstStyle/>
                    <a:p>
                      <a:endParaRPr lang="en-US" dirty="0"/>
                    </a:p>
                  </a:txBody>
                  <a:tcPr>
                    <a:lnR w="12700" cap="flat" cmpd="sng" algn="ctr">
                      <a:solidFill>
                        <a:schemeClr val="bg1"/>
                      </a:solidFill>
                      <a:prstDash val="solid"/>
                      <a:round/>
                      <a:headEnd type="none" w="med" len="med"/>
                      <a:tailEnd type="none" w="med" len="med"/>
                    </a:lnR>
                    <a:solidFill>
                      <a:schemeClr val="accent3">
                        <a:lumMod val="20000"/>
                        <a:lumOff val="80000"/>
                      </a:schemeClr>
                    </a:solidFill>
                  </a:tcPr>
                </a:tc>
                <a:tc>
                  <a:txBody>
                    <a:bodyPr/>
                    <a:lstStyle/>
                    <a:p>
                      <a:pPr algn="ctr"/>
                      <a:endParaRPr lang="en-US" sz="1000" b="0" dirty="0">
                        <a:solidFill>
                          <a:schemeClr val="tx1"/>
                        </a:solidFill>
                      </a:endParaRPr>
                    </a:p>
                    <a:p>
                      <a:pPr algn="ctr"/>
                      <a:r>
                        <a:rPr lang="en-US" sz="1100" b="0" dirty="0">
                          <a:solidFill>
                            <a:schemeClr val="tx1"/>
                          </a:solidFill>
                        </a:rPr>
                        <a:t>3</a:t>
                      </a:r>
                    </a:p>
                  </a:txBody>
                  <a:tcPr>
                    <a:lnL w="12700" cap="flat" cmpd="sng" algn="ctr">
                      <a:solidFill>
                        <a:schemeClr val="bg1"/>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568118948"/>
                  </a:ext>
                </a:extLst>
              </a:tr>
            </a:tbl>
          </a:graphicData>
        </a:graphic>
      </p:graphicFrame>
      <p:sp>
        <p:nvSpPr>
          <p:cNvPr id="5" name="TextBox 4">
            <a:extLst>
              <a:ext uri="{FF2B5EF4-FFF2-40B4-BE49-F238E27FC236}">
                <a16:creationId xmlns:a16="http://schemas.microsoft.com/office/drawing/2014/main" id="{FFCD8925-2F56-4E4C-8CF5-AF757CA4F5C8}"/>
              </a:ext>
            </a:extLst>
          </p:cNvPr>
          <p:cNvSpPr txBox="1"/>
          <p:nvPr/>
        </p:nvSpPr>
        <p:spPr>
          <a:xfrm>
            <a:off x="457199" y="8464617"/>
            <a:ext cx="1321196" cy="261610"/>
          </a:xfrm>
          <a:prstGeom prst="rect">
            <a:avLst/>
          </a:prstGeom>
          <a:noFill/>
        </p:spPr>
        <p:txBody>
          <a:bodyPr wrap="none" rtlCol="0">
            <a:spAutoFit/>
          </a:bodyPr>
          <a:lstStyle/>
          <a:p>
            <a:r>
              <a:rPr lang="en-US" sz="1100" dirty="0">
                <a:latin typeface="Cambria" panose="02040503050406030204" pitchFamily="18" charset="0"/>
              </a:rPr>
              <a:t>Total Covid Deaths</a:t>
            </a:r>
          </a:p>
        </p:txBody>
      </p:sp>
      <p:sp>
        <p:nvSpPr>
          <p:cNvPr id="32" name="Rectangle 31">
            <a:extLst>
              <a:ext uri="{FF2B5EF4-FFF2-40B4-BE49-F238E27FC236}">
                <a16:creationId xmlns:a16="http://schemas.microsoft.com/office/drawing/2014/main" id="{8AF36FCC-7843-D14C-B892-142C3D33C9B9}"/>
              </a:ext>
            </a:extLst>
          </p:cNvPr>
          <p:cNvSpPr/>
          <p:nvPr/>
        </p:nvSpPr>
        <p:spPr>
          <a:xfrm>
            <a:off x="8234298" y="5453803"/>
            <a:ext cx="3886200" cy="3139321"/>
          </a:xfrm>
          <a:prstGeom prst="rect">
            <a:avLst/>
          </a:prstGeom>
          <a:solidFill>
            <a:schemeClr val="accent4">
              <a:lumMod val="20000"/>
              <a:lumOff val="80000"/>
            </a:schemeClr>
          </a:solidFill>
          <a:ln w="38100">
            <a:solidFill>
              <a:srgbClr val="FF0000"/>
            </a:solidFill>
          </a:ln>
        </p:spPr>
        <p:txBody>
          <a:bodyPr wrap="square">
            <a:spAutoFit/>
          </a:bodyPr>
          <a:lstStyle/>
          <a:p>
            <a:r>
              <a:rPr lang="en-PH" b="1" dirty="0">
                <a:solidFill>
                  <a:schemeClr val="accent4">
                    <a:lumMod val="75000"/>
                  </a:schemeClr>
                </a:solidFill>
                <a:latin typeface="YACgEa4Wckw 0"/>
              </a:rPr>
              <a:t>Please take a moment....</a:t>
            </a:r>
            <a:endParaRPr lang="en-PH" dirty="0">
              <a:solidFill>
                <a:schemeClr val="accent4">
                  <a:lumMod val="75000"/>
                </a:schemeClr>
              </a:solidFill>
              <a:latin typeface="YACgEa4Wckw 0"/>
            </a:endParaRPr>
          </a:p>
          <a:p>
            <a:r>
              <a:rPr lang="en-PH" sz="1200" dirty="0">
                <a:solidFill>
                  <a:schemeClr val="accent4">
                    <a:lumMod val="75000"/>
                  </a:schemeClr>
                </a:solidFill>
              </a:rPr>
              <a:t>Management requests your participation in a brief </a:t>
            </a:r>
            <a:r>
              <a:rPr lang="en-PH" sz="1200" dirty="0">
                <a:solidFill>
                  <a:schemeClr val="accent4">
                    <a:lumMod val="75000"/>
                  </a:schemeClr>
                </a:solidFill>
                <a:hlinkClick r:id="rId3"/>
              </a:rPr>
              <a:t>Customer Survey</a:t>
            </a:r>
            <a:r>
              <a:rPr lang="en-PH" sz="1200" dirty="0">
                <a:solidFill>
                  <a:schemeClr val="accent4">
                    <a:lumMod val="75000"/>
                  </a:schemeClr>
                </a:solidFill>
              </a:rPr>
              <a:t>. Completing this survey should take just a few minutes of your time, and will allow our team to plan and serve you better. </a:t>
            </a:r>
          </a:p>
          <a:p>
            <a:endParaRPr lang="en-PH" sz="1200" dirty="0">
              <a:solidFill>
                <a:schemeClr val="accent4">
                  <a:lumMod val="75000"/>
                </a:schemeClr>
              </a:solidFill>
            </a:endParaRPr>
          </a:p>
          <a:p>
            <a:r>
              <a:rPr lang="en-PH" sz="1200" dirty="0">
                <a:solidFill>
                  <a:schemeClr val="accent4">
                    <a:lumMod val="75000"/>
                  </a:schemeClr>
                </a:solidFill>
              </a:rPr>
              <a:t>To date we have received responses from less than half of the mission. It is critical that we get to 100%. </a:t>
            </a:r>
          </a:p>
          <a:p>
            <a:endParaRPr lang="en-PH" sz="1200" dirty="0">
              <a:solidFill>
                <a:schemeClr val="accent4">
                  <a:lumMod val="75000"/>
                </a:schemeClr>
              </a:solidFill>
            </a:endParaRPr>
          </a:p>
          <a:p>
            <a:r>
              <a:rPr lang="en-PH" sz="1200" dirty="0">
                <a:solidFill>
                  <a:schemeClr val="accent4">
                    <a:lumMod val="75000"/>
                  </a:schemeClr>
                </a:solidFill>
              </a:rPr>
              <a:t>Please complete one survey per household. If you reside in group accommodation (TDY housing or the MSGR, for instance), you do not need to complete this survey. </a:t>
            </a:r>
          </a:p>
          <a:p>
            <a:endParaRPr lang="en-PH" sz="1200" dirty="0">
              <a:solidFill>
                <a:schemeClr val="accent4">
                  <a:lumMod val="75000"/>
                </a:schemeClr>
              </a:solidFill>
            </a:endParaRPr>
          </a:p>
          <a:p>
            <a:r>
              <a:rPr lang="en-PH" sz="1200" dirty="0">
                <a:solidFill>
                  <a:schemeClr val="accent4">
                    <a:lumMod val="75000"/>
                  </a:schemeClr>
                </a:solidFill>
              </a:rPr>
              <a:t>All personnel currently at post (with the exception of those in shared accommodation) must complete this survey. Many thanks for your participation.</a:t>
            </a:r>
            <a:endParaRPr lang="en-PH" sz="1200" dirty="0">
              <a:solidFill>
                <a:schemeClr val="accent4">
                  <a:lumMod val="75000"/>
                </a:schemeClr>
              </a:solidFill>
              <a:effectLst/>
            </a:endParaRPr>
          </a:p>
        </p:txBody>
      </p:sp>
      <p:sp>
        <p:nvSpPr>
          <p:cNvPr id="16" name="TextBox 15">
            <a:extLst>
              <a:ext uri="{FF2B5EF4-FFF2-40B4-BE49-F238E27FC236}">
                <a16:creationId xmlns:a16="http://schemas.microsoft.com/office/drawing/2014/main" id="{B16AF695-2130-4FBE-B082-FB2F13D3E254}"/>
              </a:ext>
            </a:extLst>
          </p:cNvPr>
          <p:cNvSpPr txBox="1"/>
          <p:nvPr/>
        </p:nvSpPr>
        <p:spPr>
          <a:xfrm>
            <a:off x="3423444" y="1013296"/>
            <a:ext cx="3891756" cy="3970318"/>
          </a:xfrm>
          <a:prstGeom prst="rect">
            <a:avLst/>
          </a:prstGeom>
          <a:noFill/>
        </p:spPr>
        <p:txBody>
          <a:bodyPr wrap="square">
            <a:spAutoFit/>
          </a:bodyPr>
          <a:lstStyle/>
          <a:p>
            <a:pPr algn="ctr"/>
            <a:r>
              <a:rPr lang="en-US" sz="1200" u="sng" dirty="0">
                <a:solidFill>
                  <a:srgbClr val="0000FF"/>
                </a:solidFill>
                <a:latin typeface="Berlin Sans FB" panose="020E0602020502020306" pitchFamily="34" charset="0"/>
                <a:ea typeface="Cambria" panose="02040503050406030204" pitchFamily="18" charset="0"/>
              </a:rPr>
              <a:t>COVID-19 VACCINE : 3</a:t>
            </a:r>
            <a:r>
              <a:rPr lang="en-US" sz="1200" u="sng" baseline="30000" dirty="0">
                <a:solidFill>
                  <a:srgbClr val="0000FF"/>
                </a:solidFill>
                <a:latin typeface="Berlin Sans FB" panose="020E0602020502020306" pitchFamily="34" charset="0"/>
                <a:ea typeface="Cambria" panose="02040503050406030204" pitchFamily="18" charset="0"/>
              </a:rPr>
              <a:t>RD</a:t>
            </a:r>
            <a:r>
              <a:rPr lang="en-US" sz="1200" u="sng" dirty="0">
                <a:solidFill>
                  <a:srgbClr val="0000FF"/>
                </a:solidFill>
                <a:latin typeface="Berlin Sans FB" panose="020E0602020502020306" pitchFamily="34" charset="0"/>
                <a:ea typeface="Cambria" panose="02040503050406030204" pitchFamily="18" charset="0"/>
              </a:rPr>
              <a:t> DOSE</a:t>
            </a:r>
            <a:endParaRPr lang="en-US" sz="1200" i="0" u="sng" dirty="0">
              <a:solidFill>
                <a:srgbClr val="0000FF"/>
              </a:solidFill>
              <a:effectLst/>
              <a:latin typeface="Berlin Sans FB" panose="020E0602020502020306" pitchFamily="34" charset="0"/>
              <a:ea typeface="Cambria" panose="02040503050406030204" pitchFamily="18" charset="0"/>
            </a:endParaRPr>
          </a:p>
          <a:p>
            <a:pPr algn="l"/>
            <a:endParaRPr lang="en-US" sz="1000" b="0" i="0" dirty="0">
              <a:solidFill>
                <a:srgbClr val="000000"/>
              </a:solidFill>
              <a:effectLst/>
              <a:latin typeface="Cambria" panose="02040503050406030204" pitchFamily="18" charset="0"/>
              <a:ea typeface="Cambria" panose="02040503050406030204" pitchFamily="18" charset="0"/>
            </a:endParaRPr>
          </a:p>
          <a:p>
            <a:pPr algn="l"/>
            <a:r>
              <a:rPr lang="en-US" sz="1000" b="0" i="0" dirty="0">
                <a:solidFill>
                  <a:srgbClr val="000000"/>
                </a:solidFill>
                <a:effectLst/>
                <a:latin typeface="Cambria" panose="02040503050406030204" pitchFamily="18" charset="0"/>
                <a:ea typeface="Cambria" panose="02040503050406030204" pitchFamily="18" charset="0"/>
              </a:rPr>
              <a:t>CDC states that patients with the following medical conditions should get a third dose:</a:t>
            </a:r>
          </a:p>
          <a:p>
            <a:pPr marL="171450" indent="-171450" algn="l">
              <a:buFont typeface="Arial" panose="020B0604020202020204" pitchFamily="34" charset="0"/>
              <a:buChar char="•"/>
            </a:pPr>
            <a:r>
              <a:rPr lang="en-US" sz="1000" b="0" i="0" dirty="0">
                <a:solidFill>
                  <a:srgbClr val="000000"/>
                </a:solidFill>
                <a:effectLst/>
                <a:latin typeface="Cambria" panose="02040503050406030204" pitchFamily="18" charset="0"/>
                <a:ea typeface="Cambria" panose="02040503050406030204" pitchFamily="18" charset="0"/>
              </a:rPr>
              <a:t>Been receiving active cancer treatment for tumors or cancers of the blood.</a:t>
            </a:r>
          </a:p>
          <a:p>
            <a:pPr marL="171450" indent="-171450" algn="l">
              <a:buFont typeface="Arial" panose="020B0604020202020204" pitchFamily="34" charset="0"/>
              <a:buChar char="•"/>
            </a:pPr>
            <a:r>
              <a:rPr lang="en-US" sz="1000" b="0" i="0" dirty="0">
                <a:solidFill>
                  <a:srgbClr val="000000"/>
                </a:solidFill>
                <a:effectLst/>
                <a:latin typeface="Cambria" panose="02040503050406030204" pitchFamily="18" charset="0"/>
                <a:ea typeface="Cambria" panose="02040503050406030204" pitchFamily="18" charset="0"/>
              </a:rPr>
              <a:t>Received an organ transplant and are taking medicine to suppress the immune system.</a:t>
            </a:r>
          </a:p>
          <a:p>
            <a:pPr marL="171450" indent="-171450" algn="l">
              <a:buFont typeface="Arial" panose="020B0604020202020204" pitchFamily="34" charset="0"/>
              <a:buChar char="•"/>
            </a:pPr>
            <a:r>
              <a:rPr lang="en-US" sz="1000" b="0" i="0" dirty="0">
                <a:solidFill>
                  <a:srgbClr val="000000"/>
                </a:solidFill>
                <a:effectLst/>
                <a:latin typeface="Cambria" panose="02040503050406030204" pitchFamily="18" charset="0"/>
                <a:ea typeface="Cambria" panose="02040503050406030204" pitchFamily="18" charset="0"/>
              </a:rPr>
              <a:t>Received a stem cell transplant within the last two years or are taking medication to suppress the immune system.</a:t>
            </a:r>
          </a:p>
          <a:p>
            <a:pPr marL="171450" indent="-171450" algn="l">
              <a:buFont typeface="Arial" panose="020B0604020202020204" pitchFamily="34" charset="0"/>
              <a:buChar char="•"/>
            </a:pPr>
            <a:r>
              <a:rPr lang="en-US" sz="1000" b="0" i="0" dirty="0">
                <a:solidFill>
                  <a:srgbClr val="000000"/>
                </a:solidFill>
                <a:effectLst/>
                <a:latin typeface="Cambria" panose="02040503050406030204" pitchFamily="18" charset="0"/>
                <a:ea typeface="Cambria" panose="02040503050406030204" pitchFamily="18" charset="0"/>
              </a:rPr>
              <a:t>Moderate or severe primary immunodeficiency (such as DiGeorge syndrome or </a:t>
            </a:r>
            <a:r>
              <a:rPr lang="en-US" sz="1000" b="0" i="0" dirty="0" err="1">
                <a:solidFill>
                  <a:srgbClr val="000000"/>
                </a:solidFill>
                <a:effectLst/>
                <a:latin typeface="Cambria" panose="02040503050406030204" pitchFamily="18" charset="0"/>
                <a:ea typeface="Cambria" panose="02040503050406030204" pitchFamily="18" charset="0"/>
              </a:rPr>
              <a:t>Wiskott</a:t>
            </a:r>
            <a:r>
              <a:rPr lang="en-US" sz="1000" b="0" i="0" dirty="0">
                <a:solidFill>
                  <a:srgbClr val="000000"/>
                </a:solidFill>
                <a:effectLst/>
                <a:latin typeface="Cambria" panose="02040503050406030204" pitchFamily="18" charset="0"/>
                <a:ea typeface="Cambria" panose="02040503050406030204" pitchFamily="18" charset="0"/>
              </a:rPr>
              <a:t>-Aldrich syndrome).</a:t>
            </a:r>
          </a:p>
          <a:p>
            <a:pPr marL="171450" indent="-171450" algn="l">
              <a:buFont typeface="Arial" panose="020B0604020202020204" pitchFamily="34" charset="0"/>
              <a:buChar char="•"/>
            </a:pPr>
            <a:r>
              <a:rPr lang="en-US" sz="1000" b="0" i="0" dirty="0">
                <a:solidFill>
                  <a:srgbClr val="000000"/>
                </a:solidFill>
                <a:effectLst/>
                <a:latin typeface="Cambria" panose="02040503050406030204" pitchFamily="18" charset="0"/>
                <a:ea typeface="Cambria" panose="02040503050406030204" pitchFamily="18" charset="0"/>
              </a:rPr>
              <a:t>Advanced or untreated HIV infection.</a:t>
            </a:r>
          </a:p>
          <a:p>
            <a:pPr marL="171450" indent="-171450" algn="l">
              <a:buFont typeface="Arial" panose="020B0604020202020204" pitchFamily="34" charset="0"/>
              <a:buChar char="•"/>
            </a:pPr>
            <a:r>
              <a:rPr lang="en-US" sz="1000" b="0" i="0" dirty="0">
                <a:solidFill>
                  <a:srgbClr val="000000"/>
                </a:solidFill>
                <a:effectLst/>
                <a:latin typeface="Cambria" panose="02040503050406030204" pitchFamily="18" charset="0"/>
                <a:ea typeface="Cambria" panose="02040503050406030204" pitchFamily="18" charset="0"/>
              </a:rPr>
              <a:t>Active treatment with high-dose corticosteroids or other drugs that may suppress your immune response.</a:t>
            </a:r>
          </a:p>
          <a:p>
            <a:pPr algn="l"/>
            <a:endParaRPr lang="en-US" sz="1000" b="0" i="0" dirty="0">
              <a:solidFill>
                <a:srgbClr val="000000"/>
              </a:solidFill>
              <a:effectLst/>
              <a:latin typeface="Cambria" panose="02040503050406030204" pitchFamily="18" charset="0"/>
              <a:ea typeface="Cambria" panose="02040503050406030204" pitchFamily="18" charset="0"/>
            </a:endParaRPr>
          </a:p>
          <a:p>
            <a:pPr algn="l"/>
            <a:r>
              <a:rPr lang="en-US" sz="1000" b="0" i="0" dirty="0">
                <a:solidFill>
                  <a:srgbClr val="000000"/>
                </a:solidFill>
                <a:effectLst/>
                <a:latin typeface="Cambria" panose="02040503050406030204" pitchFamily="18" charset="0"/>
                <a:ea typeface="Cambria" panose="02040503050406030204" pitchFamily="18" charset="0"/>
              </a:rPr>
              <a:t>If you have a condition that fits the above criteria, don't hesitate to contact the health unit to schedule an appointment.</a:t>
            </a:r>
          </a:p>
          <a:p>
            <a:pPr algn="l"/>
            <a:r>
              <a:rPr lang="en-US" sz="1000" b="0" i="0" dirty="0">
                <a:solidFill>
                  <a:srgbClr val="000000"/>
                </a:solidFill>
                <a:effectLst/>
                <a:latin typeface="Cambria" panose="02040503050406030204" pitchFamily="18" charset="0"/>
                <a:ea typeface="Cambria" panose="02040503050406030204" pitchFamily="18" charset="0"/>
              </a:rPr>
              <a:t>Please remember, if you are sick with COVID-19 symptoms (cough, fever, new loss of taste or smell, sore throat, shortness of breath/difficulty breathing, fatigue, muscle aches, headache, congestion/runny nose, nausea/vomiting, or diarrhea), please stay home and call the HU for advice (020 363 6633). You will be triaged by phone and may be asked to come to the tent by the parking lot to get swabbed.</a:t>
            </a:r>
          </a:p>
        </p:txBody>
      </p:sp>
      <p:pic>
        <p:nvPicPr>
          <p:cNvPr id="2" name="Picture 1">
            <a:extLst>
              <a:ext uri="{FF2B5EF4-FFF2-40B4-BE49-F238E27FC236}">
                <a16:creationId xmlns:a16="http://schemas.microsoft.com/office/drawing/2014/main" id="{D3A1C271-862C-4806-8561-FF135EF5C015}"/>
              </a:ext>
            </a:extLst>
          </p:cNvPr>
          <p:cNvPicPr>
            <a:picLocks noChangeAspect="1"/>
          </p:cNvPicPr>
          <p:nvPr/>
        </p:nvPicPr>
        <p:blipFill>
          <a:blip r:embed="rId4"/>
          <a:stretch>
            <a:fillRect/>
          </a:stretch>
        </p:blipFill>
        <p:spPr>
          <a:xfrm>
            <a:off x="4289584" y="4765102"/>
            <a:ext cx="1379354" cy="619370"/>
          </a:xfrm>
          <a:prstGeom prst="rect">
            <a:avLst/>
          </a:prstGeom>
        </p:spPr>
      </p:pic>
      <p:sp>
        <p:nvSpPr>
          <p:cNvPr id="19" name="Rectangle 18">
            <a:extLst>
              <a:ext uri="{FF2B5EF4-FFF2-40B4-BE49-F238E27FC236}">
                <a16:creationId xmlns:a16="http://schemas.microsoft.com/office/drawing/2014/main" id="{B91F745E-9C6D-4AB3-8DB9-7874009A2102}"/>
              </a:ext>
            </a:extLst>
          </p:cNvPr>
          <p:cNvSpPr/>
          <p:nvPr/>
        </p:nvSpPr>
        <p:spPr>
          <a:xfrm>
            <a:off x="3519091" y="6944978"/>
            <a:ext cx="3685292" cy="2277175"/>
          </a:xfrm>
          <a:prstGeom prst="rect">
            <a:avLst/>
          </a:prstGeom>
          <a:noFill/>
          <a:ln w="158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276048C-33FF-45D7-B5F0-A771E84A49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1940" y="5604080"/>
            <a:ext cx="625205" cy="534237"/>
          </a:xfrm>
          <a:prstGeom prst="rect">
            <a:avLst/>
          </a:prstGeom>
        </p:spPr>
      </p:pic>
      <p:sp>
        <p:nvSpPr>
          <p:cNvPr id="22" name="TextBox 21">
            <a:extLst>
              <a:ext uri="{FF2B5EF4-FFF2-40B4-BE49-F238E27FC236}">
                <a16:creationId xmlns:a16="http://schemas.microsoft.com/office/drawing/2014/main" id="{12B20788-5DD3-435D-A958-EF0EB93F4EAA}"/>
              </a:ext>
            </a:extLst>
          </p:cNvPr>
          <p:cNvSpPr txBox="1"/>
          <p:nvPr/>
        </p:nvSpPr>
        <p:spPr>
          <a:xfrm>
            <a:off x="3679504" y="6594100"/>
            <a:ext cx="3296051" cy="307777"/>
          </a:xfrm>
          <a:prstGeom prst="rect">
            <a:avLst/>
          </a:prstGeom>
          <a:noFill/>
        </p:spPr>
        <p:txBody>
          <a:bodyPr wrap="square" rtlCol="0">
            <a:spAutoFit/>
          </a:bodyPr>
          <a:lstStyle/>
          <a:p>
            <a:pPr algn="ctr"/>
            <a:r>
              <a:rPr lang="en-US" sz="1400" i="1" dirty="0">
                <a:solidFill>
                  <a:srgbClr val="003366"/>
                </a:solidFill>
                <a:latin typeface="Cambria" panose="02040503050406030204" pitchFamily="18" charset="0"/>
              </a:rPr>
              <a:t>September 16</a:t>
            </a:r>
            <a:r>
              <a:rPr lang="en-US" sz="1400" i="1" baseline="30000" dirty="0">
                <a:solidFill>
                  <a:srgbClr val="003366"/>
                </a:solidFill>
                <a:latin typeface="Cambria" panose="02040503050406030204" pitchFamily="18" charset="0"/>
              </a:rPr>
              <a:t>th</a:t>
            </a:r>
            <a:r>
              <a:rPr lang="en-US" sz="1400" i="1" dirty="0">
                <a:solidFill>
                  <a:srgbClr val="003366"/>
                </a:solidFill>
                <a:latin typeface="Cambria" panose="02040503050406030204" pitchFamily="18" charset="0"/>
              </a:rPr>
              <a:t> – September 23</a:t>
            </a:r>
            <a:r>
              <a:rPr lang="en-US" sz="1400" i="1" baseline="30000" dirty="0">
                <a:solidFill>
                  <a:srgbClr val="003366"/>
                </a:solidFill>
                <a:latin typeface="Cambria" panose="02040503050406030204" pitchFamily="18" charset="0"/>
              </a:rPr>
              <a:t>rd</a:t>
            </a:r>
            <a:r>
              <a:rPr lang="en-US" sz="1400" i="1" dirty="0">
                <a:solidFill>
                  <a:srgbClr val="003366"/>
                </a:solidFill>
                <a:latin typeface="Cambria" panose="02040503050406030204" pitchFamily="18" charset="0"/>
              </a:rPr>
              <a:t>, 2021</a:t>
            </a:r>
          </a:p>
        </p:txBody>
      </p:sp>
      <p:sp>
        <p:nvSpPr>
          <p:cNvPr id="23" name="TextBox 22">
            <a:extLst>
              <a:ext uri="{FF2B5EF4-FFF2-40B4-BE49-F238E27FC236}">
                <a16:creationId xmlns:a16="http://schemas.microsoft.com/office/drawing/2014/main" id="{93410AEA-6523-49BE-983F-26168BF85CBF}"/>
              </a:ext>
            </a:extLst>
          </p:cNvPr>
          <p:cNvSpPr txBox="1"/>
          <p:nvPr/>
        </p:nvSpPr>
        <p:spPr>
          <a:xfrm>
            <a:off x="3354243" y="7016452"/>
            <a:ext cx="3753701" cy="400110"/>
          </a:xfrm>
          <a:prstGeom prst="rect">
            <a:avLst/>
          </a:prstGeom>
          <a:noFill/>
        </p:spPr>
        <p:txBody>
          <a:bodyPr wrap="square" rtlCol="0">
            <a:spAutoFit/>
          </a:bodyPr>
          <a:lstStyle/>
          <a:p>
            <a:pPr algn="ctr"/>
            <a:r>
              <a:rPr lang="en-US" sz="2000" b="1" dirty="0">
                <a:solidFill>
                  <a:srgbClr val="003366"/>
                </a:solidFill>
                <a:latin typeface="ACADEMY ENGRAVED LET PLAIN:1.0" panose="02000000000000000000" pitchFamily="2" charset="0"/>
              </a:rPr>
              <a:t>Hails</a:t>
            </a:r>
          </a:p>
        </p:txBody>
      </p:sp>
      <p:sp>
        <p:nvSpPr>
          <p:cNvPr id="24" name="TextBox 23">
            <a:extLst>
              <a:ext uri="{FF2B5EF4-FFF2-40B4-BE49-F238E27FC236}">
                <a16:creationId xmlns:a16="http://schemas.microsoft.com/office/drawing/2014/main" id="{FBECB6A6-9A69-4032-9E0A-F17A1855CF3D}"/>
              </a:ext>
            </a:extLst>
          </p:cNvPr>
          <p:cNvSpPr txBox="1"/>
          <p:nvPr/>
        </p:nvSpPr>
        <p:spPr>
          <a:xfrm>
            <a:off x="3575902" y="7308532"/>
            <a:ext cx="3503257" cy="1015663"/>
          </a:xfrm>
          <a:prstGeom prst="rect">
            <a:avLst/>
          </a:prstGeom>
          <a:noFill/>
        </p:spPr>
        <p:txBody>
          <a:bodyPr wrap="square" rtlCol="0">
            <a:spAutoFit/>
          </a:bodyPr>
          <a:lstStyle/>
          <a:p>
            <a:pPr marL="285750" indent="-285750">
              <a:buFont typeface="Arial" panose="020B0604020202020204" pitchFamily="34" charset="0"/>
              <a:buChar char="•"/>
            </a:pPr>
            <a:r>
              <a:rPr lang="en-US" sz="1000" dirty="0">
                <a:solidFill>
                  <a:srgbClr val="003365"/>
                </a:solidFill>
                <a:latin typeface="Cambria" panose="02040503050406030204" pitchFamily="18" charset="0"/>
              </a:rPr>
              <a:t>Julius Johnson (USAID) spouse Ameena, and children Abel, Adam, Mariah and a newborn! </a:t>
            </a:r>
          </a:p>
          <a:p>
            <a:pPr marL="285750" indent="-285750">
              <a:buFont typeface="Arial" panose="020B0604020202020204" pitchFamily="34" charset="0"/>
              <a:buChar char="•"/>
            </a:pPr>
            <a:r>
              <a:rPr lang="en-US" sz="1000" dirty="0">
                <a:solidFill>
                  <a:srgbClr val="003365"/>
                </a:solidFill>
                <a:latin typeface="Cambria" panose="02040503050406030204" pitchFamily="18" charset="0"/>
                <a:ea typeface="Cambria" panose="02040503050406030204" pitchFamily="18" charset="0"/>
              </a:rPr>
              <a:t>Rachel Weil (DEA)</a:t>
            </a:r>
          </a:p>
          <a:p>
            <a:pPr marL="285750" indent="-285750">
              <a:buFont typeface="Arial" panose="020B0604020202020204" pitchFamily="34" charset="0"/>
              <a:buChar char="•"/>
            </a:pPr>
            <a:r>
              <a:rPr lang="en-US" sz="1000" dirty="0">
                <a:solidFill>
                  <a:srgbClr val="003365"/>
                </a:solidFill>
                <a:latin typeface="Cambria" panose="02040503050406030204" pitchFamily="18" charset="0"/>
                <a:ea typeface="Cambria" panose="02040503050406030204" pitchFamily="18" charset="0"/>
              </a:rPr>
              <a:t>Daniele Jean-Pierre (USAID)</a:t>
            </a:r>
          </a:p>
          <a:p>
            <a:pPr marL="285750" indent="-285750">
              <a:buFont typeface="Arial" panose="020B0604020202020204" pitchFamily="34" charset="0"/>
              <a:buChar char="•"/>
            </a:pPr>
            <a:r>
              <a:rPr lang="en-US" sz="1000" dirty="0">
                <a:solidFill>
                  <a:srgbClr val="003365"/>
                </a:solidFill>
                <a:latin typeface="Cambria" panose="02040503050406030204" pitchFamily="18" charset="0"/>
                <a:ea typeface="Cambria" panose="02040503050406030204" pitchFamily="18" charset="0"/>
              </a:rPr>
              <a:t>Matthew McQueen (</a:t>
            </a:r>
            <a:r>
              <a:rPr lang="en-US" sz="1000" dirty="0" err="1">
                <a:solidFill>
                  <a:srgbClr val="003365"/>
                </a:solidFill>
                <a:latin typeface="Cambria" panose="02040503050406030204" pitchFamily="18" charset="0"/>
                <a:ea typeface="Cambria" panose="02040503050406030204" pitchFamily="18" charset="0"/>
              </a:rPr>
              <a:t>PolRA</a:t>
            </a:r>
            <a:r>
              <a:rPr lang="en-US" sz="1000" dirty="0">
                <a:solidFill>
                  <a:srgbClr val="003365"/>
                </a:solidFill>
                <a:latin typeface="Cambria" panose="02040503050406030204" pitchFamily="18" charset="0"/>
                <a:ea typeface="Cambria" panose="02040503050406030204" pitchFamily="18" charset="0"/>
              </a:rPr>
              <a:t>) and spouse Catherine</a:t>
            </a:r>
          </a:p>
          <a:p>
            <a:pPr marL="285750" indent="-285750">
              <a:buFont typeface="Arial" panose="020B0604020202020204" pitchFamily="34" charset="0"/>
              <a:buChar char="•"/>
            </a:pPr>
            <a:endParaRPr lang="en-US" sz="1000" dirty="0">
              <a:solidFill>
                <a:schemeClr val="accent5">
                  <a:lumMod val="50000"/>
                </a:schemeClr>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04136BA8-EBBC-4F71-838D-D357ECA44F1E}"/>
              </a:ext>
            </a:extLst>
          </p:cNvPr>
          <p:cNvSpPr txBox="1"/>
          <p:nvPr/>
        </p:nvSpPr>
        <p:spPr>
          <a:xfrm>
            <a:off x="3423444" y="8138069"/>
            <a:ext cx="3753701" cy="400110"/>
          </a:xfrm>
          <a:prstGeom prst="rect">
            <a:avLst/>
          </a:prstGeom>
          <a:noFill/>
        </p:spPr>
        <p:txBody>
          <a:bodyPr wrap="square" rtlCol="0">
            <a:spAutoFit/>
          </a:bodyPr>
          <a:lstStyle/>
          <a:p>
            <a:pPr algn="ctr"/>
            <a:r>
              <a:rPr lang="en-US" sz="2000" b="1" dirty="0">
                <a:solidFill>
                  <a:srgbClr val="003366"/>
                </a:solidFill>
                <a:latin typeface="ACADEMY ENGRAVED LET PLAIN:1.0" panose="02000000000000000000" pitchFamily="2" charset="0"/>
              </a:rPr>
              <a:t>Farewells</a:t>
            </a:r>
          </a:p>
        </p:txBody>
      </p:sp>
      <p:sp>
        <p:nvSpPr>
          <p:cNvPr id="26" name="TextBox 25">
            <a:extLst>
              <a:ext uri="{FF2B5EF4-FFF2-40B4-BE49-F238E27FC236}">
                <a16:creationId xmlns:a16="http://schemas.microsoft.com/office/drawing/2014/main" id="{645E04CF-852D-41F8-B0FD-721B7A30879B}"/>
              </a:ext>
            </a:extLst>
          </p:cNvPr>
          <p:cNvSpPr txBox="1"/>
          <p:nvPr/>
        </p:nvSpPr>
        <p:spPr>
          <a:xfrm>
            <a:off x="3652645" y="8590469"/>
            <a:ext cx="3418183" cy="246221"/>
          </a:xfrm>
          <a:prstGeom prst="rect">
            <a:avLst/>
          </a:prstGeom>
          <a:noFill/>
        </p:spPr>
        <p:txBody>
          <a:bodyPr wrap="square">
            <a:spAutoFit/>
          </a:bodyPr>
          <a:lstStyle/>
          <a:p>
            <a:pPr marL="285750" indent="-285750">
              <a:buFont typeface="Arial" panose="020B0604020202020204" pitchFamily="34" charset="0"/>
              <a:buChar char="•"/>
            </a:pPr>
            <a:r>
              <a:rPr lang="en-US" sz="1000" dirty="0">
                <a:solidFill>
                  <a:srgbClr val="003366"/>
                </a:solidFill>
                <a:latin typeface="Cambria" panose="02040503050406030204" pitchFamily="18" charset="0"/>
                <a:ea typeface="Cambria" panose="02040503050406030204" pitchFamily="18" charset="0"/>
                <a:cs typeface="Calibri" panose="020F0502020204030204" pitchFamily="34" charset="0"/>
              </a:rPr>
              <a:t>None until 9/29</a:t>
            </a:r>
          </a:p>
        </p:txBody>
      </p:sp>
      <p:sp>
        <p:nvSpPr>
          <p:cNvPr id="29" name="TextBox 28">
            <a:extLst>
              <a:ext uri="{FF2B5EF4-FFF2-40B4-BE49-F238E27FC236}">
                <a16:creationId xmlns:a16="http://schemas.microsoft.com/office/drawing/2014/main" id="{0BF8CBCE-44FD-41B8-B0E4-9043C5D9B174}"/>
              </a:ext>
            </a:extLst>
          </p:cNvPr>
          <p:cNvSpPr txBox="1"/>
          <p:nvPr/>
        </p:nvSpPr>
        <p:spPr>
          <a:xfrm>
            <a:off x="3641183" y="8870041"/>
            <a:ext cx="3522981" cy="261610"/>
          </a:xfrm>
          <a:prstGeom prst="rect">
            <a:avLst/>
          </a:prstGeom>
          <a:noFill/>
        </p:spPr>
        <p:txBody>
          <a:bodyPr wrap="square" rtlCol="0">
            <a:spAutoFit/>
          </a:bodyPr>
          <a:lstStyle/>
          <a:p>
            <a:pPr algn="ctr"/>
            <a:r>
              <a:rPr lang="en-US" sz="1100" i="1" dirty="0">
                <a:solidFill>
                  <a:srgbClr val="003366"/>
                </a:solidFill>
                <a:latin typeface="Cambria" panose="02040503050406030204" pitchFamily="18" charset="0"/>
              </a:rPr>
              <a:t>We wish you all the best in your next adventure! </a:t>
            </a:r>
          </a:p>
        </p:txBody>
      </p:sp>
      <p:sp>
        <p:nvSpPr>
          <p:cNvPr id="30" name="TextBox 29">
            <a:extLst>
              <a:ext uri="{FF2B5EF4-FFF2-40B4-BE49-F238E27FC236}">
                <a16:creationId xmlns:a16="http://schemas.microsoft.com/office/drawing/2014/main" id="{9C69D220-6537-42C7-930A-44DC759610C6}"/>
              </a:ext>
            </a:extLst>
          </p:cNvPr>
          <p:cNvSpPr txBox="1"/>
          <p:nvPr/>
        </p:nvSpPr>
        <p:spPr>
          <a:xfrm>
            <a:off x="3519091" y="5761441"/>
            <a:ext cx="3753701" cy="400110"/>
          </a:xfrm>
          <a:prstGeom prst="rect">
            <a:avLst/>
          </a:prstGeom>
          <a:noFill/>
        </p:spPr>
        <p:txBody>
          <a:bodyPr wrap="square" rtlCol="0">
            <a:spAutoFit/>
          </a:bodyPr>
          <a:lstStyle/>
          <a:p>
            <a:pPr algn="ctr"/>
            <a:r>
              <a:rPr lang="en-US" sz="2000" b="1" dirty="0">
                <a:solidFill>
                  <a:srgbClr val="003366"/>
                </a:solidFill>
                <a:latin typeface="ACADEMY ENGRAVED LET PLAIN:1.0" panose="02000000000000000000" pitchFamily="2" charset="0"/>
              </a:rPr>
              <a:t>Hail &amp; Farewell</a:t>
            </a:r>
          </a:p>
        </p:txBody>
      </p:sp>
      <p:pic>
        <p:nvPicPr>
          <p:cNvPr id="7" name="Picture 6">
            <a:extLst>
              <a:ext uri="{FF2B5EF4-FFF2-40B4-BE49-F238E27FC236}">
                <a16:creationId xmlns:a16="http://schemas.microsoft.com/office/drawing/2014/main" id="{FC2B1D92-59FC-4E1F-ADCD-717DDFCB97F6}"/>
              </a:ext>
            </a:extLst>
          </p:cNvPr>
          <p:cNvPicPr>
            <a:picLocks noChangeAspect="1"/>
          </p:cNvPicPr>
          <p:nvPr/>
        </p:nvPicPr>
        <p:blipFill>
          <a:blip r:embed="rId6"/>
          <a:stretch>
            <a:fillRect/>
          </a:stretch>
        </p:blipFill>
        <p:spPr>
          <a:xfrm>
            <a:off x="3559064" y="5651020"/>
            <a:ext cx="627942" cy="530398"/>
          </a:xfrm>
          <a:prstGeom prst="rect">
            <a:avLst/>
          </a:prstGeom>
        </p:spPr>
      </p:pic>
    </p:spTree>
    <p:extLst>
      <p:ext uri="{BB962C8B-B14F-4D97-AF65-F5344CB8AC3E}">
        <p14:creationId xmlns:p14="http://schemas.microsoft.com/office/powerpoint/2010/main" val="1402827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a:extLst>
              <a:ext uri="{FF2B5EF4-FFF2-40B4-BE49-F238E27FC236}">
                <a16:creationId xmlns:a16="http://schemas.microsoft.com/office/drawing/2014/main" id="{DBA09284-44D8-4CA5-BE3D-6E94141F3736}"/>
              </a:ext>
            </a:extLst>
          </p:cNvPr>
          <p:cNvSpPr txBox="1">
            <a:spLocks noChangeArrowheads="1"/>
          </p:cNvSpPr>
          <p:nvPr/>
        </p:nvSpPr>
        <p:spPr bwMode="auto">
          <a:xfrm>
            <a:off x="5056440" y="4403990"/>
            <a:ext cx="2178973" cy="4952486"/>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a:spcAft>
                <a:spcPts val="1400"/>
              </a:spcAft>
            </a:pPr>
            <a:r>
              <a:rPr lang="en-US" sz="1000" kern="1400" dirty="0">
                <a:solidFill>
                  <a:srgbClr val="000000"/>
                </a:solidFill>
                <a:latin typeface="Cambria" panose="02040503050406030204" pitchFamily="18" charset="0"/>
                <a:ea typeface="Cambria" panose="02040503050406030204" pitchFamily="18" charset="0"/>
              </a:rPr>
              <a:t>such as health care and school fees are covered, benefiting  the entire community of people who live on the conservancy. </a:t>
            </a:r>
            <a:r>
              <a:rPr lang="en-US" sz="1000" kern="1400" dirty="0">
                <a:ln>
                  <a:noFill/>
                </a:ln>
                <a:solidFill>
                  <a:srgbClr val="000000"/>
                </a:solidFill>
                <a:effectLst/>
                <a:latin typeface="Cambria" panose="02040503050406030204" pitchFamily="18" charset="0"/>
                <a:ea typeface="Cambria" panose="02040503050406030204" pitchFamily="18" charset="0"/>
              </a:rPr>
              <a:t>T</a:t>
            </a:r>
            <a:r>
              <a:rPr lang="en-US" sz="1000" kern="1400" dirty="0">
                <a:ln>
                  <a:noFill/>
                </a:ln>
                <a:solidFill>
                  <a:srgbClr val="000000"/>
                </a:solidFill>
                <a:effectLst/>
                <a:latin typeface="Cambria" panose="02040503050406030204" pitchFamily="18" charset="0"/>
              </a:rPr>
              <a:t>his vision is a difficult one, but one that is most sustainable by paying fair rates that exceed what could be earned by subdividing land with fences, which many of the individual landowners within conservancies do. </a:t>
            </a:r>
            <a:endParaRPr lang="en-US" sz="1000" kern="1400" dirty="0">
              <a:solidFill>
                <a:srgbClr val="00000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68A78D8-3DCE-48E6-BE70-595C4737751F}"/>
              </a:ext>
            </a:extLst>
          </p:cNvPr>
          <p:cNvPicPr>
            <a:picLocks noChangeAspect="1"/>
          </p:cNvPicPr>
          <p:nvPr/>
        </p:nvPicPr>
        <p:blipFill>
          <a:blip r:embed="rId2"/>
          <a:stretch>
            <a:fillRect/>
          </a:stretch>
        </p:blipFill>
        <p:spPr>
          <a:xfrm>
            <a:off x="2496828" y="1196144"/>
            <a:ext cx="4779963" cy="3186642"/>
          </a:xfrm>
          <a:prstGeom prst="rect">
            <a:avLst/>
          </a:prstGeom>
        </p:spPr>
      </p:pic>
      <p:sp>
        <p:nvSpPr>
          <p:cNvPr id="36" name="Text Box 2">
            <a:extLst>
              <a:ext uri="{FF2B5EF4-FFF2-40B4-BE49-F238E27FC236}">
                <a16:creationId xmlns:a16="http://schemas.microsoft.com/office/drawing/2014/main" id="{599CFD8A-C310-4C53-82C8-929935A89E72}"/>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EMBASSY NOTICES</a:t>
            </a:r>
            <a:endParaRPr lang="en-US" altLang="en-US" sz="2520" dirty="0">
              <a:latin typeface="Arial" panose="020B0604020202020204" pitchFamily="34" charset="0"/>
            </a:endParaRPr>
          </a:p>
        </p:txBody>
      </p:sp>
      <p:sp>
        <p:nvSpPr>
          <p:cNvPr id="56" name="Text Box 12">
            <a:extLst>
              <a:ext uri="{FF2B5EF4-FFF2-40B4-BE49-F238E27FC236}">
                <a16:creationId xmlns:a16="http://schemas.microsoft.com/office/drawing/2014/main" id="{9BEAD5D8-F39E-4366-96FB-476927D4704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9" name="Straight Connector 28">
            <a:extLst>
              <a:ext uri="{FF2B5EF4-FFF2-40B4-BE49-F238E27FC236}">
                <a16:creationId xmlns:a16="http://schemas.microsoft.com/office/drawing/2014/main" id="{D67F5106-E554-EB41-BA6B-A2CF1CAB61D7}"/>
              </a:ext>
            </a:extLst>
          </p:cNvPr>
          <p:cNvCxnSpPr>
            <a:cxnSpLocks/>
          </p:cNvCxnSpPr>
          <p:nvPr/>
        </p:nvCxnSpPr>
        <p:spPr>
          <a:xfrm flipV="1">
            <a:off x="3423444" y="1007520"/>
            <a:ext cx="3892549" cy="4040"/>
          </a:xfrm>
          <a:prstGeom prst="line">
            <a:avLst/>
          </a:prstGeom>
          <a:ln w="19050">
            <a:solidFill>
              <a:srgbClr val="00194F"/>
            </a:solidFill>
          </a:ln>
        </p:spPr>
        <p:style>
          <a:lnRef idx="1">
            <a:schemeClr val="accent1"/>
          </a:lnRef>
          <a:fillRef idx="0">
            <a:schemeClr val="accent1"/>
          </a:fillRef>
          <a:effectRef idx="0">
            <a:schemeClr val="accent1"/>
          </a:effectRef>
          <a:fontRef idx="minor">
            <a:schemeClr val="tx1"/>
          </a:fontRef>
        </p:style>
      </p:cxnSp>
      <p:sp>
        <p:nvSpPr>
          <p:cNvPr id="31" name="Text Box 4">
            <a:extLst>
              <a:ext uri="{FF2B5EF4-FFF2-40B4-BE49-F238E27FC236}">
                <a16:creationId xmlns:a16="http://schemas.microsoft.com/office/drawing/2014/main" id="{C616277D-A1E4-43A6-B2E1-105BB56D18ED}"/>
              </a:ext>
            </a:extLst>
          </p:cNvPr>
          <p:cNvSpPr txBox="1">
            <a:spLocks noChangeArrowheads="1"/>
          </p:cNvSpPr>
          <p:nvPr/>
        </p:nvSpPr>
        <p:spPr bwMode="auto">
          <a:xfrm>
            <a:off x="502846" y="394170"/>
            <a:ext cx="6944221" cy="423586"/>
          </a:xfrm>
          <a:prstGeom prst="rect">
            <a:avLst/>
          </a:prstGeom>
          <a:noFill/>
          <a:ln>
            <a:noFill/>
          </a:ln>
          <a:effectLst/>
          <a:extLst>
            <a:ext uri="{909E8E84-426E-40DD-AFC4-6F175D3DCCD1}">
              <a14:hiddenFill xmlns:a14="http://schemas.microsoft.com/office/drawing/2010/main">
                <a:solidFill>
                  <a:srgbClr val="EAF1F8">
                    <a:alpha val="56000"/>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DEDEE"/>
                </a:solidFill>
                <a:effectLst/>
                <a:latin typeface="Berlin Sans FB" panose="020E0602020502020306" pitchFamily="34" charset="0"/>
              </a:rPr>
              <a:t>By Diosa Woods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16C6C86E-B73D-4F28-A198-B73C796FA279}"/>
              </a:ext>
            </a:extLst>
          </p:cNvPr>
          <p:cNvPicPr>
            <a:picLocks noChangeAspect="1"/>
          </p:cNvPicPr>
          <p:nvPr/>
        </p:nvPicPr>
        <p:blipFill>
          <a:blip r:embed="rId3"/>
          <a:stretch>
            <a:fillRect/>
          </a:stretch>
        </p:blipFill>
        <p:spPr>
          <a:xfrm flipV="1">
            <a:off x="133786" y="967292"/>
            <a:ext cx="14070087" cy="45719"/>
          </a:xfrm>
          <a:prstGeom prst="rect">
            <a:avLst/>
          </a:prstGeom>
        </p:spPr>
      </p:pic>
      <p:sp>
        <p:nvSpPr>
          <p:cNvPr id="10" name="Text Box 2">
            <a:extLst>
              <a:ext uri="{FF2B5EF4-FFF2-40B4-BE49-F238E27FC236}">
                <a16:creationId xmlns:a16="http://schemas.microsoft.com/office/drawing/2014/main" id="{B1310614-69B2-49CC-B6B2-8BF81C9C9ADA}"/>
              </a:ext>
            </a:extLst>
          </p:cNvPr>
          <p:cNvSpPr txBox="1">
            <a:spLocks noChangeArrowheads="1"/>
          </p:cNvSpPr>
          <p:nvPr/>
        </p:nvSpPr>
        <p:spPr bwMode="auto">
          <a:xfrm>
            <a:off x="432452" y="1588"/>
            <a:ext cx="6882748" cy="1128712"/>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Berlin Sans FB" panose="020E0602020502020306" pitchFamily="34" charset="0"/>
              </a:rPr>
              <a:t>Importance of Conservancy Fees in the Mara</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8ED5EF44-5947-4594-B557-1B673EC7EE93}"/>
              </a:ext>
            </a:extLst>
          </p:cNvPr>
          <p:cNvSpPr txBox="1">
            <a:spLocks noChangeArrowheads="1"/>
          </p:cNvSpPr>
          <p:nvPr/>
        </p:nvSpPr>
        <p:spPr bwMode="auto">
          <a:xfrm>
            <a:off x="502846" y="708852"/>
            <a:ext cx="6632575" cy="285750"/>
          </a:xfrm>
          <a:prstGeom prst="rect">
            <a:avLst/>
          </a:prstGeom>
          <a:noFill/>
          <a:ln>
            <a:noFill/>
          </a:ln>
          <a:effectLst/>
          <a:extLst>
            <a:ext uri="{909E8E84-426E-40DD-AFC4-6F175D3DCCD1}">
              <a14:hiddenFill xmlns:a14="http://schemas.microsoft.com/office/drawing/2010/main">
                <a:solidFill>
                  <a:srgbClr val="EAF1F8">
                    <a:alpha val="56000"/>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DEDEE"/>
                </a:solidFill>
                <a:effectLst/>
                <a:latin typeface="Berlin Sans FB" panose="020E0602020502020306" pitchFamily="34" charset="0"/>
              </a:rPr>
              <a:t>Story written by Jenn Yan, photos contributed with permission by Cottar’s Wildlife Conservation Trust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DF9E63E0-E56D-4EE3-8379-111774BDD704}"/>
              </a:ext>
            </a:extLst>
          </p:cNvPr>
          <p:cNvPicPr>
            <a:picLocks noChangeAspect="1"/>
          </p:cNvPicPr>
          <p:nvPr/>
        </p:nvPicPr>
        <p:blipFill>
          <a:blip r:embed="rId3"/>
          <a:stretch>
            <a:fillRect/>
          </a:stretch>
        </p:blipFill>
        <p:spPr>
          <a:xfrm flipV="1">
            <a:off x="368795" y="540554"/>
            <a:ext cx="14070087" cy="45719"/>
          </a:xfrm>
          <a:prstGeom prst="rect">
            <a:avLst/>
          </a:prstGeom>
        </p:spPr>
      </p:pic>
      <p:sp>
        <p:nvSpPr>
          <p:cNvPr id="13" name="Text Box 6">
            <a:extLst>
              <a:ext uri="{FF2B5EF4-FFF2-40B4-BE49-F238E27FC236}">
                <a16:creationId xmlns:a16="http://schemas.microsoft.com/office/drawing/2014/main" id="{21A8A606-9D19-4485-87C3-EB7C31856629}"/>
              </a:ext>
            </a:extLst>
          </p:cNvPr>
          <p:cNvSpPr txBox="1">
            <a:spLocks noChangeArrowheads="1"/>
          </p:cNvSpPr>
          <p:nvPr/>
        </p:nvSpPr>
        <p:spPr bwMode="auto">
          <a:xfrm>
            <a:off x="495609" y="1091648"/>
            <a:ext cx="1914228" cy="8188292"/>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a:spcAft>
                <a:spcPts val="1400"/>
              </a:spcAft>
            </a:pPr>
            <a:r>
              <a:rPr lang="en-US" kern="1400" dirty="0">
                <a:solidFill>
                  <a:srgbClr val="000000"/>
                </a:solidFill>
                <a:latin typeface="Cambria" panose="02040503050406030204" pitchFamily="18" charset="0"/>
              </a:rPr>
              <a:t>I </a:t>
            </a:r>
            <a:r>
              <a:rPr lang="en-US" sz="1000" kern="1400" dirty="0">
                <a:solidFill>
                  <a:srgbClr val="000000"/>
                </a:solidFill>
                <a:latin typeface="Cambria" panose="02040503050406030204" pitchFamily="18" charset="0"/>
                <a:ea typeface="Cambria" panose="02040503050406030204" pitchFamily="18" charset="0"/>
              </a:rPr>
              <a:t>was completely overwhelmed by all the different choices when I first started researching places to stay as I considered our family’s first trip to the Mara.</a:t>
            </a:r>
            <a:br>
              <a:rPr lang="en-US" sz="1000" kern="1400" dirty="0">
                <a:solidFill>
                  <a:srgbClr val="000000"/>
                </a:solidFill>
                <a:latin typeface="Cambria" panose="02040503050406030204" pitchFamily="18" charset="0"/>
                <a:ea typeface="Cambria" panose="02040503050406030204" pitchFamily="18" charset="0"/>
              </a:rPr>
            </a:br>
            <a:br>
              <a:rPr lang="en-US" sz="1000" kern="1400" dirty="0">
                <a:solidFill>
                  <a:srgbClr val="000000"/>
                </a:solidFill>
                <a:latin typeface="Cambria" panose="02040503050406030204" pitchFamily="18" charset="0"/>
                <a:ea typeface="Cambria" panose="02040503050406030204" pitchFamily="18" charset="0"/>
              </a:rPr>
            </a:br>
            <a:r>
              <a:rPr lang="en-US" sz="1000" kern="1400" dirty="0">
                <a:solidFill>
                  <a:srgbClr val="000000"/>
                </a:solidFill>
                <a:latin typeface="Cambria" panose="02040503050406030204" pitchFamily="18" charset="0"/>
                <a:ea typeface="Cambria" panose="02040503050406030204" pitchFamily="18" charset="0"/>
              </a:rPr>
              <a:t>As a newcomer, I was more interested in staying inside the Maasai Mara National Reserve because I didn’t want to miss any of the animal action; especially since the Mara is such a huge area to explore. I didn’t really understand the difference between the Maasai National Reserve and the various conservancies that surround it. </a:t>
            </a:r>
          </a:p>
          <a:p>
            <a:pPr>
              <a:spcAft>
                <a:spcPts val="1400"/>
              </a:spcAft>
            </a:pPr>
            <a:r>
              <a:rPr lang="en-US" sz="1000" kern="1400" dirty="0">
                <a:solidFill>
                  <a:srgbClr val="000000"/>
                </a:solidFill>
                <a:latin typeface="Cambria" panose="02040503050406030204" pitchFamily="18" charset="0"/>
                <a:ea typeface="Cambria" panose="02040503050406030204" pitchFamily="18" charset="0"/>
              </a:rPr>
              <a:t>The Maasai Mara National Reserve is government supported, which means that the National Reserve still runs even when there are no tourists (such as when tourist numbers were extremely down because of COVID). Conservancies, on the other hand, need tourists or other forms of revenue.</a:t>
            </a:r>
          </a:p>
          <a:p>
            <a:r>
              <a:rPr lang="en-US" sz="1000" kern="1400" dirty="0">
                <a:solidFill>
                  <a:srgbClr val="000000"/>
                </a:solidFill>
                <a:latin typeface="Cambria" panose="02040503050406030204" pitchFamily="18" charset="0"/>
                <a:ea typeface="Cambria" panose="02040503050406030204" pitchFamily="18" charset="0"/>
              </a:rPr>
              <a:t>Until recently, I had no idea why I was paying a conservancy fee or where those fees were going. It wasn’t until a chance meeting turned friendship with Calvin Cottar, owner of Cottar’s safaris properties, that I began understanding the differences between National Parks, Reserves and Conservancies. This afternoon I had the opportunity to speak with Doug </a:t>
            </a:r>
            <a:r>
              <a:rPr lang="en-US" sz="1000" kern="1400" dirty="0" err="1">
                <a:solidFill>
                  <a:srgbClr val="000000"/>
                </a:solidFill>
                <a:latin typeface="Cambria" panose="02040503050406030204" pitchFamily="18" charset="0"/>
                <a:ea typeface="Cambria" panose="02040503050406030204" pitchFamily="18" charset="0"/>
              </a:rPr>
              <a:t>Braum</a:t>
            </a:r>
            <a:r>
              <a:rPr lang="en-US" sz="1000" kern="1400" dirty="0">
                <a:solidFill>
                  <a:srgbClr val="000000"/>
                </a:solidFill>
                <a:latin typeface="Cambria" panose="02040503050406030204" pitchFamily="18" charset="0"/>
                <a:ea typeface="Cambria" panose="02040503050406030204" pitchFamily="18" charset="0"/>
              </a:rPr>
              <a:t>, manager of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Cottar’s Wildlife Conservation Trust (CWCT) </a:t>
            </a:r>
            <a:r>
              <a:rPr lang="en-US" sz="1000" kern="1400" dirty="0">
                <a:solidFill>
                  <a:srgbClr val="000000"/>
                </a:solidFill>
                <a:latin typeface="Cambria" panose="02040503050406030204" pitchFamily="18" charset="0"/>
                <a:ea typeface="Cambria" panose="02040503050406030204" pitchFamily="18" charset="0"/>
              </a:rPr>
              <a:t>, who shared with me even more information.</a:t>
            </a:r>
            <a:br>
              <a:rPr lang="en-US" sz="1000" kern="1400" dirty="0">
                <a:solidFill>
                  <a:srgbClr val="000000"/>
                </a:solidFill>
                <a:latin typeface="Cambria" panose="02040503050406030204" pitchFamily="18" charset="0"/>
                <a:ea typeface="Cambria" panose="02040503050406030204" pitchFamily="18" charset="0"/>
              </a:rPr>
            </a:br>
            <a:br>
              <a:rPr lang="en-US" sz="1000" kern="1400" dirty="0">
                <a:solidFill>
                  <a:srgbClr val="000000"/>
                </a:solidFill>
                <a:latin typeface="Cambria" panose="02040503050406030204" pitchFamily="18" charset="0"/>
                <a:ea typeface="Cambria" panose="02040503050406030204" pitchFamily="18" charset="0"/>
              </a:rPr>
            </a:br>
            <a:endParaRPr lang="en-US" sz="1000" kern="1400" dirty="0">
              <a:solidFill>
                <a:srgbClr val="000000"/>
              </a:solidFill>
              <a:latin typeface="Cambria" panose="02040503050406030204" pitchFamily="18" charset="0"/>
              <a:ea typeface="Cambria" panose="02040503050406030204" pitchFamily="18" charset="0"/>
            </a:endParaRPr>
          </a:p>
        </p:txBody>
      </p:sp>
      <p:sp>
        <p:nvSpPr>
          <p:cNvPr id="14" name="Text Box 6">
            <a:extLst>
              <a:ext uri="{FF2B5EF4-FFF2-40B4-BE49-F238E27FC236}">
                <a16:creationId xmlns:a16="http://schemas.microsoft.com/office/drawing/2014/main" id="{848213FA-7082-4119-BBAE-300354F72965}"/>
              </a:ext>
            </a:extLst>
          </p:cNvPr>
          <p:cNvSpPr txBox="1">
            <a:spLocks noChangeArrowheads="1"/>
          </p:cNvSpPr>
          <p:nvPr/>
        </p:nvSpPr>
        <p:spPr bwMode="auto">
          <a:xfrm>
            <a:off x="2658669" y="4379992"/>
            <a:ext cx="2178973" cy="4976484"/>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indent="0" algn="l">
              <a:spcBef>
                <a:spcPts val="0"/>
              </a:spcBef>
              <a:spcAft>
                <a:spcPts val="0"/>
              </a:spcAft>
            </a:pPr>
            <a:r>
              <a:rPr lang="en-US" sz="1000" kern="1400" dirty="0">
                <a:solidFill>
                  <a:srgbClr val="000000"/>
                </a:solidFill>
                <a:latin typeface="Cambria" panose="02040503050406030204" pitchFamily="18" charset="0"/>
                <a:ea typeface="Cambria" panose="02040503050406030204" pitchFamily="18" charset="0"/>
              </a:rPr>
              <a:t>CWCT, like many others, is a non-profit organization working to conserve critical wilderness, wildlife corridors and areas bordering the Maasai Mara and Serengeti National Reserves. They work to protect biodiversity through empowering communities with wildlife conservation. This </a:t>
            </a:r>
            <a:r>
              <a:rPr lang="en-US" sz="1000" kern="1400" dirty="0">
                <a:ln>
                  <a:noFill/>
                </a:ln>
                <a:solidFill>
                  <a:srgbClr val="000000"/>
                </a:solidFill>
                <a:effectLst/>
                <a:latin typeface="Cambria" panose="02040503050406030204" pitchFamily="18" charset="0"/>
              </a:rPr>
              <a:t>means that the per person, per night conservancy fee that you pay when staying at any of their safari properties is used to lease the </a:t>
            </a:r>
            <a:r>
              <a:rPr lang="en-US" sz="1000" kern="1400" dirty="0" err="1">
                <a:ln>
                  <a:noFill/>
                </a:ln>
                <a:solidFill>
                  <a:srgbClr val="000000"/>
                </a:solidFill>
                <a:effectLst/>
                <a:latin typeface="Cambria" panose="02040503050406030204" pitchFamily="18" charset="0"/>
              </a:rPr>
              <a:t>Olderkesi</a:t>
            </a:r>
            <a:r>
              <a:rPr lang="en-US" sz="1000" kern="1400" dirty="0">
                <a:ln>
                  <a:noFill/>
                </a:ln>
                <a:solidFill>
                  <a:srgbClr val="000000"/>
                </a:solidFill>
                <a:effectLst/>
                <a:latin typeface="Cambria" panose="02040503050406030204" pitchFamily="18" charset="0"/>
              </a:rPr>
              <a:t> Conservancy from the Maasai community</a:t>
            </a:r>
            <a:r>
              <a:rPr lang="en-US" sz="1000" kern="1400" dirty="0">
                <a:solidFill>
                  <a:srgbClr val="000000"/>
                </a:solidFill>
                <a:latin typeface="Cambria" panose="02040503050406030204" pitchFamily="18" charset="0"/>
              </a:rPr>
              <a:t> </a:t>
            </a:r>
          </a:p>
          <a:p>
            <a:pPr marL="0" marR="0" indent="0" algn="l">
              <a:spcBef>
                <a:spcPts val="0"/>
              </a:spcBef>
              <a:spcAft>
                <a:spcPts val="0"/>
              </a:spcAft>
            </a:pPr>
            <a:endParaRPr lang="en-US" sz="1000" kern="1400" dirty="0">
              <a:ln>
                <a:noFill/>
              </a:ln>
              <a:solidFill>
                <a:srgbClr val="000000"/>
              </a:solidFill>
              <a:effectLst/>
              <a:latin typeface="Cambria" panose="02040503050406030204" pitchFamily="18" charset="0"/>
            </a:endParaRPr>
          </a:p>
          <a:p>
            <a:pPr>
              <a:spcAft>
                <a:spcPts val="1400"/>
              </a:spcAft>
            </a:pPr>
            <a:r>
              <a:rPr lang="en-US" sz="1000" kern="1400" dirty="0">
                <a:ln>
                  <a:noFill/>
                </a:ln>
                <a:solidFill>
                  <a:srgbClr val="000000"/>
                </a:solidFill>
                <a:effectLst/>
                <a:latin typeface="Cambria" panose="02040503050406030204" pitchFamily="18" charset="0"/>
              </a:rPr>
              <a:t>Uncontrolled grazing, poaching, slash and burn farming threaten free roaming wildlife and tourism, which is why Calvin Cottar initiated CWCT in 2006, to secure the land around Cottar’s safaris properties for wildlife and tourism. </a:t>
            </a:r>
          </a:p>
          <a:p>
            <a:pPr>
              <a:spcAft>
                <a:spcPts val="1400"/>
              </a:spcAft>
            </a:pPr>
            <a:r>
              <a:rPr lang="en-US" sz="1000" kern="1400" dirty="0">
                <a:ln>
                  <a:noFill/>
                </a:ln>
                <a:solidFill>
                  <a:srgbClr val="000000"/>
                </a:solidFill>
                <a:effectLst/>
                <a:latin typeface="Cambria" panose="02040503050406030204" pitchFamily="18" charset="0"/>
              </a:rPr>
              <a:t>Most conservancies outside the Maasai Mara National Reserve  lease the land as well, but they typically lease land from private land-owners. CWCT leases 7000 acres of communally owned property. Individual plot holders can do as they please, but a one title deed for the entire</a:t>
            </a:r>
            <a:r>
              <a:rPr lang="en-US" sz="1000" kern="1400" dirty="0">
                <a:solidFill>
                  <a:srgbClr val="000000"/>
                </a:solidFill>
                <a:latin typeface="Cambria" panose="02040503050406030204" pitchFamily="18" charset="0"/>
                <a:ea typeface="Cambria" panose="02040503050406030204" pitchFamily="18" charset="0"/>
              </a:rPr>
              <a:t> community ensures that basic needs</a:t>
            </a:r>
          </a:p>
        </p:txBody>
      </p:sp>
      <p:pic>
        <p:nvPicPr>
          <p:cNvPr id="5" name="Picture 4">
            <a:extLst>
              <a:ext uri="{FF2B5EF4-FFF2-40B4-BE49-F238E27FC236}">
                <a16:creationId xmlns:a16="http://schemas.microsoft.com/office/drawing/2014/main" id="{9C8EE883-4207-4DBA-98E5-E9BE4DBE6847}"/>
              </a:ext>
            </a:extLst>
          </p:cNvPr>
          <p:cNvPicPr>
            <a:picLocks noChangeAspect="1"/>
          </p:cNvPicPr>
          <p:nvPr/>
        </p:nvPicPr>
        <p:blipFill>
          <a:blip r:embed="rId4"/>
          <a:stretch>
            <a:fillRect/>
          </a:stretch>
        </p:blipFill>
        <p:spPr>
          <a:xfrm>
            <a:off x="552365" y="8218205"/>
            <a:ext cx="1920629" cy="1206909"/>
          </a:xfrm>
          <a:prstGeom prst="rect">
            <a:avLst/>
          </a:prstGeom>
        </p:spPr>
      </p:pic>
      <p:pic>
        <p:nvPicPr>
          <p:cNvPr id="6" name="Picture 5">
            <a:extLst>
              <a:ext uri="{FF2B5EF4-FFF2-40B4-BE49-F238E27FC236}">
                <a16:creationId xmlns:a16="http://schemas.microsoft.com/office/drawing/2014/main" id="{1B1C97CD-7458-4DAA-9CDE-442C3F0E9F0B}"/>
              </a:ext>
            </a:extLst>
          </p:cNvPr>
          <p:cNvPicPr>
            <a:picLocks noChangeAspect="1"/>
          </p:cNvPicPr>
          <p:nvPr/>
        </p:nvPicPr>
        <p:blipFill>
          <a:blip r:embed="rId5"/>
          <a:stretch>
            <a:fillRect/>
          </a:stretch>
        </p:blipFill>
        <p:spPr>
          <a:xfrm>
            <a:off x="5107997" y="6079991"/>
            <a:ext cx="1419358" cy="1066838"/>
          </a:xfrm>
          <a:prstGeom prst="rect">
            <a:avLst/>
          </a:prstGeom>
        </p:spPr>
      </p:pic>
      <p:sp>
        <p:nvSpPr>
          <p:cNvPr id="18" name="TextBox 17">
            <a:extLst>
              <a:ext uri="{FF2B5EF4-FFF2-40B4-BE49-F238E27FC236}">
                <a16:creationId xmlns:a16="http://schemas.microsoft.com/office/drawing/2014/main" id="{9E7E9BAF-C90A-4EF4-9B95-925D7FDE7395}"/>
              </a:ext>
            </a:extLst>
          </p:cNvPr>
          <p:cNvSpPr txBox="1"/>
          <p:nvPr/>
        </p:nvSpPr>
        <p:spPr>
          <a:xfrm>
            <a:off x="7993659" y="3428848"/>
            <a:ext cx="2514684" cy="369332"/>
          </a:xfrm>
          <a:prstGeom prst="rect">
            <a:avLst/>
          </a:prstGeom>
          <a:noFill/>
        </p:spPr>
        <p:txBody>
          <a:bodyPr wrap="square">
            <a:spAutoFit/>
          </a:bodyPr>
          <a:lstStyle/>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p:txBody>
      </p:sp>
      <p:pic>
        <p:nvPicPr>
          <p:cNvPr id="16" name="Picture 15">
            <a:extLst>
              <a:ext uri="{FF2B5EF4-FFF2-40B4-BE49-F238E27FC236}">
                <a16:creationId xmlns:a16="http://schemas.microsoft.com/office/drawing/2014/main" id="{FD37AE0E-A46E-477C-B0BB-00830C2E41B5}"/>
              </a:ext>
            </a:extLst>
          </p:cNvPr>
          <p:cNvPicPr>
            <a:picLocks noChangeAspect="1"/>
          </p:cNvPicPr>
          <p:nvPr/>
        </p:nvPicPr>
        <p:blipFill>
          <a:blip r:embed="rId6"/>
          <a:stretch>
            <a:fillRect/>
          </a:stretch>
        </p:blipFill>
        <p:spPr>
          <a:xfrm>
            <a:off x="5056439" y="8142157"/>
            <a:ext cx="1811086" cy="1207391"/>
          </a:xfrm>
          <a:prstGeom prst="rect">
            <a:avLst/>
          </a:prstGeom>
        </p:spPr>
      </p:pic>
      <p:pic>
        <p:nvPicPr>
          <p:cNvPr id="15" name="Picture 14">
            <a:extLst>
              <a:ext uri="{FF2B5EF4-FFF2-40B4-BE49-F238E27FC236}">
                <a16:creationId xmlns:a16="http://schemas.microsoft.com/office/drawing/2014/main" id="{C5D4C355-AC4A-4FEC-9FDD-93E14700B004}"/>
              </a:ext>
            </a:extLst>
          </p:cNvPr>
          <p:cNvPicPr>
            <a:picLocks noChangeAspect="1"/>
          </p:cNvPicPr>
          <p:nvPr/>
        </p:nvPicPr>
        <p:blipFill>
          <a:blip r:embed="rId7"/>
          <a:stretch>
            <a:fillRect/>
          </a:stretch>
        </p:blipFill>
        <p:spPr>
          <a:xfrm>
            <a:off x="5766458" y="7126618"/>
            <a:ext cx="1637380" cy="1091587"/>
          </a:xfrm>
          <a:prstGeom prst="rect">
            <a:avLst/>
          </a:prstGeom>
        </p:spPr>
      </p:pic>
    </p:spTree>
    <p:extLst>
      <p:ext uri="{BB962C8B-B14F-4D97-AF65-F5344CB8AC3E}">
        <p14:creationId xmlns:p14="http://schemas.microsoft.com/office/powerpoint/2010/main" val="1203015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474216-AAD4-43E9-9FD4-76A1FB37203C}"/>
              </a:ext>
            </a:extLst>
          </p:cNvPr>
          <p:cNvPicPr>
            <a:picLocks noChangeAspect="1"/>
          </p:cNvPicPr>
          <p:nvPr/>
        </p:nvPicPr>
        <p:blipFill>
          <a:blip r:embed="rId2"/>
          <a:stretch>
            <a:fillRect/>
          </a:stretch>
        </p:blipFill>
        <p:spPr>
          <a:xfrm>
            <a:off x="4552413" y="4749781"/>
            <a:ext cx="2629423" cy="1760988"/>
          </a:xfrm>
          <a:prstGeom prst="rect">
            <a:avLst/>
          </a:prstGeom>
        </p:spPr>
      </p:pic>
      <p:pic>
        <p:nvPicPr>
          <p:cNvPr id="21" name="Picture 20">
            <a:extLst>
              <a:ext uri="{FF2B5EF4-FFF2-40B4-BE49-F238E27FC236}">
                <a16:creationId xmlns:a16="http://schemas.microsoft.com/office/drawing/2014/main" id="{B42A127A-559B-4331-94A1-D99802AC52D0}"/>
              </a:ext>
            </a:extLst>
          </p:cNvPr>
          <p:cNvPicPr>
            <a:picLocks noChangeAspect="1"/>
          </p:cNvPicPr>
          <p:nvPr/>
        </p:nvPicPr>
        <p:blipFill>
          <a:blip r:embed="rId3"/>
          <a:stretch>
            <a:fillRect/>
          </a:stretch>
        </p:blipFill>
        <p:spPr>
          <a:xfrm>
            <a:off x="4942548" y="1237548"/>
            <a:ext cx="2243075" cy="3363616"/>
          </a:xfrm>
          <a:prstGeom prst="rect">
            <a:avLst/>
          </a:prstGeom>
        </p:spPr>
      </p:pic>
      <p:pic>
        <p:nvPicPr>
          <p:cNvPr id="7" name="Picture 6">
            <a:extLst>
              <a:ext uri="{FF2B5EF4-FFF2-40B4-BE49-F238E27FC236}">
                <a16:creationId xmlns:a16="http://schemas.microsoft.com/office/drawing/2014/main" id="{7739E3AF-CEE6-4A9C-9AA4-14590CE51AC2}"/>
              </a:ext>
            </a:extLst>
          </p:cNvPr>
          <p:cNvPicPr>
            <a:picLocks noChangeAspect="1"/>
          </p:cNvPicPr>
          <p:nvPr/>
        </p:nvPicPr>
        <p:blipFill>
          <a:blip r:embed="rId4"/>
          <a:stretch>
            <a:fillRect/>
          </a:stretch>
        </p:blipFill>
        <p:spPr>
          <a:xfrm>
            <a:off x="3219988" y="2322853"/>
            <a:ext cx="1677117" cy="2524994"/>
          </a:xfrm>
          <a:prstGeom prst="rect">
            <a:avLst/>
          </a:prstGeom>
        </p:spPr>
      </p:pic>
      <p:pic>
        <p:nvPicPr>
          <p:cNvPr id="3" name="Picture 2">
            <a:extLst>
              <a:ext uri="{FF2B5EF4-FFF2-40B4-BE49-F238E27FC236}">
                <a16:creationId xmlns:a16="http://schemas.microsoft.com/office/drawing/2014/main" id="{C13B3C30-2EE6-446C-9ACF-EF35E2CCAFBA}"/>
              </a:ext>
            </a:extLst>
          </p:cNvPr>
          <p:cNvPicPr>
            <a:picLocks noChangeAspect="1"/>
          </p:cNvPicPr>
          <p:nvPr/>
        </p:nvPicPr>
        <p:blipFill>
          <a:blip r:embed="rId5"/>
          <a:stretch>
            <a:fillRect/>
          </a:stretch>
        </p:blipFill>
        <p:spPr>
          <a:xfrm>
            <a:off x="457201" y="1266303"/>
            <a:ext cx="2872987" cy="1916849"/>
          </a:xfrm>
          <a:prstGeom prst="rect">
            <a:avLst/>
          </a:prstGeom>
        </p:spPr>
      </p:pic>
      <p:pic>
        <p:nvPicPr>
          <p:cNvPr id="22" name="Picture 21">
            <a:extLst>
              <a:ext uri="{FF2B5EF4-FFF2-40B4-BE49-F238E27FC236}">
                <a16:creationId xmlns:a16="http://schemas.microsoft.com/office/drawing/2014/main" id="{82810DDF-6F3F-4240-B4CA-02F83B4CB76B}"/>
              </a:ext>
            </a:extLst>
          </p:cNvPr>
          <p:cNvPicPr>
            <a:picLocks noChangeAspect="1"/>
          </p:cNvPicPr>
          <p:nvPr/>
        </p:nvPicPr>
        <p:blipFill>
          <a:blip r:embed="rId6"/>
          <a:stretch>
            <a:fillRect/>
          </a:stretch>
        </p:blipFill>
        <p:spPr>
          <a:xfrm>
            <a:off x="2702421" y="7061805"/>
            <a:ext cx="1868703" cy="2282132"/>
          </a:xfrm>
          <a:prstGeom prst="rect">
            <a:avLst/>
          </a:prstGeom>
        </p:spPr>
      </p:pic>
      <p:sp>
        <p:nvSpPr>
          <p:cNvPr id="36" name="Text Box 2">
            <a:extLst>
              <a:ext uri="{FF2B5EF4-FFF2-40B4-BE49-F238E27FC236}">
                <a16:creationId xmlns:a16="http://schemas.microsoft.com/office/drawing/2014/main" id="{599CFD8A-C310-4C53-82C8-929935A89E72}"/>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EMBASSY NOTICES</a:t>
            </a:r>
            <a:endParaRPr lang="en-US" altLang="en-US" sz="2520" dirty="0">
              <a:latin typeface="Arial" panose="020B0604020202020204" pitchFamily="34" charset="0"/>
            </a:endParaRPr>
          </a:p>
        </p:txBody>
      </p:sp>
      <p:sp>
        <p:nvSpPr>
          <p:cNvPr id="56" name="Text Box 12">
            <a:extLst>
              <a:ext uri="{FF2B5EF4-FFF2-40B4-BE49-F238E27FC236}">
                <a16:creationId xmlns:a16="http://schemas.microsoft.com/office/drawing/2014/main" id="{9BEAD5D8-F39E-4366-96FB-476927D4704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9" name="Straight Connector 28">
            <a:extLst>
              <a:ext uri="{FF2B5EF4-FFF2-40B4-BE49-F238E27FC236}">
                <a16:creationId xmlns:a16="http://schemas.microsoft.com/office/drawing/2014/main" id="{D67F5106-E554-EB41-BA6B-A2CF1CAB61D7}"/>
              </a:ext>
            </a:extLst>
          </p:cNvPr>
          <p:cNvCxnSpPr>
            <a:cxnSpLocks/>
          </p:cNvCxnSpPr>
          <p:nvPr/>
        </p:nvCxnSpPr>
        <p:spPr>
          <a:xfrm flipV="1">
            <a:off x="3423444" y="1007520"/>
            <a:ext cx="3892549" cy="4040"/>
          </a:xfrm>
          <a:prstGeom prst="line">
            <a:avLst/>
          </a:prstGeom>
          <a:ln w="19050">
            <a:solidFill>
              <a:srgbClr val="00194F"/>
            </a:solidFill>
          </a:ln>
        </p:spPr>
        <p:style>
          <a:lnRef idx="1">
            <a:schemeClr val="accent1"/>
          </a:lnRef>
          <a:fillRef idx="0">
            <a:schemeClr val="accent1"/>
          </a:fillRef>
          <a:effectRef idx="0">
            <a:schemeClr val="accent1"/>
          </a:effectRef>
          <a:fontRef idx="minor">
            <a:schemeClr val="tx1"/>
          </a:fontRef>
        </p:style>
      </p:cxnSp>
      <p:sp>
        <p:nvSpPr>
          <p:cNvPr id="31" name="Text Box 4">
            <a:extLst>
              <a:ext uri="{FF2B5EF4-FFF2-40B4-BE49-F238E27FC236}">
                <a16:creationId xmlns:a16="http://schemas.microsoft.com/office/drawing/2014/main" id="{C616277D-A1E4-43A6-B2E1-105BB56D18ED}"/>
              </a:ext>
            </a:extLst>
          </p:cNvPr>
          <p:cNvSpPr txBox="1">
            <a:spLocks noChangeArrowheads="1"/>
          </p:cNvSpPr>
          <p:nvPr/>
        </p:nvSpPr>
        <p:spPr bwMode="auto">
          <a:xfrm>
            <a:off x="502846" y="394170"/>
            <a:ext cx="6944221" cy="423586"/>
          </a:xfrm>
          <a:prstGeom prst="rect">
            <a:avLst/>
          </a:prstGeom>
          <a:noFill/>
          <a:ln>
            <a:noFill/>
          </a:ln>
          <a:effectLst/>
          <a:extLst>
            <a:ext uri="{909E8E84-426E-40DD-AFC4-6F175D3DCCD1}">
              <a14:hiddenFill xmlns:a14="http://schemas.microsoft.com/office/drawing/2010/main">
                <a:solidFill>
                  <a:srgbClr val="EAF1F8">
                    <a:alpha val="56000"/>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DEDEE"/>
                </a:solidFill>
                <a:effectLst/>
                <a:latin typeface="Berlin Sans FB" panose="020E0602020502020306" pitchFamily="34" charset="0"/>
              </a:rPr>
              <a:t>By Diosa Woods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16C6C86E-B73D-4F28-A198-B73C796FA279}"/>
              </a:ext>
            </a:extLst>
          </p:cNvPr>
          <p:cNvPicPr>
            <a:picLocks noChangeAspect="1"/>
          </p:cNvPicPr>
          <p:nvPr/>
        </p:nvPicPr>
        <p:blipFill>
          <a:blip r:embed="rId7"/>
          <a:stretch>
            <a:fillRect/>
          </a:stretch>
        </p:blipFill>
        <p:spPr>
          <a:xfrm flipV="1">
            <a:off x="133786" y="967292"/>
            <a:ext cx="14070087" cy="45719"/>
          </a:xfrm>
          <a:prstGeom prst="rect">
            <a:avLst/>
          </a:prstGeom>
        </p:spPr>
      </p:pic>
      <p:sp>
        <p:nvSpPr>
          <p:cNvPr id="10" name="Text Box 2">
            <a:extLst>
              <a:ext uri="{FF2B5EF4-FFF2-40B4-BE49-F238E27FC236}">
                <a16:creationId xmlns:a16="http://schemas.microsoft.com/office/drawing/2014/main" id="{B1310614-69B2-49CC-B6B2-8BF81C9C9ADA}"/>
              </a:ext>
            </a:extLst>
          </p:cNvPr>
          <p:cNvSpPr txBox="1">
            <a:spLocks noChangeArrowheads="1"/>
          </p:cNvSpPr>
          <p:nvPr/>
        </p:nvSpPr>
        <p:spPr bwMode="auto">
          <a:xfrm>
            <a:off x="432452" y="1588"/>
            <a:ext cx="6882748" cy="1128712"/>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Berlin Sans FB" panose="020E0602020502020306" pitchFamily="34" charset="0"/>
              </a:rPr>
              <a:t>Importance of Conservancy Fees in the Mara </a:t>
            </a:r>
            <a:r>
              <a:rPr kumimoji="0" lang="en-US" altLang="en-US" b="0" i="0" u="none" strike="noStrike" cap="none" normalizeH="0" baseline="0" dirty="0">
                <a:ln>
                  <a:noFill/>
                </a:ln>
                <a:solidFill>
                  <a:srgbClr val="FFFFFF"/>
                </a:solidFill>
                <a:effectLst/>
                <a:latin typeface="Berlin Sans FB" panose="020E0602020502020306" pitchFamily="34" charset="0"/>
              </a:rPr>
              <a:t>(cont’d)</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8ED5EF44-5947-4594-B557-1B673EC7EE93}"/>
              </a:ext>
            </a:extLst>
          </p:cNvPr>
          <p:cNvSpPr txBox="1">
            <a:spLocks noChangeArrowheads="1"/>
          </p:cNvSpPr>
          <p:nvPr/>
        </p:nvSpPr>
        <p:spPr bwMode="auto">
          <a:xfrm>
            <a:off x="502846" y="708852"/>
            <a:ext cx="6632575" cy="285750"/>
          </a:xfrm>
          <a:prstGeom prst="rect">
            <a:avLst/>
          </a:prstGeom>
          <a:noFill/>
          <a:ln>
            <a:noFill/>
          </a:ln>
          <a:effectLst/>
          <a:extLst>
            <a:ext uri="{909E8E84-426E-40DD-AFC4-6F175D3DCCD1}">
              <a14:hiddenFill xmlns:a14="http://schemas.microsoft.com/office/drawing/2010/main">
                <a:solidFill>
                  <a:srgbClr val="EAF1F8">
                    <a:alpha val="56000"/>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DEDEE"/>
                </a:solidFill>
                <a:effectLst/>
                <a:latin typeface="Berlin Sans FB" panose="020E0602020502020306" pitchFamily="34" charset="0"/>
              </a:rPr>
              <a:t>Story written by Jenn Yan, photos contributed with permission by Cottar’s Wildlife Conservation Trust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DF9E63E0-E56D-4EE3-8379-111774BDD704}"/>
              </a:ext>
            </a:extLst>
          </p:cNvPr>
          <p:cNvPicPr>
            <a:picLocks noChangeAspect="1"/>
          </p:cNvPicPr>
          <p:nvPr/>
        </p:nvPicPr>
        <p:blipFill>
          <a:blip r:embed="rId7"/>
          <a:stretch>
            <a:fillRect/>
          </a:stretch>
        </p:blipFill>
        <p:spPr>
          <a:xfrm flipV="1">
            <a:off x="368795" y="540554"/>
            <a:ext cx="14070087" cy="45719"/>
          </a:xfrm>
          <a:prstGeom prst="rect">
            <a:avLst/>
          </a:prstGeom>
        </p:spPr>
      </p:pic>
      <p:sp>
        <p:nvSpPr>
          <p:cNvPr id="13" name="Text Box 6">
            <a:extLst>
              <a:ext uri="{FF2B5EF4-FFF2-40B4-BE49-F238E27FC236}">
                <a16:creationId xmlns:a16="http://schemas.microsoft.com/office/drawing/2014/main" id="{21A8A606-9D19-4485-87C3-EB7C31856629}"/>
              </a:ext>
            </a:extLst>
          </p:cNvPr>
          <p:cNvSpPr txBox="1">
            <a:spLocks noChangeArrowheads="1"/>
          </p:cNvSpPr>
          <p:nvPr/>
        </p:nvSpPr>
        <p:spPr bwMode="auto">
          <a:xfrm>
            <a:off x="459652" y="3285064"/>
            <a:ext cx="2036531" cy="5860297"/>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indent="0" algn="l">
              <a:spcBef>
                <a:spcPts val="0"/>
              </a:spcBef>
              <a:spcAft>
                <a:spcPts val="0"/>
              </a:spcAft>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mn-ea"/>
                <a:cs typeface="+mn-cs"/>
              </a:rPr>
              <a:t>Wildlife need free space to roam, and the communities also need a place to call home too. By benefiting the entire community (as a whole), rather than a few individual land holders, wildlife have </a:t>
            </a:r>
            <a:r>
              <a:rPr lang="en-US" sz="1000" kern="1400" dirty="0">
                <a:solidFill>
                  <a:srgbClr val="000000"/>
                </a:solidFill>
                <a:latin typeface="Cambria" panose="02040503050406030204" pitchFamily="18" charset="0"/>
              </a:rPr>
              <a:t>an open-space habitat, and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mn-ea"/>
                <a:cs typeface="+mn-cs"/>
              </a:rPr>
              <a:t>everyone gets an equal share. With monetary benefits and education, communities begin to take on more active roles in protecting their land and wildlife.</a:t>
            </a:r>
          </a:p>
          <a:p>
            <a:pPr marL="0" marR="0" indent="0" algn="l">
              <a:spcBef>
                <a:spcPts val="0"/>
              </a:spcBef>
              <a:spcAft>
                <a:spcPts val="0"/>
              </a:spcAft>
            </a:pPr>
            <a:endParaRPr lang="en-US" sz="1000" kern="1400" dirty="0">
              <a:ln>
                <a:noFill/>
              </a:ln>
              <a:solidFill>
                <a:srgbClr val="000000"/>
              </a:solidFill>
              <a:effectLst/>
              <a:latin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 threat to wildlife in the greater Mara ecosystem isn’t just the surrounding landowners. The impact of COVID-19 has caused revenue loss for lease fees for many of these conservancies. </a:t>
            </a:r>
            <a:r>
              <a:rPr lang="en-US" sz="1000" dirty="0">
                <a:latin typeface="Cambria" panose="02040503050406030204" pitchFamily="18" charset="0"/>
              </a:rPr>
              <a:t>Without revenue from tourists, individual landowners might look to more intensive agriculture, pushing out the wildlife. </a:t>
            </a: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 commitment to these communities by the prompt payment of lease fees is important, and many of these conservation efforts also rely on donor funding, whether it be from the Kenyan government or individual donors.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400" dirty="0">
              <a:solidFill>
                <a:srgbClr val="000000"/>
              </a:solidFill>
              <a:latin typeface="Cambria" panose="02040503050406030204" pitchFamily="18" charset="0"/>
              <a:ea typeface="Cambria" panose="02040503050406030204" pitchFamily="18" charset="0"/>
            </a:endParaRPr>
          </a:p>
          <a:p>
            <a:pPr>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By booking your stay on one of these local conservancies and paying your per person, per night, conservation fee, you are </a:t>
            </a:r>
            <a:b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ensuring that communities are strengthened every step of the way. </a:t>
            </a:r>
          </a:p>
        </p:txBody>
      </p:sp>
      <p:sp>
        <p:nvSpPr>
          <p:cNvPr id="24" name="Text Box 6">
            <a:extLst>
              <a:ext uri="{FF2B5EF4-FFF2-40B4-BE49-F238E27FC236}">
                <a16:creationId xmlns:a16="http://schemas.microsoft.com/office/drawing/2014/main" id="{5FA19598-2354-4935-BCB5-A8A0421A0E41}"/>
              </a:ext>
            </a:extLst>
          </p:cNvPr>
          <p:cNvSpPr txBox="1">
            <a:spLocks noChangeArrowheads="1"/>
          </p:cNvSpPr>
          <p:nvPr/>
        </p:nvSpPr>
        <p:spPr bwMode="auto">
          <a:xfrm>
            <a:off x="2683709" y="4935433"/>
            <a:ext cx="1868704" cy="1775181"/>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4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Yes, the lions and the leopards and the cheetahs are spectacular, but without a conscious awareness for its future, that magnificent Mara will not be the same in the years to come</a:t>
            </a:r>
            <a:r>
              <a:rPr lang="en-US" sz="1000" kern="1400" dirty="0">
                <a:solidFill>
                  <a:srgbClr val="000000"/>
                </a:solidFill>
                <a:latin typeface="Cambria" panose="02040503050406030204" pitchFamily="18" charset="0"/>
                <a:ea typeface="Cambria" panose="02040503050406030204" pitchFamily="18" charset="0"/>
              </a:rPr>
              <a:t>. So, keep in mind, when </a:t>
            </a:r>
            <a:r>
              <a:rPr lang="en-US" sz="1000" dirty="0">
                <a:latin typeface="Cambria" panose="02040503050406030204" pitchFamily="18" charset="0"/>
              </a:rPr>
              <a:t>visiting facilities in many community-owned conservancies in Kenya, your tourism dollars are put to good use, directly supporting conservation of wildlife and the local community.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Aft>
                <a:spcPts val="1400"/>
              </a:spcAft>
            </a:pPr>
            <a:endParaRPr lang="en-US" sz="1000" kern="1400" dirty="0">
              <a:solidFill>
                <a:srgbClr val="000000"/>
              </a:solidFill>
              <a:latin typeface="Cambria" panose="02040503050406030204" pitchFamily="18" charset="0"/>
              <a:ea typeface="Cambria" panose="02040503050406030204" pitchFamily="18" charset="0"/>
            </a:endParaRPr>
          </a:p>
          <a:p>
            <a:pPr>
              <a:spcAft>
                <a:spcPts val="1400"/>
              </a:spcAft>
            </a:pPr>
            <a:endParaRPr lang="en-US" sz="1000" kern="1400" dirty="0">
              <a:solidFill>
                <a:srgbClr val="000000"/>
              </a:solidFill>
              <a:latin typeface="Cambria" panose="02040503050406030204" pitchFamily="18" charset="0"/>
              <a:ea typeface="Cambria" panose="02040503050406030204" pitchFamily="18" charset="0"/>
            </a:endParaRPr>
          </a:p>
          <a:p>
            <a:pPr>
              <a:spcAft>
                <a:spcPts val="1400"/>
              </a:spcAft>
            </a:pPr>
            <a:endParaRPr lang="en-US" sz="1000" kern="1400" dirty="0">
              <a:solidFill>
                <a:srgbClr val="000000"/>
              </a:solidFill>
              <a:latin typeface="Cambria" panose="02040503050406030204" pitchFamily="18" charset="0"/>
              <a:ea typeface="Cambria" panose="02040503050406030204" pitchFamily="18" charset="0"/>
            </a:endParaRPr>
          </a:p>
          <a:p>
            <a:endParaRPr lang="en-US" sz="1000" kern="1400" dirty="0">
              <a:solidFill>
                <a:srgbClr val="000000"/>
              </a:solidFill>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6AAB5E4-61B3-4071-84B9-8E67E91DF12E}"/>
              </a:ext>
            </a:extLst>
          </p:cNvPr>
          <p:cNvSpPr/>
          <p:nvPr/>
        </p:nvSpPr>
        <p:spPr>
          <a:xfrm>
            <a:off x="4678467" y="6646467"/>
            <a:ext cx="2683648" cy="1775181"/>
          </a:xfrm>
          <a:prstGeom prst="rect">
            <a:avLst/>
          </a:prstGeom>
          <a:solidFill>
            <a:srgbClr val="ED7D31">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304940-6B8A-4B10-8EE9-029790B72E1A}"/>
              </a:ext>
            </a:extLst>
          </p:cNvPr>
          <p:cNvSpPr/>
          <p:nvPr/>
        </p:nvSpPr>
        <p:spPr>
          <a:xfrm>
            <a:off x="4678467" y="7394907"/>
            <a:ext cx="2503370" cy="1266488"/>
          </a:xfrm>
          <a:prstGeom prst="rect">
            <a:avLst/>
          </a:prstGeom>
          <a:noFill/>
        </p:spPr>
        <p:txBody>
          <a:bodyPr wrap="square" anchor="ctr" anchorCtr="0">
            <a:noAutofit/>
          </a:bodyPr>
          <a:lstStyle/>
          <a:p>
            <a:pPr marL="171450" indent="-171450">
              <a:buFont typeface="Arial" panose="020B0604020202020204" pitchFamily="34" charset="0"/>
              <a:buChar char="•"/>
            </a:pPr>
            <a:r>
              <a:rPr lang="en-US" sz="950" dirty="0">
                <a:solidFill>
                  <a:srgbClr val="000000"/>
                </a:solidFill>
                <a:latin typeface="Cambria" panose="02040503050406030204" pitchFamily="18" charset="0"/>
                <a:ea typeface="Times New Roman" panose="02020603050405020304" pitchFamily="18" charset="0"/>
              </a:rPr>
              <a:t>Learn more about Cottar’s Wildlife Conservancy Trust: </a:t>
            </a:r>
            <a:r>
              <a:rPr lang="en-US" sz="950" dirty="0">
                <a:solidFill>
                  <a:srgbClr val="000000"/>
                </a:solidFill>
                <a:latin typeface="Cambria" panose="02040503050406030204" pitchFamily="18" charset="0"/>
                <a:ea typeface="Times New Roman" panose="02020603050405020304" pitchFamily="18" charset="0"/>
                <a:hlinkClick r:id="rId8"/>
              </a:rPr>
              <a:t>https://cottarswildlifeconservationtrust.org/</a:t>
            </a:r>
            <a:endParaRPr lang="en-US" sz="950" dirty="0">
              <a:solidFill>
                <a:srgbClr val="000000"/>
              </a:solidFill>
              <a:latin typeface="Cambria" panose="02040503050406030204" pitchFamily="18" charset="0"/>
              <a:ea typeface="Times New Roman" panose="02020603050405020304" pitchFamily="18" charset="0"/>
            </a:endParaRPr>
          </a:p>
          <a:p>
            <a:pPr marL="171450" indent="-171450">
              <a:buFont typeface="Arial" panose="020B0604020202020204" pitchFamily="34" charset="0"/>
              <a:buChar char="•"/>
            </a:pPr>
            <a:endParaRPr lang="en-US" sz="950" dirty="0">
              <a:solidFill>
                <a:srgbClr val="000000"/>
              </a:solidFill>
              <a:latin typeface="Cambria" panose="02040503050406030204" pitchFamily="18" charset="0"/>
              <a:ea typeface="Times New Roman" panose="02020603050405020304" pitchFamily="18" charset="0"/>
            </a:endParaRPr>
          </a:p>
          <a:p>
            <a:pPr marL="171450" indent="-171450">
              <a:buFont typeface="Arial" panose="020B0604020202020204" pitchFamily="34" charset="0"/>
              <a:buChar char="•"/>
            </a:pPr>
            <a:r>
              <a:rPr lang="en-US" sz="950" dirty="0">
                <a:solidFill>
                  <a:srgbClr val="000000"/>
                </a:solidFill>
                <a:latin typeface="Cambria" panose="02040503050406030204" pitchFamily="18" charset="0"/>
                <a:ea typeface="Times New Roman" panose="02020603050405020304" pitchFamily="18" charset="0"/>
              </a:rPr>
              <a:t>Learn more about Masai Mara Wildlife Conservancy Association:  </a:t>
            </a:r>
            <a:r>
              <a:rPr lang="en-US" sz="950" dirty="0">
                <a:solidFill>
                  <a:srgbClr val="000000"/>
                </a:solidFill>
                <a:latin typeface="Cambria" panose="02040503050406030204" pitchFamily="18" charset="0"/>
                <a:ea typeface="Times New Roman" panose="02020603050405020304" pitchFamily="18" charset="0"/>
                <a:hlinkClick r:id="rId9"/>
              </a:rPr>
              <a:t>https://maraconservancies.org/</a:t>
            </a:r>
            <a:r>
              <a:rPr lang="en-US" sz="950" dirty="0">
                <a:solidFill>
                  <a:srgbClr val="000000"/>
                </a:solidFill>
                <a:latin typeface="Cambria" panose="02040503050406030204" pitchFamily="18" charset="0"/>
                <a:ea typeface="Times New Roman" panose="02020603050405020304" pitchFamily="18" charset="0"/>
              </a:rPr>
              <a:t> </a:t>
            </a:r>
          </a:p>
          <a:p>
            <a:pPr marL="171450" indent="-171450">
              <a:buFont typeface="Arial" panose="020B0604020202020204" pitchFamily="34" charset="0"/>
              <a:buChar char="•"/>
            </a:pPr>
            <a:endParaRPr lang="en-US" sz="950" dirty="0">
              <a:solidFill>
                <a:srgbClr val="000000"/>
              </a:solidFill>
              <a:latin typeface="Cambria" panose="02040503050406030204" pitchFamily="18" charset="0"/>
              <a:ea typeface="Times New Roman" panose="02020603050405020304" pitchFamily="18" charset="0"/>
            </a:endParaRPr>
          </a:p>
          <a:p>
            <a:pPr marL="171450" indent="-171450">
              <a:buFont typeface="Arial" panose="020B0604020202020204" pitchFamily="34" charset="0"/>
              <a:buChar char="•"/>
            </a:pPr>
            <a:r>
              <a:rPr lang="en-US" sz="950" dirty="0">
                <a:solidFill>
                  <a:srgbClr val="000000"/>
                </a:solidFill>
                <a:latin typeface="Cambria" panose="02040503050406030204" pitchFamily="18" charset="0"/>
                <a:ea typeface="Times New Roman" panose="02020603050405020304" pitchFamily="18" charset="0"/>
              </a:rPr>
              <a:t>Learn more about regional conservancy associations in Kenya: </a:t>
            </a:r>
            <a:r>
              <a:rPr lang="en-US" sz="950" dirty="0">
                <a:solidFill>
                  <a:srgbClr val="000000"/>
                </a:solidFill>
                <a:latin typeface="Cambria" panose="02040503050406030204" pitchFamily="18" charset="0"/>
                <a:ea typeface="Times New Roman" panose="02020603050405020304" pitchFamily="18" charset="0"/>
                <a:hlinkClick r:id="rId10"/>
              </a:rPr>
              <a:t>https://kwcakenya.com/regional-associations/</a:t>
            </a:r>
            <a:r>
              <a:rPr lang="en-US" sz="950" dirty="0">
                <a:solidFill>
                  <a:srgbClr val="000000"/>
                </a:solidFill>
                <a:latin typeface="Cambria" panose="02040503050406030204" pitchFamily="18" charset="0"/>
                <a:ea typeface="Times New Roman" panose="02020603050405020304" pitchFamily="18" charset="0"/>
              </a:rPr>
              <a:t> </a:t>
            </a:r>
          </a:p>
        </p:txBody>
      </p:sp>
      <p:sp>
        <p:nvSpPr>
          <p:cNvPr id="19" name="Rectangle 18">
            <a:extLst>
              <a:ext uri="{FF2B5EF4-FFF2-40B4-BE49-F238E27FC236}">
                <a16:creationId xmlns:a16="http://schemas.microsoft.com/office/drawing/2014/main" id="{3F79D454-344B-4DB4-B08E-817BB5F7E84E}"/>
              </a:ext>
            </a:extLst>
          </p:cNvPr>
          <p:cNvSpPr/>
          <p:nvPr/>
        </p:nvSpPr>
        <p:spPr>
          <a:xfrm>
            <a:off x="4751403" y="6792618"/>
            <a:ext cx="2430433" cy="270601"/>
          </a:xfrm>
          <a:prstGeom prst="rect">
            <a:avLst/>
          </a:prstGeom>
          <a:solidFill>
            <a:srgbClr val="0033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FE63E79-8F62-44B9-80E2-F6F9D76F8D70}"/>
              </a:ext>
            </a:extLst>
          </p:cNvPr>
          <p:cNvSpPr/>
          <p:nvPr/>
        </p:nvSpPr>
        <p:spPr>
          <a:xfrm>
            <a:off x="4751403" y="6755442"/>
            <a:ext cx="2625367" cy="307777"/>
          </a:xfrm>
          <a:prstGeom prst="rect">
            <a:avLst/>
          </a:prstGeom>
        </p:spPr>
        <p:txBody>
          <a:bodyPr wrap="square">
            <a:spAutoFit/>
          </a:bodyPr>
          <a:lstStyle/>
          <a:p>
            <a:r>
              <a:rPr lang="en-US" sz="1400" b="1" dirty="0">
                <a:solidFill>
                  <a:schemeClr val="bg1"/>
                </a:solidFill>
                <a:latin typeface="Cambria" panose="02040503050406030204" pitchFamily="18" charset="0"/>
                <a:ea typeface="Times New Roman" panose="02020603050405020304" pitchFamily="18" charset="0"/>
              </a:rPr>
              <a:t>Learn More:</a:t>
            </a:r>
            <a:endParaRPr lang="en-US" sz="1400" dirty="0"/>
          </a:p>
        </p:txBody>
      </p:sp>
    </p:spTree>
    <p:extLst>
      <p:ext uri="{BB962C8B-B14F-4D97-AF65-F5344CB8AC3E}">
        <p14:creationId xmlns:p14="http://schemas.microsoft.com/office/powerpoint/2010/main" val="258676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0A452A-96A7-4229-A356-CAF907783CE1}"/>
              </a:ext>
            </a:extLst>
          </p:cNvPr>
          <p:cNvPicPr>
            <a:picLocks noChangeAspect="1"/>
          </p:cNvPicPr>
          <p:nvPr/>
        </p:nvPicPr>
        <p:blipFill>
          <a:blip r:embed="rId2">
            <a:alphaModFix amt="42000"/>
          </a:blip>
          <a:stretch>
            <a:fillRect/>
          </a:stretch>
        </p:blipFill>
        <p:spPr>
          <a:xfrm>
            <a:off x="1820037" y="679442"/>
            <a:ext cx="4948040" cy="6099738"/>
          </a:xfrm>
          <a:prstGeom prst="rect">
            <a:avLst/>
          </a:prstGeom>
        </p:spPr>
      </p:pic>
      <p:sp>
        <p:nvSpPr>
          <p:cNvPr id="36" name="Text Box 2">
            <a:extLst>
              <a:ext uri="{FF2B5EF4-FFF2-40B4-BE49-F238E27FC236}">
                <a16:creationId xmlns:a16="http://schemas.microsoft.com/office/drawing/2014/main" id="{599CFD8A-C310-4C53-82C8-929935A89E72}"/>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dirty="0">
                <a:solidFill>
                  <a:srgbClr val="FFFFFF"/>
                </a:solidFill>
                <a:latin typeface="Cambria" panose="02040503050406030204" pitchFamily="18" charset="0"/>
              </a:rPr>
              <a:t>EMBASSY NOTICES</a:t>
            </a:r>
            <a:endParaRPr lang="en-US" altLang="en-US" sz="2520" dirty="0">
              <a:latin typeface="Arial" panose="020B0604020202020204" pitchFamily="34" charset="0"/>
            </a:endParaRPr>
          </a:p>
        </p:txBody>
      </p:sp>
      <p:sp>
        <p:nvSpPr>
          <p:cNvPr id="56" name="Text Box 12">
            <a:extLst>
              <a:ext uri="{FF2B5EF4-FFF2-40B4-BE49-F238E27FC236}">
                <a16:creationId xmlns:a16="http://schemas.microsoft.com/office/drawing/2014/main" id="{9BEAD5D8-F39E-4366-96FB-476927D4704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Times New Roman" panose="02020603050405020304" pitchFamily="18" charset="0"/>
              </a:rPr>
              <a:t>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9" name="Straight Connector 28">
            <a:extLst>
              <a:ext uri="{FF2B5EF4-FFF2-40B4-BE49-F238E27FC236}">
                <a16:creationId xmlns:a16="http://schemas.microsoft.com/office/drawing/2014/main" id="{D67F5106-E554-EB41-BA6B-A2CF1CAB61D7}"/>
              </a:ext>
            </a:extLst>
          </p:cNvPr>
          <p:cNvCxnSpPr>
            <a:cxnSpLocks/>
          </p:cNvCxnSpPr>
          <p:nvPr/>
        </p:nvCxnSpPr>
        <p:spPr>
          <a:xfrm flipV="1">
            <a:off x="3423444" y="1007520"/>
            <a:ext cx="3892549" cy="4040"/>
          </a:xfrm>
          <a:prstGeom prst="line">
            <a:avLst/>
          </a:prstGeom>
          <a:ln w="19050">
            <a:solidFill>
              <a:srgbClr val="00194F"/>
            </a:solidFill>
          </a:ln>
        </p:spPr>
        <p:style>
          <a:lnRef idx="1">
            <a:schemeClr val="accent1"/>
          </a:lnRef>
          <a:fillRef idx="0">
            <a:schemeClr val="accent1"/>
          </a:fillRef>
          <a:effectRef idx="0">
            <a:schemeClr val="accent1"/>
          </a:effectRef>
          <a:fontRef idx="minor">
            <a:schemeClr val="tx1"/>
          </a:fontRef>
        </p:style>
      </p:cxnSp>
      <p:sp>
        <p:nvSpPr>
          <p:cNvPr id="31" name="Text Box 4">
            <a:extLst>
              <a:ext uri="{FF2B5EF4-FFF2-40B4-BE49-F238E27FC236}">
                <a16:creationId xmlns:a16="http://schemas.microsoft.com/office/drawing/2014/main" id="{C616277D-A1E4-43A6-B2E1-105BB56D18ED}"/>
              </a:ext>
            </a:extLst>
          </p:cNvPr>
          <p:cNvSpPr txBox="1">
            <a:spLocks noChangeArrowheads="1"/>
          </p:cNvSpPr>
          <p:nvPr/>
        </p:nvSpPr>
        <p:spPr bwMode="auto">
          <a:xfrm>
            <a:off x="502846" y="394170"/>
            <a:ext cx="6944221" cy="423586"/>
          </a:xfrm>
          <a:prstGeom prst="rect">
            <a:avLst/>
          </a:prstGeom>
          <a:noFill/>
          <a:ln>
            <a:noFill/>
          </a:ln>
          <a:effectLst/>
          <a:extLst>
            <a:ext uri="{909E8E84-426E-40DD-AFC4-6F175D3DCCD1}">
              <a14:hiddenFill xmlns:a14="http://schemas.microsoft.com/office/drawing/2010/main">
                <a:solidFill>
                  <a:srgbClr val="EAF1F8">
                    <a:alpha val="56000"/>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DEDEE"/>
                </a:solidFill>
                <a:effectLst/>
                <a:latin typeface="Berlin Sans FB" panose="020E0602020502020306" pitchFamily="34" charset="0"/>
              </a:rPr>
              <a:t>By Diosa Woods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16C6C86E-B73D-4F28-A198-B73C796FA279}"/>
              </a:ext>
            </a:extLst>
          </p:cNvPr>
          <p:cNvPicPr>
            <a:picLocks noChangeAspect="1"/>
          </p:cNvPicPr>
          <p:nvPr/>
        </p:nvPicPr>
        <p:blipFill>
          <a:blip r:embed="rId3"/>
          <a:stretch>
            <a:fillRect/>
          </a:stretch>
        </p:blipFill>
        <p:spPr>
          <a:xfrm flipV="1">
            <a:off x="133786" y="967292"/>
            <a:ext cx="14070087" cy="45719"/>
          </a:xfrm>
          <a:prstGeom prst="rect">
            <a:avLst/>
          </a:prstGeom>
        </p:spPr>
      </p:pic>
      <p:sp>
        <p:nvSpPr>
          <p:cNvPr id="10" name="Text Box 2">
            <a:extLst>
              <a:ext uri="{FF2B5EF4-FFF2-40B4-BE49-F238E27FC236}">
                <a16:creationId xmlns:a16="http://schemas.microsoft.com/office/drawing/2014/main" id="{B1310614-69B2-49CC-B6B2-8BF81C9C9ADA}"/>
              </a:ext>
            </a:extLst>
          </p:cNvPr>
          <p:cNvSpPr txBox="1">
            <a:spLocks noChangeArrowheads="1"/>
          </p:cNvSpPr>
          <p:nvPr/>
        </p:nvSpPr>
        <p:spPr bwMode="auto">
          <a:xfrm>
            <a:off x="432452" y="1588"/>
            <a:ext cx="6882748" cy="1128712"/>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ct val="0"/>
              </a:spcAft>
            </a:pPr>
            <a:r>
              <a:rPr kumimoji="0" lang="en-US" altLang="en-US" sz="2400" b="0" i="0" u="none" strike="noStrike" cap="none" normalizeH="0" baseline="0" dirty="0">
                <a:ln>
                  <a:noFill/>
                </a:ln>
                <a:solidFill>
                  <a:schemeClr val="bg2"/>
                </a:solidFill>
                <a:effectLst/>
                <a:latin typeface="Berlin Sans FB" panose="020E0602020502020306" pitchFamily="34" charset="0"/>
              </a:rPr>
              <a:t>Kiswahili Corner: </a:t>
            </a:r>
            <a:r>
              <a:rPr lang="en-US" dirty="0">
                <a:solidFill>
                  <a:schemeClr val="bg2"/>
                </a:solidFill>
                <a:effectLst/>
                <a:latin typeface="Berlin Sans FB Demi" panose="020E0802020502020306" pitchFamily="34" charset="0"/>
                <a:ea typeface="Calibri" panose="020F0502020204030204" pitchFamily="34" charset="0"/>
                <a:cs typeface="Times New Roman" panose="02020603050405020304" pitchFamily="18" charset="0"/>
              </a:rPr>
              <a:t>THE HISTORY OF KISWAHILI IN KENYA</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FFFFFF"/>
              </a:solidFill>
              <a:effectLst/>
              <a:latin typeface="Berlin Sans FB" panose="020E0602020502020306"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8ED5EF44-5947-4594-B557-1B673EC7EE93}"/>
              </a:ext>
            </a:extLst>
          </p:cNvPr>
          <p:cNvSpPr txBox="1">
            <a:spLocks noChangeArrowheads="1"/>
          </p:cNvSpPr>
          <p:nvPr/>
        </p:nvSpPr>
        <p:spPr bwMode="auto">
          <a:xfrm>
            <a:off x="502846" y="668800"/>
            <a:ext cx="6632575" cy="285750"/>
          </a:xfrm>
          <a:prstGeom prst="rect">
            <a:avLst/>
          </a:prstGeom>
          <a:noFill/>
          <a:ln>
            <a:noFill/>
          </a:ln>
          <a:effectLst/>
          <a:extLst>
            <a:ext uri="{909E8E84-426E-40DD-AFC4-6F175D3DCCD1}">
              <a14:hiddenFill xmlns:a14="http://schemas.microsoft.com/office/drawing/2010/main">
                <a:solidFill>
                  <a:srgbClr val="EAF1F8">
                    <a:alpha val="56000"/>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BDDC3"/>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DEDEE"/>
                </a:solidFill>
                <a:effectLst/>
                <a:latin typeface="Berlin Sans FB" panose="020E0602020502020306" pitchFamily="34" charset="0"/>
              </a:rPr>
              <a:t>By </a:t>
            </a:r>
            <a:r>
              <a:rPr kumimoji="0" lang="en-US" altLang="en-US" sz="1200" b="0" i="0" u="none" strike="noStrike" cap="none" normalizeH="0" baseline="0" dirty="0" err="1">
                <a:ln>
                  <a:noFill/>
                </a:ln>
                <a:solidFill>
                  <a:srgbClr val="EDEDEE"/>
                </a:solidFill>
                <a:effectLst/>
                <a:latin typeface="Berlin Sans FB" panose="020E0602020502020306" pitchFamily="34" charset="0"/>
              </a:rPr>
              <a:t>Mwalimu</a:t>
            </a:r>
            <a:r>
              <a:rPr kumimoji="0" lang="en-US" altLang="en-US" sz="1200" b="0" i="0" u="none" strike="noStrike" cap="none" normalizeH="0" baseline="0" dirty="0">
                <a:ln>
                  <a:noFill/>
                </a:ln>
                <a:solidFill>
                  <a:srgbClr val="EDEDEE"/>
                </a:solidFill>
                <a:effectLst/>
                <a:latin typeface="Berlin Sans FB" panose="020E0602020502020306" pitchFamily="34" charset="0"/>
              </a:rPr>
              <a:t> Rose Nalo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DF9E63E0-E56D-4EE3-8379-111774BDD704}"/>
              </a:ext>
            </a:extLst>
          </p:cNvPr>
          <p:cNvPicPr>
            <a:picLocks noChangeAspect="1"/>
          </p:cNvPicPr>
          <p:nvPr/>
        </p:nvPicPr>
        <p:blipFill>
          <a:blip r:embed="rId3"/>
          <a:stretch>
            <a:fillRect/>
          </a:stretch>
        </p:blipFill>
        <p:spPr>
          <a:xfrm flipV="1">
            <a:off x="368795" y="540554"/>
            <a:ext cx="14070087" cy="45719"/>
          </a:xfrm>
          <a:prstGeom prst="rect">
            <a:avLst/>
          </a:prstGeom>
        </p:spPr>
      </p:pic>
      <p:sp>
        <p:nvSpPr>
          <p:cNvPr id="18" name="TextBox 17">
            <a:extLst>
              <a:ext uri="{FF2B5EF4-FFF2-40B4-BE49-F238E27FC236}">
                <a16:creationId xmlns:a16="http://schemas.microsoft.com/office/drawing/2014/main" id="{9E7E9BAF-C90A-4EF4-9B95-925D7FDE7395}"/>
              </a:ext>
            </a:extLst>
          </p:cNvPr>
          <p:cNvSpPr txBox="1"/>
          <p:nvPr/>
        </p:nvSpPr>
        <p:spPr>
          <a:xfrm>
            <a:off x="7993659" y="3428848"/>
            <a:ext cx="2514684" cy="369332"/>
          </a:xfrm>
          <a:prstGeom prst="rect">
            <a:avLst/>
          </a:prstGeom>
          <a:noFill/>
        </p:spPr>
        <p:txBody>
          <a:bodyPr wrap="square">
            <a:spAutoFit/>
          </a:bodyPr>
          <a:lstStyle/>
          <a:p>
            <a:pPr marL="0" marR="0" indent="0" algn="l">
              <a:spcBef>
                <a:spcPts val="0"/>
              </a:spcBef>
              <a:spcAft>
                <a:spcPts val="0"/>
              </a:spcAft>
            </a:pPr>
            <a:r>
              <a:rPr lang="en-US" sz="1800" kern="1400" dirty="0">
                <a:ln>
                  <a:noFill/>
                </a:ln>
                <a:solidFill>
                  <a:srgbClr val="000000"/>
                </a:solidFill>
                <a:effectLst/>
                <a:latin typeface="Times New Roman" panose="02020603050405020304" pitchFamily="18" charset="0"/>
              </a:rPr>
              <a:t> </a:t>
            </a:r>
          </a:p>
        </p:txBody>
      </p:sp>
      <p:sp>
        <p:nvSpPr>
          <p:cNvPr id="16" name="TextBox 15">
            <a:extLst>
              <a:ext uri="{FF2B5EF4-FFF2-40B4-BE49-F238E27FC236}">
                <a16:creationId xmlns:a16="http://schemas.microsoft.com/office/drawing/2014/main" id="{577714EA-9AE8-42DE-ACBA-8DAC56C2AB38}"/>
              </a:ext>
            </a:extLst>
          </p:cNvPr>
          <p:cNvSpPr txBox="1"/>
          <p:nvPr/>
        </p:nvSpPr>
        <p:spPr>
          <a:xfrm>
            <a:off x="470639" y="1223469"/>
            <a:ext cx="2411804" cy="8248412"/>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T</a:t>
            </a:r>
            <a:r>
              <a:rPr lang="en-US" sz="1000" dirty="0">
                <a:latin typeface="Cambria" panose="02040503050406030204" pitchFamily="18" charset="0"/>
                <a:ea typeface="Cambria" panose="02040503050406030204" pitchFamily="18" charset="0"/>
              </a:rPr>
              <a:t>he name Swahili comes from the Arabic word, “Sahil” which means “Coast”. It is a Bantu language but absorbed words from the Arabic, Portuguese, Persian, German, Hindu, and English and is spoken by tens of millions. The Swahili people (or </a:t>
            </a:r>
            <a:r>
              <a:rPr lang="en-US" sz="1000" dirty="0" err="1">
                <a:latin typeface="Cambria" panose="02040503050406030204" pitchFamily="18" charset="0"/>
                <a:ea typeface="Cambria" panose="02040503050406030204" pitchFamily="18" charset="0"/>
              </a:rPr>
              <a:t>Waswahili</a:t>
            </a:r>
            <a:r>
              <a:rPr lang="en-US" sz="1000" dirty="0">
                <a:latin typeface="Cambria" panose="02040503050406030204" pitchFamily="18" charset="0"/>
                <a:ea typeface="Cambria" panose="02040503050406030204" pitchFamily="18" charset="0"/>
              </a:rPr>
              <a:t>) are an ethnic and cultural group inhabiting East Africa. They mainly reside on the Swahili Coast, in an area encompassing the Zanzibar archipelago, coastal Kenya, the Tanzania seaboard, and northern Mozambique. Kiswahili was originally written in the Arabic script. </a:t>
            </a:r>
          </a:p>
          <a:p>
            <a:endParaRPr lang="en-US" sz="1000" dirty="0">
              <a:latin typeface="Cambria" panose="02040503050406030204" pitchFamily="18" charset="0"/>
              <a:ea typeface="Cambria" panose="02040503050406030204" pitchFamily="18" charset="0"/>
            </a:endParaRPr>
          </a:p>
          <a:p>
            <a:r>
              <a:rPr lang="en-US" sz="1000" dirty="0">
                <a:latin typeface="Cambria" panose="02040503050406030204" pitchFamily="18" charset="0"/>
                <a:ea typeface="Cambria" panose="02040503050406030204" pitchFamily="18" charset="0"/>
              </a:rPr>
              <a:t>Kenya is a multilingual country. Kiswahili (used as a lingua franca in Kenya, Tanzania and some parts of the DRC and an official language for the East African community trading bloc) and English are the official languages in Kenya. Kiswahili, which is also the national language of Kenya, was upgraded to official language during the promulgation of the new constitution of Kenya in 2010. Initially, English was the only official language in Kenya. In Tanzania, Kiswahili is widely spoken due to the deliberate efforts that were made by the former head of state, </a:t>
            </a:r>
            <a:r>
              <a:rPr lang="en-US" sz="1000" dirty="0" err="1">
                <a:latin typeface="Cambria" panose="02040503050406030204" pitchFamily="18" charset="0"/>
                <a:ea typeface="Cambria" panose="02040503050406030204" pitchFamily="18" charset="0"/>
              </a:rPr>
              <a:t>Mwalimu</a:t>
            </a:r>
            <a:r>
              <a:rPr lang="en-US" sz="1000" dirty="0">
                <a:latin typeface="Cambria" panose="02040503050406030204" pitchFamily="18" charset="0"/>
                <a:ea typeface="Cambria" panose="02040503050406030204" pitchFamily="18" charset="0"/>
              </a:rPr>
              <a:t> (Teacher) Julius Nyerere to basically unite the Tanzanian people and promote the language in the whole nation. This is what contributed to the Tanzanian perfection in Kiswahili. In Uganda, Kiswahili is mostly spoken in the military, although currently the government introduced it in schools.</a:t>
            </a:r>
          </a:p>
          <a:p>
            <a:endParaRPr lang="en-US" sz="1000" dirty="0">
              <a:latin typeface="Cambria" panose="02040503050406030204" pitchFamily="18" charset="0"/>
              <a:ea typeface="Cambria" panose="02040503050406030204" pitchFamily="18" charset="0"/>
            </a:endParaRPr>
          </a:p>
          <a:p>
            <a:r>
              <a:rPr lang="en-US" sz="1000" dirty="0">
                <a:effectLst/>
                <a:latin typeface="Cambria" panose="02040503050406030204" pitchFamily="18" charset="0"/>
                <a:ea typeface="Cambria" panose="02040503050406030204" pitchFamily="18" charset="0"/>
                <a:cs typeface="Times New Roman" panose="02020603050405020304" pitchFamily="18" charset="0"/>
              </a:rPr>
              <a:t>So, why did the government of Kenya choose Kiswahili among the over 44 local languages to be the national and official language in the country? This is because Kiswahili is traditionally a business language and trade and migration from the Swahili coast during the nineteenth- century helped spread the language to the interior of particularly Kenya. </a:t>
            </a:r>
          </a:p>
          <a:p>
            <a:endParaRPr lang="en-US" sz="1000" dirty="0">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For centuries, many people thought that Kiswahili was born in Tanzania, but little</a:t>
            </a:r>
            <a:endParaRPr lang="en-US" sz="1000" dirty="0">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7DD9547D-B015-4898-85A9-6A46D5774B13}"/>
              </a:ext>
            </a:extLst>
          </p:cNvPr>
          <p:cNvPicPr>
            <a:picLocks noChangeAspect="1"/>
          </p:cNvPicPr>
          <p:nvPr/>
        </p:nvPicPr>
        <p:blipFill rotWithShape="1">
          <a:blip r:embed="rId4"/>
          <a:srcRect t="23096" b="22365"/>
          <a:stretch/>
        </p:blipFill>
        <p:spPr>
          <a:xfrm>
            <a:off x="5874456" y="7704608"/>
            <a:ext cx="1290035" cy="557001"/>
          </a:xfrm>
          <a:prstGeom prst="rect">
            <a:avLst/>
          </a:prstGeom>
        </p:spPr>
      </p:pic>
      <p:sp>
        <p:nvSpPr>
          <p:cNvPr id="37" name="TextBox 36">
            <a:extLst>
              <a:ext uri="{FF2B5EF4-FFF2-40B4-BE49-F238E27FC236}">
                <a16:creationId xmlns:a16="http://schemas.microsoft.com/office/drawing/2014/main" id="{99B663AB-55FE-41E4-A7D0-C28C4592845E}"/>
              </a:ext>
            </a:extLst>
          </p:cNvPr>
          <p:cNvSpPr txBox="1"/>
          <p:nvPr/>
        </p:nvSpPr>
        <p:spPr>
          <a:xfrm>
            <a:off x="2797012" y="1210338"/>
            <a:ext cx="2411804" cy="8556188"/>
          </a:xfrm>
          <a:prstGeom prst="rect">
            <a:avLst/>
          </a:prstGeom>
          <a:noFill/>
        </p:spPr>
        <p:txBody>
          <a:bodyPr wrap="square" rtlCol="0">
            <a:spAutoFit/>
          </a:bodyPr>
          <a:lstStyle/>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 did they know that Kiswahili was born in Kenya and spread to Tanganyika by the Arabs and the native Swahili people and remained as the language for the East African coast. Long time interactions with other people bordering the Indian Ocean spread the Swahili language to distant places, such as on the islands of Comoro and Madagascar and even far beyond to South Africa, Oman, and United Arab Emirates. </a:t>
            </a:r>
          </a:p>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 </a:t>
            </a:r>
          </a:p>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One of the key steps in spreading Kiswahili was creating a standard written language. In June 1928, an inter-territorial conference attended by representatives of Kenya, Tanganyika, Uganda, and Zanzibar took place in Mombasa. The Zanzibar dialect was chosen as standard Swahili for those areas, and the standard orthography for Swahili was adopted.</a:t>
            </a:r>
          </a:p>
          <a:p>
            <a:pPr marL="0" marR="0">
              <a:spcBef>
                <a:spcPts val="0"/>
              </a:spcBef>
              <a:spcAft>
                <a:spcPts val="0"/>
              </a:spcAft>
            </a:pPr>
            <a:endParaRPr lang="en-US" sz="1000" dirty="0">
              <a:latin typeface="Cambria" panose="02040503050406030204" pitchFamily="18" charset="0"/>
              <a:ea typeface="Cambria" panose="02040503050406030204" pitchFamily="18" charset="0"/>
              <a:cs typeface="Times New Roman" panose="02020603050405020304" pitchFamily="18" charset="0"/>
            </a:endParaRPr>
          </a:p>
          <a:p>
            <a:r>
              <a:rPr lang="en-US" sz="1000" dirty="0">
                <a:effectLst/>
                <a:latin typeface="Cambria" panose="02040503050406030204" pitchFamily="18" charset="0"/>
                <a:ea typeface="Cambria" panose="02040503050406030204" pitchFamily="18" charset="0"/>
                <a:cs typeface="Times New Roman" panose="02020603050405020304" pitchFamily="18" charset="0"/>
              </a:rPr>
              <a:t>Christian missionaries also helped a lot in the spread of this beautiful language. They used Kiswahili to spread the Gospel in East Africa. German missionary Ludwig Kraft, who travelled to Kenya in 1844, wrote the first dictionary of the Swahili language and translated the Bible into Kiswahili and other languages. Kiswahili was the language used for communication with the local inhabitants during colonial times.</a:t>
            </a:r>
          </a:p>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 </a:t>
            </a:r>
          </a:p>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Swahili spread to Tanzania, Uganda, Rwanda, Congo, Central African Republic, and Mozambique. Even today, we still have different stations where the Arabs and the Swahili people used to camp. For example, in Nairobi, we have </a:t>
            </a:r>
            <a:r>
              <a:rPr lang="en-US" sz="1000" dirty="0" err="1">
                <a:effectLst/>
                <a:latin typeface="Cambria" panose="02040503050406030204" pitchFamily="18" charset="0"/>
                <a:ea typeface="Cambria" panose="02040503050406030204" pitchFamily="18" charset="0"/>
                <a:cs typeface="Times New Roman" panose="02020603050405020304" pitchFamily="18" charset="0"/>
              </a:rPr>
              <a:t>Shaurimoyo</a:t>
            </a:r>
            <a:r>
              <a:rPr lang="en-US" sz="1000" dirty="0">
                <a:effectLst/>
                <a:latin typeface="Cambria" panose="02040503050406030204" pitchFamily="18" charset="0"/>
                <a:ea typeface="Cambria" panose="02040503050406030204" pitchFamily="18" charset="0"/>
                <a:cs typeface="Times New Roman" panose="02020603050405020304" pitchFamily="18" charset="0"/>
              </a:rPr>
              <a:t>, </a:t>
            </a:r>
            <a:r>
              <a:rPr lang="en-US" sz="1000" dirty="0" err="1">
                <a:effectLst/>
                <a:latin typeface="Cambria" panose="02040503050406030204" pitchFamily="18" charset="0"/>
                <a:ea typeface="Cambria" panose="02040503050406030204" pitchFamily="18" charset="0"/>
                <a:cs typeface="Times New Roman" panose="02020603050405020304" pitchFamily="18" charset="0"/>
              </a:rPr>
              <a:t>Starehe</a:t>
            </a:r>
            <a:r>
              <a:rPr lang="en-US" sz="1000" dirty="0">
                <a:effectLst/>
                <a:latin typeface="Cambria" panose="02040503050406030204" pitchFamily="18" charset="0"/>
                <a:ea typeface="Cambria" panose="02040503050406030204" pitchFamily="18" charset="0"/>
                <a:cs typeface="Times New Roman" panose="02020603050405020304" pitchFamily="18" charset="0"/>
              </a:rPr>
              <a:t>, and so on. Initially, these regions were predominantly inhabited by Christians, but the majority converted to Islamic religion during the 19</a:t>
            </a:r>
            <a:r>
              <a:rPr lang="en-US" sz="1000" baseline="30000" dirty="0">
                <a:effectLst/>
                <a:latin typeface="Cambria" panose="02040503050406030204" pitchFamily="18" charset="0"/>
                <a:ea typeface="Cambria" panose="02040503050406030204" pitchFamily="18" charset="0"/>
                <a:cs typeface="Times New Roman" panose="02020603050405020304" pitchFamily="18" charset="0"/>
              </a:rPr>
              <a:t>th</a:t>
            </a:r>
            <a:r>
              <a:rPr lang="en-US" sz="1000" dirty="0">
                <a:effectLst/>
                <a:latin typeface="Cambria" panose="02040503050406030204" pitchFamily="18" charset="0"/>
                <a:ea typeface="Cambria" panose="02040503050406030204" pitchFamily="18" charset="0"/>
                <a:cs typeface="Times New Roman" panose="02020603050405020304" pitchFamily="18" charset="0"/>
              </a:rPr>
              <a:t> century.</a:t>
            </a:r>
          </a:p>
          <a:p>
            <a:pPr marL="0" marR="0">
              <a:spcBef>
                <a:spcPts val="0"/>
              </a:spcBef>
              <a:spcAft>
                <a:spcPts val="0"/>
              </a:spcAft>
            </a:pPr>
            <a:endParaRPr lang="en-US" sz="10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Kenyans also speak other local languages depending on one’s tribe. For example, if you are a Maasai, the mother tongue or first language is </a:t>
            </a:r>
            <a:r>
              <a:rPr lang="en-US" sz="1000" dirty="0" err="1">
                <a:effectLst/>
                <a:latin typeface="Cambria" panose="02040503050406030204" pitchFamily="18" charset="0"/>
                <a:ea typeface="Cambria" panose="02040503050406030204" pitchFamily="18" charset="0"/>
                <a:cs typeface="Times New Roman" panose="02020603050405020304" pitchFamily="18" charset="0"/>
              </a:rPr>
              <a:t>Kimaasai</a:t>
            </a:r>
            <a:r>
              <a:rPr lang="en-US" sz="1000" dirty="0">
                <a:effectLst/>
                <a:latin typeface="Cambria" panose="02040503050406030204" pitchFamily="18" charset="0"/>
                <a:ea typeface="Cambria" panose="02040503050406030204" pitchFamily="18" charset="0"/>
                <a:cs typeface="Times New Roman" panose="02020603050405020304" pitchFamily="18" charset="0"/>
              </a:rPr>
              <a:t> (Maasai language in Kiswahili). Sheng, (Swahili + English) is the Kenyan slang and is</a:t>
            </a:r>
            <a:endParaRPr lang="en-US" sz="1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9EA84206-1703-4B11-99B5-28FA91AF66CE}"/>
              </a:ext>
            </a:extLst>
          </p:cNvPr>
          <p:cNvPicPr>
            <a:picLocks noChangeAspect="1"/>
          </p:cNvPicPr>
          <p:nvPr/>
        </p:nvPicPr>
        <p:blipFill>
          <a:blip r:embed="rId5"/>
          <a:stretch>
            <a:fillRect/>
          </a:stretch>
        </p:blipFill>
        <p:spPr>
          <a:xfrm>
            <a:off x="5182880" y="8012469"/>
            <a:ext cx="911183" cy="785409"/>
          </a:xfrm>
          <a:prstGeom prst="rect">
            <a:avLst/>
          </a:prstGeom>
        </p:spPr>
      </p:pic>
      <p:pic>
        <p:nvPicPr>
          <p:cNvPr id="27" name="Picture 26">
            <a:extLst>
              <a:ext uri="{FF2B5EF4-FFF2-40B4-BE49-F238E27FC236}">
                <a16:creationId xmlns:a16="http://schemas.microsoft.com/office/drawing/2014/main" id="{C9BF8971-AF4C-48ED-8890-0F705CFD507E}"/>
              </a:ext>
            </a:extLst>
          </p:cNvPr>
          <p:cNvPicPr>
            <a:picLocks noChangeAspect="1"/>
          </p:cNvPicPr>
          <p:nvPr/>
        </p:nvPicPr>
        <p:blipFill>
          <a:blip r:embed="rId6"/>
          <a:stretch>
            <a:fillRect/>
          </a:stretch>
        </p:blipFill>
        <p:spPr>
          <a:xfrm>
            <a:off x="621898" y="619308"/>
            <a:ext cx="740177" cy="455166"/>
          </a:xfrm>
          <a:prstGeom prst="rect">
            <a:avLst/>
          </a:prstGeom>
        </p:spPr>
      </p:pic>
      <p:pic>
        <p:nvPicPr>
          <p:cNvPr id="30" name="Picture 29">
            <a:extLst>
              <a:ext uri="{FF2B5EF4-FFF2-40B4-BE49-F238E27FC236}">
                <a16:creationId xmlns:a16="http://schemas.microsoft.com/office/drawing/2014/main" id="{C04CD258-372F-40E4-A00D-B850C3FCE533}"/>
              </a:ext>
            </a:extLst>
          </p:cNvPr>
          <p:cNvPicPr>
            <a:picLocks noChangeAspect="1"/>
          </p:cNvPicPr>
          <p:nvPr/>
        </p:nvPicPr>
        <p:blipFill>
          <a:blip r:embed="rId7"/>
          <a:stretch>
            <a:fillRect/>
          </a:stretch>
        </p:blipFill>
        <p:spPr>
          <a:xfrm>
            <a:off x="5610225" y="8590933"/>
            <a:ext cx="1570319" cy="733145"/>
          </a:xfrm>
          <a:prstGeom prst="rect">
            <a:avLst/>
          </a:prstGeom>
        </p:spPr>
      </p:pic>
      <p:sp>
        <p:nvSpPr>
          <p:cNvPr id="41" name="TextBox 40">
            <a:extLst>
              <a:ext uri="{FF2B5EF4-FFF2-40B4-BE49-F238E27FC236}">
                <a16:creationId xmlns:a16="http://schemas.microsoft.com/office/drawing/2014/main" id="{EEEEA2BB-FDE5-4C04-963C-DA0B6EC792AE}"/>
              </a:ext>
            </a:extLst>
          </p:cNvPr>
          <p:cNvSpPr txBox="1"/>
          <p:nvPr/>
        </p:nvSpPr>
        <p:spPr>
          <a:xfrm>
            <a:off x="5175280" y="1198775"/>
            <a:ext cx="2238363" cy="6724918"/>
          </a:xfrm>
          <a:prstGeom prst="rect">
            <a:avLst/>
          </a:prstGeom>
          <a:noFill/>
        </p:spPr>
        <p:txBody>
          <a:bodyPr wrap="square" rtlCol="0">
            <a:spAutoFit/>
          </a:bodyPr>
          <a:lstStyle/>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predominantly common among the youth. Sheng is Swahili words peppered with English words, for example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Mjienjoy</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(enjoy yourselves), “</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hawayuni</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a:effectLst/>
                <a:latin typeface="Cambria" panose="02040503050406030204" pitchFamily="18" charset="0"/>
                <a:ea typeface="Cambria" panose="02040503050406030204" pitchFamily="18" charset="0"/>
                <a:cs typeface="Times New Roman" panose="02020603050405020304" pitchFamily="18" charset="0"/>
              </a:rPr>
              <a:t> (how are you all?), TO LIKE can be conjugated as follows in slang; “</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ninalike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a:effectLst/>
                <a:latin typeface="Cambria" panose="02040503050406030204" pitchFamily="18" charset="0"/>
                <a:ea typeface="Cambria" panose="02040503050406030204" pitchFamily="18" charset="0"/>
                <a:cs typeface="Times New Roman" panose="02020603050405020304" pitchFamily="18" charset="0"/>
              </a:rPr>
              <a:t> (I like), “</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unalike”</a:t>
            </a:r>
            <a:r>
              <a:rPr lang="en-US" sz="1000" dirty="0">
                <a:effectLst/>
                <a:latin typeface="Cambria" panose="02040503050406030204" pitchFamily="18" charset="0"/>
                <a:ea typeface="Cambria" panose="02040503050406030204" pitchFamily="18" charset="0"/>
                <a:cs typeface="Times New Roman" panose="02020603050405020304" pitchFamily="18" charset="0"/>
              </a:rPr>
              <a:t> (you like), “</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analike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a:effectLst/>
                <a:latin typeface="Cambria" panose="02040503050406030204" pitchFamily="18" charset="0"/>
                <a:ea typeface="Cambria" panose="02040503050406030204" pitchFamily="18" charset="0"/>
                <a:cs typeface="Times New Roman" panose="02020603050405020304" pitchFamily="18" charset="0"/>
              </a:rPr>
              <a:t> (he/she likes), “</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mama </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analike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a:effectLst/>
                <a:latin typeface="Cambria" panose="02040503050406030204" pitchFamily="18" charset="0"/>
                <a:ea typeface="Cambria" panose="02040503050406030204" pitchFamily="18" charset="0"/>
                <a:cs typeface="Times New Roman" panose="02020603050405020304" pitchFamily="18" charset="0"/>
              </a:rPr>
              <a:t> (the mother likes)</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tunalike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(we 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mnalike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(you all like)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wanalike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(they like),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watoto</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wanalike</a:t>
            </a:r>
            <a:r>
              <a:rPr lang="en-US" sz="10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(the children like).</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The proper verb for to LIKE or LOVE in Kiswahili is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KUPENDA”. </a:t>
            </a:r>
            <a:r>
              <a:rPr lang="en-US" sz="1000" dirty="0">
                <a:effectLst/>
                <a:latin typeface="Cambria" panose="02040503050406030204" pitchFamily="18" charset="0"/>
                <a:ea typeface="Cambria" panose="02040503050406030204" pitchFamily="18" charset="0"/>
                <a:cs typeface="Times New Roman" panose="02020603050405020304" pitchFamily="18" charset="0"/>
              </a:rPr>
              <a:t>So,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10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ninapenda</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(I like/love), </a:t>
            </a:r>
            <a:r>
              <a:rPr lang="en-US" sz="10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unapenda</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(you like/love), ‘</a:t>
            </a:r>
            <a:r>
              <a:rPr lang="en-US" sz="10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anapenda</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(he/she likes/loves), “</a:t>
            </a:r>
            <a:r>
              <a:rPr lang="en-US" sz="10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tunapenda</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(we like/love), “</a:t>
            </a:r>
            <a:r>
              <a:rPr lang="en-US" sz="10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mnapenda</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(you all like/love) and “</a:t>
            </a:r>
            <a:r>
              <a:rPr lang="en-US" sz="10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wanapenda</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(they like/love).</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NI </a:t>
            </a:r>
            <a:r>
              <a:rPr lang="en-US" sz="1000" dirty="0">
                <a:effectLst/>
                <a:latin typeface="Cambria" panose="02040503050406030204" pitchFamily="18" charset="0"/>
                <a:ea typeface="Cambria" panose="02040503050406030204" pitchFamily="18" charset="0"/>
                <a:cs typeface="Times New Roman" panose="02020603050405020304" pitchFamily="18" charset="0"/>
              </a:rPr>
              <a:t>(I),</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U </a:t>
            </a:r>
            <a:r>
              <a:rPr lang="en-US" sz="1000" dirty="0">
                <a:effectLst/>
                <a:latin typeface="Cambria" panose="02040503050406030204" pitchFamily="18" charset="0"/>
                <a:ea typeface="Cambria" panose="02040503050406030204" pitchFamily="18" charset="0"/>
                <a:cs typeface="Times New Roman" panose="02020603050405020304" pitchFamily="18" charset="0"/>
              </a:rPr>
              <a:t>(YOU),</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 </a:t>
            </a:r>
            <a:r>
              <a:rPr lang="en-US" sz="1000" dirty="0">
                <a:effectLst/>
                <a:latin typeface="Cambria" panose="02040503050406030204" pitchFamily="18" charset="0"/>
                <a:ea typeface="Cambria" panose="02040503050406030204" pitchFamily="18" charset="0"/>
                <a:cs typeface="Times New Roman" panose="02020603050405020304" pitchFamily="18" charset="0"/>
              </a:rPr>
              <a:t>(HE/SHE),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TU</a:t>
            </a:r>
            <a:r>
              <a:rPr lang="en-US" sz="1000" dirty="0">
                <a:effectLst/>
                <a:latin typeface="Cambria" panose="02040503050406030204" pitchFamily="18" charset="0"/>
                <a:ea typeface="Cambria" panose="02040503050406030204" pitchFamily="18" charset="0"/>
                <a:cs typeface="Times New Roman" panose="02020603050405020304" pitchFamily="18" charset="0"/>
              </a:rPr>
              <a:t> (WE),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a:t>
            </a:r>
            <a:r>
              <a:rPr lang="en-US" sz="1000" dirty="0">
                <a:effectLst/>
                <a:latin typeface="Cambria" panose="02040503050406030204" pitchFamily="18" charset="0"/>
                <a:ea typeface="Cambria" panose="02040503050406030204" pitchFamily="18" charset="0"/>
                <a:cs typeface="Times New Roman" panose="02020603050405020304" pitchFamily="18" charset="0"/>
              </a:rPr>
              <a:t> (YOU ALL),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WA </a:t>
            </a:r>
            <a:r>
              <a:rPr lang="en-US" sz="1000" dirty="0">
                <a:effectLst/>
                <a:latin typeface="Cambria" panose="02040503050406030204" pitchFamily="18" charset="0"/>
                <a:ea typeface="Cambria" panose="02040503050406030204" pitchFamily="18" charset="0"/>
                <a:cs typeface="Times New Roman" panose="02020603050405020304" pitchFamily="18" charset="0"/>
              </a:rPr>
              <a:t>(THEY),</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NA </a:t>
            </a:r>
            <a:r>
              <a:rPr lang="en-US" sz="1000" dirty="0">
                <a:effectLst/>
                <a:latin typeface="Cambria" panose="02040503050406030204" pitchFamily="18" charset="0"/>
                <a:ea typeface="Cambria" panose="02040503050406030204" pitchFamily="18" charset="0"/>
                <a:cs typeface="Times New Roman" panose="02020603050405020304" pitchFamily="18" charset="0"/>
              </a:rPr>
              <a:t>(PRESENT TENSE) and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PENDA</a:t>
            </a:r>
            <a:r>
              <a:rPr lang="en-US" sz="1000" dirty="0">
                <a:effectLst/>
                <a:latin typeface="Cambria" panose="02040503050406030204" pitchFamily="18" charset="0"/>
                <a:ea typeface="Cambria" panose="02040503050406030204" pitchFamily="18" charset="0"/>
                <a:cs typeface="Times New Roman" panose="02020603050405020304" pitchFamily="18" charset="0"/>
              </a:rPr>
              <a:t> is like/love. </a:t>
            </a:r>
            <a:r>
              <a:rPr lang="en-US" sz="1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NAKUPENDA</a:t>
            </a:r>
            <a:r>
              <a:rPr lang="en-US" sz="1000" dirty="0">
                <a:effectLst/>
                <a:latin typeface="Cambria" panose="02040503050406030204" pitchFamily="18" charset="0"/>
                <a:ea typeface="Cambria" panose="02040503050406030204" pitchFamily="18" charset="0"/>
                <a:cs typeface="Times New Roman" panose="02020603050405020304" pitchFamily="18" charset="0"/>
              </a:rPr>
              <a:t> (I like/love you) Please note you can </a:t>
            </a:r>
            <a:r>
              <a:rPr lang="en-US" sz="1000" i="1" dirty="0" err="1">
                <a:effectLst/>
                <a:latin typeface="Cambria" panose="02040503050406030204" pitchFamily="18" charset="0"/>
                <a:ea typeface="Cambria" panose="02040503050406030204" pitchFamily="18" charset="0"/>
                <a:cs typeface="Times New Roman" panose="02020603050405020304" pitchFamily="18" charset="0"/>
              </a:rPr>
              <a:t>Swahililize</a:t>
            </a:r>
            <a:r>
              <a:rPr lang="en-US" sz="1000" i="1" dirty="0">
                <a:effectLst/>
                <a:latin typeface="Cambria" panose="02040503050406030204" pitchFamily="18" charset="0"/>
                <a:ea typeface="Cambria" panose="02040503050406030204" pitchFamily="18" charset="0"/>
                <a:cs typeface="Times New Roman" panose="02020603050405020304" pitchFamily="18" charset="0"/>
              </a:rPr>
              <a:t> </a:t>
            </a:r>
            <a:r>
              <a:rPr lang="en-US" sz="1000" dirty="0">
                <a:effectLst/>
                <a:latin typeface="Cambria" panose="02040503050406030204" pitchFamily="18" charset="0"/>
                <a:ea typeface="Cambria" panose="02040503050406030204" pitchFamily="18" charset="0"/>
                <a:cs typeface="Times New Roman" panose="02020603050405020304" pitchFamily="18" charset="0"/>
              </a:rPr>
              <a:t>all verbs the same way.</a:t>
            </a:r>
          </a:p>
          <a:p>
            <a:endParaRPr lang="en-US" sz="1000" dirty="0">
              <a:latin typeface="Cambria" panose="02040503050406030204" pitchFamily="18" charset="0"/>
              <a:ea typeface="Cambria" panose="02040503050406030204" pitchFamily="18" charset="0"/>
              <a:cs typeface="Times New Roman" panose="02020603050405020304" pitchFamily="18" charset="0"/>
            </a:endParaRPr>
          </a:p>
          <a:p>
            <a:r>
              <a:rPr lang="en-US" sz="1000" dirty="0">
                <a:effectLst/>
                <a:latin typeface="Cambria" panose="02040503050406030204" pitchFamily="18" charset="0"/>
                <a:ea typeface="Cambria" panose="02040503050406030204" pitchFamily="18" charset="0"/>
                <a:cs typeface="Times New Roman" panose="02020603050405020304" pitchFamily="18" charset="0"/>
              </a:rPr>
              <a:t>Children born mostly in the cities like Nairobi speak Kiswahili as their first language and their mother tongue (their tribal language) or English as the second or third language, depending on their families. Most children born in the rural areas speak their mother tongue first and Kiswahili is the second language. English is mostly learned in schools and is the language for instruction in the schools. Kiswahili is one of the subjects taught in schools and the government made it a mandatory subject in all Kenyan schools in 1985.</a:t>
            </a:r>
          </a:p>
          <a:p>
            <a:pPr marL="0" marR="0">
              <a:spcBef>
                <a:spcPts val="0"/>
              </a:spcBef>
              <a:spcAft>
                <a:spcPts val="0"/>
              </a:spcAft>
            </a:pPr>
            <a:r>
              <a:rPr lang="en-US" sz="1000" dirty="0">
                <a:effectLst/>
                <a:latin typeface="Cambria" panose="02040503050406030204" pitchFamily="18" charset="0"/>
                <a:ea typeface="Cambria" panose="02040503050406030204" pitchFamily="18" charset="0"/>
                <a:cs typeface="Times New Roman" panose="02020603050405020304" pitchFamily="18" charset="0"/>
              </a:rPr>
              <a:t> You, too, can learn to speak it!</a:t>
            </a:r>
          </a:p>
          <a:p>
            <a:endParaRPr lang="en-US" sz="11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65976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BE17DEAA04AD3438D354D2173047589" ma:contentTypeVersion="10" ma:contentTypeDescription="Create a new document." ma:contentTypeScope="" ma:versionID="5f4aa9a79eda2e11c54cc32f54508552">
  <xsd:schema xmlns:xsd="http://www.w3.org/2001/XMLSchema" xmlns:xs="http://www.w3.org/2001/XMLSchema" xmlns:p="http://schemas.microsoft.com/office/2006/metadata/properties" xmlns:ns2="9da864af-2ebd-4ffc-9155-4f87b758b895" xmlns:ns3="a4175594-bfea-4ef3-bea6-20d36d56fa3a" xmlns:ns4="beefca68-50e0-4f9f-92a4-60a45e5bff62" targetNamespace="http://schemas.microsoft.com/office/2006/metadata/properties" ma:root="true" ma:fieldsID="7b60133cf9d9fef6f9e6b125770008d6" ns2:_="" ns3:_="" ns4:_="">
    <xsd:import namespace="9da864af-2ebd-4ffc-9155-4f87b758b895"/>
    <xsd:import namespace="a4175594-bfea-4ef3-bea6-20d36d56fa3a"/>
    <xsd:import namespace="beefca68-50e0-4f9f-92a4-60a45e5bff6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864af-2ebd-4ffc-9155-4f87b758b89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4175594-bfea-4ef3-bea6-20d36d56fa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efca68-50e0-4f9f-92a4-60a45e5bff6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9C36C9-6595-4421-A774-CC18075674A1}">
  <ds:schemaRefs>
    <ds:schemaRef ds:uri=""/>
    <ds:schemaRef ds:uri="http://schemas.microsoft.com/sharepoint/events"/>
  </ds:schemaRefs>
</ds:datastoreItem>
</file>

<file path=customXml/itemProps2.xml><?xml version="1.0" encoding="utf-8"?>
<ds:datastoreItem xmlns:ds="http://schemas.openxmlformats.org/officeDocument/2006/customXml" ds:itemID="{8552ADA8-0B82-4315-82D2-408943ADF153}">
  <ds:schemaRefs>
    <ds:schemaRef ds:uri="http://schemas.microsoft.com/sharepoint/v3/contenttype/forms"/>
  </ds:schemaRefs>
</ds:datastoreItem>
</file>

<file path=customXml/itemProps3.xml><?xml version="1.0" encoding="utf-8"?>
<ds:datastoreItem xmlns:ds="http://schemas.openxmlformats.org/officeDocument/2006/customXml" ds:itemID="{A5B277B3-669A-486C-9375-5E2F2E31527C}">
  <ds:schemaRefs>
    <ds:schemaRef ds:uri="http://purl.org/dc/elements/1.1/"/>
    <ds:schemaRef ds:uri="http://schemas.microsoft.com/office/2006/metadata/properties"/>
    <ds:schemaRef ds:uri="a4175594-bfea-4ef3-bea6-20d36d56fa3a"/>
    <ds:schemaRef ds:uri="http://purl.org/dc/terms/"/>
    <ds:schemaRef ds:uri="http://schemas.openxmlformats.org/package/2006/metadata/core-properties"/>
    <ds:schemaRef ds:uri="http://schemas.microsoft.com/office/2006/documentManagement/types"/>
    <ds:schemaRef ds:uri="beefca68-50e0-4f9f-92a4-60a45e5bff62"/>
    <ds:schemaRef ds:uri="http://schemas.microsoft.com/office/infopath/2007/PartnerControls"/>
    <ds:schemaRef ds:uri="9da864af-2ebd-4ffc-9155-4f87b758b895"/>
    <ds:schemaRef ds:uri="http://www.w3.org/XML/1998/namespace"/>
    <ds:schemaRef ds:uri="http://purl.org/dc/dcmitype/"/>
  </ds:schemaRefs>
</ds:datastoreItem>
</file>

<file path=customXml/itemProps4.xml><?xml version="1.0" encoding="utf-8"?>
<ds:datastoreItem xmlns:ds="http://schemas.openxmlformats.org/officeDocument/2006/customXml" ds:itemID="{BC0C9ED9-0FE1-43A3-B848-32B11A7EBC7E}">
  <ds:schemaRefs>
    <ds:schemaRef ds:uri="9da864af-2ebd-4ffc-9155-4f87b758b895"/>
    <ds:schemaRef ds:uri="a4175594-bfea-4ef3-bea6-20d36d56fa3a"/>
    <ds:schemaRef ds:uri="beefca68-50e0-4f9f-92a4-60a45e5bff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4471</TotalTime>
  <Words>15093</Words>
  <Application>Microsoft Office PowerPoint</Application>
  <PresentationFormat>Custom</PresentationFormat>
  <Paragraphs>863</Paragraphs>
  <Slides>25</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25</vt:i4>
      </vt:variant>
    </vt:vector>
  </HeadingPairs>
  <TitlesOfParts>
    <vt:vector size="46" baseType="lpstr">
      <vt:lpstr>ACADEMY ENGRAVED LET PLAIN:1.0</vt:lpstr>
      <vt:lpstr>Arial</vt:lpstr>
      <vt:lpstr>Arial Black</vt:lpstr>
      <vt:lpstr>Bell MT</vt:lpstr>
      <vt:lpstr>Berlin Sans FB</vt:lpstr>
      <vt:lpstr>Berlin Sans FB Demi</vt:lpstr>
      <vt:lpstr>Calibri</vt:lpstr>
      <vt:lpstr>Calibri Light</vt:lpstr>
      <vt:lpstr>Cambria</vt:lpstr>
      <vt:lpstr>Century Gothic</vt:lpstr>
      <vt:lpstr>Copperplate Gothic Bold</vt:lpstr>
      <vt:lpstr>Courier New</vt:lpstr>
      <vt:lpstr>Gadugi</vt:lpstr>
      <vt:lpstr>inherit</vt:lpstr>
      <vt:lpstr>Symbol</vt:lpstr>
      <vt:lpstr>Tahoma</vt:lpstr>
      <vt:lpstr>Times</vt:lpstr>
      <vt:lpstr>Times New Roman</vt:lpstr>
      <vt:lpstr>Wingdings</vt:lpstr>
      <vt:lpstr>YACgEa4Wckw 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Chiasson , Jill L</dc:creator>
  <cp:lastModifiedBy>Woods, Diosa</cp:lastModifiedBy>
  <cp:revision>36</cp:revision>
  <cp:lastPrinted>2021-09-13T10:40:15Z</cp:lastPrinted>
  <dcterms:created xsi:type="dcterms:W3CDTF">2020-03-16T07:11:00Z</dcterms:created>
  <dcterms:modified xsi:type="dcterms:W3CDTF">2021-09-14T12:05:40Z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iteId">
    <vt:lpwstr>66cf5074-5afe-48d1-a691-a12b2121f44b</vt:lpwstr>
  </property>
  <property fmtid="{D5CDD505-2E9C-101B-9397-08002B2CF9AE}" pid="4" name="MSIP_Label_1665d9ee-429a-4d5f-97cc-cfb56e044a6e_Owner">
    <vt:lpwstr>ChiassonJL@state.gov</vt:lpwstr>
  </property>
  <property fmtid="{D5CDD505-2E9C-101B-9397-08002B2CF9AE}" pid="5" name="MSIP_Label_1665d9ee-429a-4d5f-97cc-cfb56e044a6e_SetDate">
    <vt:lpwstr>2020-03-16T07:28:45.8630538Z</vt:lpwstr>
  </property>
  <property fmtid="{D5CDD505-2E9C-101B-9397-08002B2CF9AE}" pid="6" name="MSIP_Label_1665d9ee-429a-4d5f-97cc-cfb56e044a6e_Name">
    <vt:lpwstr>Unclassified</vt:lpwstr>
  </property>
  <property fmtid="{D5CDD505-2E9C-101B-9397-08002B2CF9AE}" pid="7" name="MSIP_Label_1665d9ee-429a-4d5f-97cc-cfb56e044a6e_Application">
    <vt:lpwstr>Microsoft Azure Information Protection</vt:lpwstr>
  </property>
  <property fmtid="{D5CDD505-2E9C-101B-9397-08002B2CF9AE}" pid="8" name="MSIP_Label_1665d9ee-429a-4d5f-97cc-cfb56e044a6e_ActionId">
    <vt:lpwstr>4af2fd1a-5ab9-4215-903d-e05039851143</vt:lpwstr>
  </property>
  <property fmtid="{D5CDD505-2E9C-101B-9397-08002B2CF9AE}" pid="9" name="MSIP_Label_1665d9ee-429a-4d5f-97cc-cfb56e044a6e_Extended_MSFT_Method">
    <vt:lpwstr>Manual</vt:lpwstr>
  </property>
  <property fmtid="{D5CDD505-2E9C-101B-9397-08002B2CF9AE}" pid="10" name="Sensitivity">
    <vt:lpwstr>Unclassified</vt:lpwstr>
  </property>
  <property fmtid="{D5CDD505-2E9C-101B-9397-08002B2CF9AE}" pid="11" name="ContentTypeId">
    <vt:lpwstr>0x010100CBE17DEAA04AD3438D354D2173047589</vt:lpwstr>
  </property>
</Properties>
</file>