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5"/>
  </p:sldMasterIdLst>
  <p:notesMasterIdLst>
    <p:notesMasterId r:id="rId28"/>
  </p:notesMasterIdLst>
  <p:sldIdLst>
    <p:sldId id="1024" r:id="rId6"/>
    <p:sldId id="1195" r:id="rId7"/>
    <p:sldId id="1180" r:id="rId8"/>
    <p:sldId id="1186" r:id="rId9"/>
    <p:sldId id="1203" r:id="rId10"/>
    <p:sldId id="1214" r:id="rId11"/>
    <p:sldId id="1210" r:id="rId12"/>
    <p:sldId id="1211" r:id="rId13"/>
    <p:sldId id="1202" r:id="rId14"/>
    <p:sldId id="1213" r:id="rId15"/>
    <p:sldId id="1204" r:id="rId16"/>
    <p:sldId id="1184" r:id="rId17"/>
    <p:sldId id="1208" r:id="rId18"/>
    <p:sldId id="1209" r:id="rId19"/>
    <p:sldId id="1114" r:id="rId20"/>
    <p:sldId id="1212" r:id="rId21"/>
    <p:sldId id="1199" r:id="rId22"/>
    <p:sldId id="1191" r:id="rId23"/>
    <p:sldId id="1205" r:id="rId24"/>
    <p:sldId id="1193" r:id="rId25"/>
    <p:sldId id="1206" r:id="rId26"/>
    <p:sldId id="403" r:id="rId27"/>
  </p:sldIdLst>
  <p:sldSz cx="7772400" cy="100584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sson , Jill L (Nairobi)" initials="C,JL(" lastIdx="1" clrIdx="0">
    <p:extLst>
      <p:ext uri="{19B8F6BF-5375-455C-9EA6-DF929625EA0E}">
        <p15:presenceInfo xmlns:p15="http://schemas.microsoft.com/office/powerpoint/2012/main" userId="S::ChiassonJL@state.gov::408a1663-86e6-47f6-89c2-791cb76ce7aa" providerId="AD"/>
      </p:ext>
    </p:extLst>
  </p:cmAuthor>
  <p:cmAuthor id="2" name="Woods, Diosa" initials="WD" lastIdx="1" clrIdx="1">
    <p:extLst>
      <p:ext uri="{19B8F6BF-5375-455C-9EA6-DF929625EA0E}">
        <p15:presenceInfo xmlns:p15="http://schemas.microsoft.com/office/powerpoint/2012/main" userId="S::WoodsD@state.gov::75a95c00-19af-481f-b804-e4a1fef018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0FF"/>
    <a:srgbClr val="CEDBE0"/>
    <a:srgbClr val="0000FF"/>
    <a:srgbClr val="FFF117"/>
    <a:srgbClr val="6147B3"/>
    <a:srgbClr val="85FFC4"/>
    <a:srgbClr val="003365"/>
    <a:srgbClr val="462F0B"/>
    <a:srgbClr val="E6E9EF"/>
    <a:srgbClr val="DDEC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14B4A4-E52A-4866-BB8F-62332B19C8AC}" v="17" dt="2022-02-15T10:46:57.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9" autoAdjust="0"/>
    <p:restoredTop sz="94499"/>
  </p:normalViewPr>
  <p:slideViewPr>
    <p:cSldViewPr snapToGrid="0">
      <p:cViewPr>
        <p:scale>
          <a:sx n="89" d="100"/>
          <a:sy n="89" d="100"/>
        </p:scale>
        <p:origin x="1632" y="-64"/>
      </p:cViewPr>
      <p:guideLst>
        <p:guide orient="horz" pos="3168"/>
        <p:guide pos="247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s, Diosa (Nairobi)" userId="75a95c00-19af-481f-b804-e4a1fef0184c" providerId="ADAL" clId="{BC14B4A4-E52A-4866-BB8F-62332B19C8AC}"/>
    <pc:docChg chg="undo redo custSel addSld delSld modSld sldOrd">
      <pc:chgData name="Woods, Diosa (Nairobi)" userId="75a95c00-19af-481f-b804-e4a1fef0184c" providerId="ADAL" clId="{BC14B4A4-E52A-4866-BB8F-62332B19C8AC}" dt="2022-02-15T10:49:39.398" v="232" actId="1076"/>
      <pc:docMkLst>
        <pc:docMk/>
      </pc:docMkLst>
      <pc:sldChg chg="add del">
        <pc:chgData name="Woods, Diosa (Nairobi)" userId="75a95c00-19af-481f-b804-e4a1fef0184c" providerId="ADAL" clId="{BC14B4A4-E52A-4866-BB8F-62332B19C8AC}" dt="2022-02-10T07:51:05.342" v="17" actId="2696"/>
        <pc:sldMkLst>
          <pc:docMk/>
          <pc:sldMk cId="3454651059" sldId="705"/>
        </pc:sldMkLst>
      </pc:sldChg>
      <pc:sldChg chg="add del">
        <pc:chgData name="Woods, Diosa (Nairobi)" userId="75a95c00-19af-481f-b804-e4a1fef0184c" providerId="ADAL" clId="{BC14B4A4-E52A-4866-BB8F-62332B19C8AC}" dt="2022-02-09T09:52:53.810" v="8"/>
        <pc:sldMkLst>
          <pc:docMk/>
          <pc:sldMk cId="2146702391" sldId="1024"/>
        </pc:sldMkLst>
      </pc:sldChg>
      <pc:sldChg chg="delSp mod">
        <pc:chgData name="Woods, Diosa (Nairobi)" userId="75a95c00-19af-481f-b804-e4a1fef0184c" providerId="ADAL" clId="{BC14B4A4-E52A-4866-BB8F-62332B19C8AC}" dt="2022-02-09T09:52:58.988" v="10" actId="478"/>
        <pc:sldMkLst>
          <pc:docMk/>
          <pc:sldMk cId="4261909316" sldId="1180"/>
        </pc:sldMkLst>
        <pc:picChg chg="del">
          <ac:chgData name="Woods, Diosa (Nairobi)" userId="75a95c00-19af-481f-b804-e4a1fef0184c" providerId="ADAL" clId="{BC14B4A4-E52A-4866-BB8F-62332B19C8AC}" dt="2022-02-09T09:52:58.988" v="10" actId="478"/>
          <ac:picMkLst>
            <pc:docMk/>
            <pc:sldMk cId="4261909316" sldId="1180"/>
            <ac:picMk id="4" creationId="{D53927CB-8ADE-4834-BE25-A3FE42D25493}"/>
          </ac:picMkLst>
        </pc:picChg>
      </pc:sldChg>
      <pc:sldChg chg="delSp mod">
        <pc:chgData name="Woods, Diosa (Nairobi)" userId="75a95c00-19af-481f-b804-e4a1fef0184c" providerId="ADAL" clId="{BC14B4A4-E52A-4866-BB8F-62332B19C8AC}" dt="2022-02-15T05:47:40.803" v="29" actId="478"/>
        <pc:sldMkLst>
          <pc:docMk/>
          <pc:sldMk cId="2676262529" sldId="1184"/>
        </pc:sldMkLst>
        <pc:picChg chg="del">
          <ac:chgData name="Woods, Diosa (Nairobi)" userId="75a95c00-19af-481f-b804-e4a1fef0184c" providerId="ADAL" clId="{BC14B4A4-E52A-4866-BB8F-62332B19C8AC}" dt="2022-02-15T05:47:40.803" v="29" actId="478"/>
          <ac:picMkLst>
            <pc:docMk/>
            <pc:sldMk cId="2676262529" sldId="1184"/>
            <ac:picMk id="3" creationId="{57BE1C00-FD31-4094-BF7C-F13182F762F9}"/>
          </ac:picMkLst>
        </pc:picChg>
      </pc:sldChg>
      <pc:sldChg chg="delSp modSp mod">
        <pc:chgData name="Woods, Diosa (Nairobi)" userId="75a95c00-19af-481f-b804-e4a1fef0184c" providerId="ADAL" clId="{BC14B4A4-E52A-4866-BB8F-62332B19C8AC}" dt="2022-02-15T08:22:05.107" v="151" actId="1076"/>
        <pc:sldMkLst>
          <pc:docMk/>
          <pc:sldMk cId="1197857973" sldId="1186"/>
        </pc:sldMkLst>
        <pc:spChg chg="mod">
          <ac:chgData name="Woods, Diosa (Nairobi)" userId="75a95c00-19af-481f-b804-e4a1fef0184c" providerId="ADAL" clId="{BC14B4A4-E52A-4866-BB8F-62332B19C8AC}" dt="2022-02-15T08:22:05.107" v="151" actId="1076"/>
          <ac:spMkLst>
            <pc:docMk/>
            <pc:sldMk cId="1197857973" sldId="1186"/>
            <ac:spMk id="25" creationId="{703E80B0-F235-704D-BB96-9812A34E1196}"/>
          </ac:spMkLst>
        </pc:spChg>
        <pc:spChg chg="mod">
          <ac:chgData name="Woods, Diosa (Nairobi)" userId="75a95c00-19af-481f-b804-e4a1fef0184c" providerId="ADAL" clId="{BC14B4A4-E52A-4866-BB8F-62332B19C8AC}" dt="2022-02-15T08:15:13.991" v="141" actId="1076"/>
          <ac:spMkLst>
            <pc:docMk/>
            <pc:sldMk cId="1197857973" sldId="1186"/>
            <ac:spMk id="30" creationId="{40430397-ECEA-4033-8021-6E3678BF2CC5}"/>
          </ac:spMkLst>
        </pc:spChg>
        <pc:spChg chg="mod">
          <ac:chgData name="Woods, Diosa (Nairobi)" userId="75a95c00-19af-481f-b804-e4a1fef0184c" providerId="ADAL" clId="{BC14B4A4-E52A-4866-BB8F-62332B19C8AC}" dt="2022-02-15T08:15:20.879" v="142" actId="1076"/>
          <ac:spMkLst>
            <pc:docMk/>
            <pc:sldMk cId="1197857973" sldId="1186"/>
            <ac:spMk id="31" creationId="{886F5C63-503D-4A3E-93F3-4D6149262230}"/>
          </ac:spMkLst>
        </pc:spChg>
        <pc:spChg chg="del">
          <ac:chgData name="Woods, Diosa (Nairobi)" userId="75a95c00-19af-481f-b804-e4a1fef0184c" providerId="ADAL" clId="{BC14B4A4-E52A-4866-BB8F-62332B19C8AC}" dt="2022-02-15T08:15:09.351" v="140" actId="478"/>
          <ac:spMkLst>
            <pc:docMk/>
            <pc:sldMk cId="1197857973" sldId="1186"/>
            <ac:spMk id="34" creationId="{4A2552F8-632F-464C-B1B6-29E8DF188EC8}"/>
          </ac:spMkLst>
        </pc:spChg>
        <pc:graphicFrameChg chg="modGraphic">
          <ac:chgData name="Woods, Diosa (Nairobi)" userId="75a95c00-19af-481f-b804-e4a1fef0184c" providerId="ADAL" clId="{BC14B4A4-E52A-4866-BB8F-62332B19C8AC}" dt="2022-02-15T08:14:17.893" v="139" actId="20577"/>
          <ac:graphicFrameMkLst>
            <pc:docMk/>
            <pc:sldMk cId="1197857973" sldId="1186"/>
            <ac:graphicFrameMk id="17" creationId="{990588DF-6117-4349-972B-97C481FD6352}"/>
          </ac:graphicFrameMkLst>
        </pc:graphicFrameChg>
      </pc:sldChg>
      <pc:sldChg chg="addSp delSp modSp mod">
        <pc:chgData name="Woods, Diosa (Nairobi)" userId="75a95c00-19af-481f-b804-e4a1fef0184c" providerId="ADAL" clId="{BC14B4A4-E52A-4866-BB8F-62332B19C8AC}" dt="2022-02-15T07:15:28.750" v="105" actId="2711"/>
        <pc:sldMkLst>
          <pc:docMk/>
          <pc:sldMk cId="1686853311" sldId="1191"/>
        </pc:sldMkLst>
        <pc:spChg chg="add mod">
          <ac:chgData name="Woods, Diosa (Nairobi)" userId="75a95c00-19af-481f-b804-e4a1fef0184c" providerId="ADAL" clId="{BC14B4A4-E52A-4866-BB8F-62332B19C8AC}" dt="2022-02-15T06:27:30.653" v="79" actId="1076"/>
          <ac:spMkLst>
            <pc:docMk/>
            <pc:sldMk cId="1686853311" sldId="1191"/>
            <ac:spMk id="11" creationId="{39965CB2-F6F9-4D6F-8BB4-D6B1C4ED0098}"/>
          </ac:spMkLst>
        </pc:spChg>
        <pc:spChg chg="add mod">
          <ac:chgData name="Woods, Diosa (Nairobi)" userId="75a95c00-19af-481f-b804-e4a1fef0184c" providerId="ADAL" clId="{BC14B4A4-E52A-4866-BB8F-62332B19C8AC}" dt="2022-02-15T07:15:28.750" v="105" actId="2711"/>
          <ac:spMkLst>
            <pc:docMk/>
            <pc:sldMk cId="1686853311" sldId="1191"/>
            <ac:spMk id="16" creationId="{9E0AF072-7C32-40F1-B263-0AE5CE2866E3}"/>
          </ac:spMkLst>
        </pc:spChg>
        <pc:picChg chg="add mod ord">
          <ac:chgData name="Woods, Diosa (Nairobi)" userId="75a95c00-19af-481f-b804-e4a1fef0184c" providerId="ADAL" clId="{BC14B4A4-E52A-4866-BB8F-62332B19C8AC}" dt="2022-02-15T06:27:44.948" v="82" actId="1076"/>
          <ac:picMkLst>
            <pc:docMk/>
            <pc:sldMk cId="1686853311" sldId="1191"/>
            <ac:picMk id="2" creationId="{8C6D1059-B80B-4128-B222-65543AAD4303}"/>
          </ac:picMkLst>
        </pc:picChg>
        <pc:picChg chg="del">
          <ac:chgData name="Woods, Diosa (Nairobi)" userId="75a95c00-19af-481f-b804-e4a1fef0184c" providerId="ADAL" clId="{BC14B4A4-E52A-4866-BB8F-62332B19C8AC}" dt="2022-02-10T07:52:08.948" v="28" actId="478"/>
          <ac:picMkLst>
            <pc:docMk/>
            <pc:sldMk cId="1686853311" sldId="1191"/>
            <ac:picMk id="2" creationId="{F2D78945-00F0-4F62-BEF3-9F9005990F55}"/>
          </ac:picMkLst>
        </pc:picChg>
        <pc:picChg chg="del">
          <ac:chgData name="Woods, Diosa (Nairobi)" userId="75a95c00-19af-481f-b804-e4a1fef0184c" providerId="ADAL" clId="{BC14B4A4-E52A-4866-BB8F-62332B19C8AC}" dt="2022-02-10T07:52:04.649" v="26" actId="478"/>
          <ac:picMkLst>
            <pc:docMk/>
            <pc:sldMk cId="1686853311" sldId="1191"/>
            <ac:picMk id="3" creationId="{AEE8EB9D-58F4-4C78-AAEA-19832FE3A4E5}"/>
          </ac:picMkLst>
        </pc:picChg>
        <pc:picChg chg="del">
          <ac:chgData name="Woods, Diosa (Nairobi)" userId="75a95c00-19af-481f-b804-e4a1fef0184c" providerId="ADAL" clId="{BC14B4A4-E52A-4866-BB8F-62332B19C8AC}" dt="2022-02-10T07:52:05.325" v="27" actId="478"/>
          <ac:picMkLst>
            <pc:docMk/>
            <pc:sldMk cId="1686853311" sldId="1191"/>
            <ac:picMk id="6" creationId="{61E7261E-EE1D-48DC-B3AF-E41E4F238E47}"/>
          </ac:picMkLst>
        </pc:picChg>
        <pc:picChg chg="add mod">
          <ac:chgData name="Woods, Diosa (Nairobi)" userId="75a95c00-19af-481f-b804-e4a1fef0184c" providerId="ADAL" clId="{BC14B4A4-E52A-4866-BB8F-62332B19C8AC}" dt="2022-02-15T06:27:49.892" v="84" actId="14100"/>
          <ac:picMkLst>
            <pc:docMk/>
            <pc:sldMk cId="1686853311" sldId="1191"/>
            <ac:picMk id="6" creationId="{E7A1E426-43CE-48A3-953A-D327D7D247B0}"/>
          </ac:picMkLst>
        </pc:picChg>
        <pc:picChg chg="add mod modCrop">
          <ac:chgData name="Woods, Diosa (Nairobi)" userId="75a95c00-19af-481f-b804-e4a1fef0184c" providerId="ADAL" clId="{BC14B4A4-E52A-4866-BB8F-62332B19C8AC}" dt="2022-02-15T07:14:09.781" v="103" actId="1076"/>
          <ac:picMkLst>
            <pc:docMk/>
            <pc:sldMk cId="1686853311" sldId="1191"/>
            <ac:picMk id="8" creationId="{651FFBCA-1990-4663-93CC-B94053356C08}"/>
          </ac:picMkLst>
        </pc:picChg>
      </pc:sldChg>
      <pc:sldChg chg="addSp delSp modSp mod">
        <pc:chgData name="Woods, Diosa (Nairobi)" userId="75a95c00-19af-481f-b804-e4a1fef0184c" providerId="ADAL" clId="{BC14B4A4-E52A-4866-BB8F-62332B19C8AC}" dt="2022-02-15T10:49:39.398" v="232" actId="1076"/>
        <pc:sldMkLst>
          <pc:docMk/>
          <pc:sldMk cId="2759059699" sldId="1192"/>
        </pc:sldMkLst>
        <pc:spChg chg="mod ord">
          <ac:chgData name="Woods, Diosa (Nairobi)" userId="75a95c00-19af-481f-b804-e4a1fef0184c" providerId="ADAL" clId="{BC14B4A4-E52A-4866-BB8F-62332B19C8AC}" dt="2022-02-15T10:49:26.420" v="230" actId="20577"/>
          <ac:spMkLst>
            <pc:docMk/>
            <pc:sldMk cId="2759059699" sldId="1192"/>
            <ac:spMk id="16" creationId="{4E5B4203-5CEF-4572-8829-1014FC5CE9CF}"/>
          </ac:spMkLst>
        </pc:spChg>
        <pc:spChg chg="del">
          <ac:chgData name="Woods, Diosa (Nairobi)" userId="75a95c00-19af-481f-b804-e4a1fef0184c" providerId="ADAL" clId="{BC14B4A4-E52A-4866-BB8F-62332B19C8AC}" dt="2022-02-15T05:48:15.305" v="34" actId="478"/>
          <ac:spMkLst>
            <pc:docMk/>
            <pc:sldMk cId="2759059699" sldId="1192"/>
            <ac:spMk id="24" creationId="{E01DD451-513B-4207-9B28-ABA92A2A20A0}"/>
          </ac:spMkLst>
        </pc:spChg>
        <pc:picChg chg="add mod">
          <ac:chgData name="Woods, Diosa (Nairobi)" userId="75a95c00-19af-481f-b804-e4a1fef0184c" providerId="ADAL" clId="{BC14B4A4-E52A-4866-BB8F-62332B19C8AC}" dt="2022-02-15T10:49:39.398" v="232" actId="1076"/>
          <ac:picMkLst>
            <pc:docMk/>
            <pc:sldMk cId="2759059699" sldId="1192"/>
            <ac:picMk id="7" creationId="{A0319CDC-46EC-46C0-A62E-26F08AF80EEF}"/>
          </ac:picMkLst>
        </pc:picChg>
        <pc:picChg chg="del">
          <ac:chgData name="Woods, Diosa (Nairobi)" userId="75a95c00-19af-481f-b804-e4a1fef0184c" providerId="ADAL" clId="{BC14B4A4-E52A-4866-BB8F-62332B19C8AC}" dt="2022-02-15T05:48:15.305" v="34" actId="478"/>
          <ac:picMkLst>
            <pc:docMk/>
            <pc:sldMk cId="2759059699" sldId="1192"/>
            <ac:picMk id="11" creationId="{CC8D0500-1688-447F-B703-993454FFBF6F}"/>
          </ac:picMkLst>
        </pc:picChg>
        <pc:picChg chg="mod">
          <ac:chgData name="Woods, Diosa (Nairobi)" userId="75a95c00-19af-481f-b804-e4a1fef0184c" providerId="ADAL" clId="{BC14B4A4-E52A-4866-BB8F-62332B19C8AC}" dt="2022-02-15T10:47:11.232" v="188" actId="1076"/>
          <ac:picMkLst>
            <pc:docMk/>
            <pc:sldMk cId="2759059699" sldId="1192"/>
            <ac:picMk id="20" creationId="{801EFF32-6EBC-46FE-B217-E76B4C4845E9}"/>
          </ac:picMkLst>
        </pc:picChg>
        <pc:cxnChg chg="mod">
          <ac:chgData name="Woods, Diosa (Nairobi)" userId="75a95c00-19af-481f-b804-e4a1fef0184c" providerId="ADAL" clId="{BC14B4A4-E52A-4866-BB8F-62332B19C8AC}" dt="2022-02-15T10:49:36.062" v="231" actId="1076"/>
          <ac:cxnSpMkLst>
            <pc:docMk/>
            <pc:sldMk cId="2759059699" sldId="1192"/>
            <ac:cxnSpMk id="21" creationId="{1A1A867C-AEB6-470C-B627-F3BF050938DD}"/>
          </ac:cxnSpMkLst>
        </pc:cxnChg>
      </pc:sldChg>
      <pc:sldChg chg="delSp mod ord">
        <pc:chgData name="Woods, Diosa (Nairobi)" userId="75a95c00-19af-481f-b804-e4a1fef0184c" providerId="ADAL" clId="{BC14B4A4-E52A-4866-BB8F-62332B19C8AC}" dt="2022-02-09T09:52:57.097" v="9" actId="478"/>
        <pc:sldMkLst>
          <pc:docMk/>
          <pc:sldMk cId="620525041" sldId="1195"/>
        </pc:sldMkLst>
        <pc:picChg chg="del">
          <ac:chgData name="Woods, Diosa (Nairobi)" userId="75a95c00-19af-481f-b804-e4a1fef0184c" providerId="ADAL" clId="{BC14B4A4-E52A-4866-BB8F-62332B19C8AC}" dt="2022-02-09T09:52:57.097" v="9" actId="478"/>
          <ac:picMkLst>
            <pc:docMk/>
            <pc:sldMk cId="620525041" sldId="1195"/>
            <ac:picMk id="2" creationId="{2964253D-F2B4-4AF2-81E2-39D892EFD8F3}"/>
          </ac:picMkLst>
        </pc:picChg>
      </pc:sldChg>
      <pc:sldChg chg="delSp modSp mod">
        <pc:chgData name="Woods, Diosa (Nairobi)" userId="75a95c00-19af-481f-b804-e4a1fef0184c" providerId="ADAL" clId="{BC14B4A4-E52A-4866-BB8F-62332B19C8AC}" dt="2022-02-10T07:51:34.659" v="24" actId="478"/>
        <pc:sldMkLst>
          <pc:docMk/>
          <pc:sldMk cId="4041673556" sldId="1199"/>
        </pc:sldMkLst>
        <pc:spChg chg="del mod">
          <ac:chgData name="Woods, Diosa (Nairobi)" userId="75a95c00-19af-481f-b804-e4a1fef0184c" providerId="ADAL" clId="{BC14B4A4-E52A-4866-BB8F-62332B19C8AC}" dt="2022-02-10T07:51:34.659" v="24" actId="478"/>
          <ac:spMkLst>
            <pc:docMk/>
            <pc:sldMk cId="4041673556" sldId="1199"/>
            <ac:spMk id="9" creationId="{482FBA0A-F8C6-48C9-8E26-6411EA1CA059}"/>
          </ac:spMkLst>
        </pc:spChg>
        <pc:picChg chg="del">
          <ac:chgData name="Woods, Diosa (Nairobi)" userId="75a95c00-19af-481f-b804-e4a1fef0184c" providerId="ADAL" clId="{BC14B4A4-E52A-4866-BB8F-62332B19C8AC}" dt="2022-02-10T07:51:09.410" v="18" actId="478"/>
          <ac:picMkLst>
            <pc:docMk/>
            <pc:sldMk cId="4041673556" sldId="1199"/>
            <ac:picMk id="3" creationId="{0B8ABA5F-8C8C-451D-BB4C-DE1015CF2107}"/>
          </ac:picMkLst>
        </pc:picChg>
        <pc:picChg chg="del">
          <ac:chgData name="Woods, Diosa (Nairobi)" userId="75a95c00-19af-481f-b804-e4a1fef0184c" providerId="ADAL" clId="{BC14B4A4-E52A-4866-BB8F-62332B19C8AC}" dt="2022-02-10T07:51:27.633" v="22" actId="478"/>
          <ac:picMkLst>
            <pc:docMk/>
            <pc:sldMk cId="4041673556" sldId="1199"/>
            <ac:picMk id="5" creationId="{72142133-CC60-4298-A211-7F1CFF97BF73}"/>
          </ac:picMkLst>
        </pc:picChg>
        <pc:picChg chg="del">
          <ac:chgData name="Woods, Diosa (Nairobi)" userId="75a95c00-19af-481f-b804-e4a1fef0184c" providerId="ADAL" clId="{BC14B4A4-E52A-4866-BB8F-62332B19C8AC}" dt="2022-02-10T07:51:23.346" v="21" actId="478"/>
          <ac:picMkLst>
            <pc:docMk/>
            <pc:sldMk cId="4041673556" sldId="1199"/>
            <ac:picMk id="6" creationId="{7E16B6AD-78E8-CC4E-8FBD-C9C9170F79AF}"/>
          </ac:picMkLst>
        </pc:picChg>
        <pc:picChg chg="del mod">
          <ac:chgData name="Woods, Diosa (Nairobi)" userId="75a95c00-19af-481f-b804-e4a1fef0184c" providerId="ADAL" clId="{BC14B4A4-E52A-4866-BB8F-62332B19C8AC}" dt="2022-02-10T07:51:22.640" v="20" actId="478"/>
          <ac:picMkLst>
            <pc:docMk/>
            <pc:sldMk cId="4041673556" sldId="1199"/>
            <ac:picMk id="8" creationId="{DC0C586D-1C26-2B41-89B3-AE8CD5E9A595}"/>
          </ac:picMkLst>
        </pc:picChg>
      </pc:sldChg>
      <pc:sldChg chg="del">
        <pc:chgData name="Woods, Diosa (Nairobi)" userId="75a95c00-19af-481f-b804-e4a1fef0184c" providerId="ADAL" clId="{BC14B4A4-E52A-4866-BB8F-62332B19C8AC}" dt="2022-02-10T07:52:00.743" v="25" actId="2696"/>
        <pc:sldMkLst>
          <pc:docMk/>
          <pc:sldMk cId="2748697081" sldId="1200"/>
        </pc:sldMkLst>
      </pc:sldChg>
      <pc:sldChg chg="addSp delSp modSp mod">
        <pc:chgData name="Woods, Diosa (Nairobi)" userId="75a95c00-19af-481f-b804-e4a1fef0184c" providerId="ADAL" clId="{BC14B4A4-E52A-4866-BB8F-62332B19C8AC}" dt="2022-02-15T10:04:06.095" v="184" actId="20577"/>
        <pc:sldMkLst>
          <pc:docMk/>
          <pc:sldMk cId="1622963764" sldId="1202"/>
        </pc:sldMkLst>
        <pc:spChg chg="add mod">
          <ac:chgData name="Woods, Diosa (Nairobi)" userId="75a95c00-19af-481f-b804-e4a1fef0184c" providerId="ADAL" clId="{BC14B4A4-E52A-4866-BB8F-62332B19C8AC}" dt="2022-02-15T10:04:06.095" v="184" actId="20577"/>
          <ac:spMkLst>
            <pc:docMk/>
            <pc:sldMk cId="1622963764" sldId="1202"/>
            <ac:spMk id="3" creationId="{B78970DD-F66F-4DE4-95D7-E10DC8F7B9E6}"/>
          </ac:spMkLst>
        </pc:spChg>
        <pc:spChg chg="del">
          <ac:chgData name="Woods, Diosa (Nairobi)" userId="75a95c00-19af-481f-b804-e4a1fef0184c" providerId="ADAL" clId="{BC14B4A4-E52A-4866-BB8F-62332B19C8AC}" dt="2022-02-15T09:59:45.940" v="153" actId="478"/>
          <ac:spMkLst>
            <pc:docMk/>
            <pc:sldMk cId="1622963764" sldId="1202"/>
            <ac:spMk id="16" creationId="{7EF55946-713A-4D1C-9BD6-F5C1CFB2A42A}"/>
          </ac:spMkLst>
        </pc:spChg>
        <pc:spChg chg="del">
          <ac:chgData name="Woods, Diosa (Nairobi)" userId="75a95c00-19af-481f-b804-e4a1fef0184c" providerId="ADAL" clId="{BC14B4A4-E52A-4866-BB8F-62332B19C8AC}" dt="2022-02-15T09:59:53.524" v="156" actId="478"/>
          <ac:spMkLst>
            <pc:docMk/>
            <pc:sldMk cId="1622963764" sldId="1202"/>
            <ac:spMk id="18" creationId="{4EA73DC5-A610-7245-A908-B17DD7351706}"/>
          </ac:spMkLst>
        </pc:spChg>
        <pc:spChg chg="del">
          <ac:chgData name="Woods, Diosa (Nairobi)" userId="75a95c00-19af-481f-b804-e4a1fef0184c" providerId="ADAL" clId="{BC14B4A4-E52A-4866-BB8F-62332B19C8AC}" dt="2022-02-15T09:59:48.330" v="154" actId="478"/>
          <ac:spMkLst>
            <pc:docMk/>
            <pc:sldMk cId="1622963764" sldId="1202"/>
            <ac:spMk id="23" creationId="{CC0ED904-504E-40C6-9EB6-2F8DA81EDD0E}"/>
          </ac:spMkLst>
        </pc:spChg>
        <pc:picChg chg="mod">
          <ac:chgData name="Woods, Diosa (Nairobi)" userId="75a95c00-19af-481f-b804-e4a1fef0184c" providerId="ADAL" clId="{BC14B4A4-E52A-4866-BB8F-62332B19C8AC}" dt="2022-02-15T10:00:17.011" v="157" actId="1076"/>
          <ac:picMkLst>
            <pc:docMk/>
            <pc:sldMk cId="1622963764" sldId="1202"/>
            <ac:picMk id="7" creationId="{A8D3AFCD-68D1-43A2-B4BB-9AFD2F864FC6}"/>
          </ac:picMkLst>
        </pc:picChg>
        <pc:picChg chg="del">
          <ac:chgData name="Woods, Diosa (Nairobi)" userId="75a95c00-19af-481f-b804-e4a1fef0184c" providerId="ADAL" clId="{BC14B4A4-E52A-4866-BB8F-62332B19C8AC}" dt="2022-02-15T09:59:42.659" v="152" actId="478"/>
          <ac:picMkLst>
            <pc:docMk/>
            <pc:sldMk cId="1622963764" sldId="1202"/>
            <ac:picMk id="10" creationId="{D5FFEA84-1AA8-4C51-B748-50BE9A06EACC}"/>
          </ac:picMkLst>
        </pc:picChg>
        <pc:picChg chg="del">
          <ac:chgData name="Woods, Diosa (Nairobi)" userId="75a95c00-19af-481f-b804-e4a1fef0184c" providerId="ADAL" clId="{BC14B4A4-E52A-4866-BB8F-62332B19C8AC}" dt="2022-02-15T09:59:50.659" v="155" actId="478"/>
          <ac:picMkLst>
            <pc:docMk/>
            <pc:sldMk cId="1622963764" sldId="1202"/>
            <ac:picMk id="2052" creationId="{2C06AFBE-F8C8-3144-ACF2-709F7906C97F}"/>
          </ac:picMkLst>
        </pc:picChg>
      </pc:sldChg>
      <pc:sldChg chg="delSp mod">
        <pc:chgData name="Woods, Diosa (Nairobi)" userId="75a95c00-19af-481f-b804-e4a1fef0184c" providerId="ADAL" clId="{BC14B4A4-E52A-4866-BB8F-62332B19C8AC}" dt="2022-02-09T13:30:20.797" v="13" actId="478"/>
        <pc:sldMkLst>
          <pc:docMk/>
          <pc:sldMk cId="3688975943" sldId="1203"/>
        </pc:sldMkLst>
        <pc:spChg chg="del">
          <ac:chgData name="Woods, Diosa (Nairobi)" userId="75a95c00-19af-481f-b804-e4a1fef0184c" providerId="ADAL" clId="{BC14B4A4-E52A-4866-BB8F-62332B19C8AC}" dt="2022-02-09T13:30:20.797" v="13" actId="478"/>
          <ac:spMkLst>
            <pc:docMk/>
            <pc:sldMk cId="3688975943" sldId="1203"/>
            <ac:spMk id="6" creationId="{70D5ADA6-986B-4E15-A0DB-AC09F65B0ACC}"/>
          </ac:spMkLst>
        </pc:spChg>
        <pc:spChg chg="del">
          <ac:chgData name="Woods, Diosa (Nairobi)" userId="75a95c00-19af-481f-b804-e4a1fef0184c" providerId="ADAL" clId="{BC14B4A4-E52A-4866-BB8F-62332B19C8AC}" dt="2022-02-09T13:30:20.797" v="13" actId="478"/>
          <ac:spMkLst>
            <pc:docMk/>
            <pc:sldMk cId="3688975943" sldId="1203"/>
            <ac:spMk id="12" creationId="{01B68039-3C82-429E-BA22-C274C5D2F10E}"/>
          </ac:spMkLst>
        </pc:spChg>
        <pc:spChg chg="del">
          <ac:chgData name="Woods, Diosa (Nairobi)" userId="75a95c00-19af-481f-b804-e4a1fef0184c" providerId="ADAL" clId="{BC14B4A4-E52A-4866-BB8F-62332B19C8AC}" dt="2022-02-09T13:30:20.797" v="13" actId="478"/>
          <ac:spMkLst>
            <pc:docMk/>
            <pc:sldMk cId="3688975943" sldId="1203"/>
            <ac:spMk id="13" creationId="{8FC18925-B24D-4CBA-852D-C11AEB8B3DFA}"/>
          </ac:spMkLst>
        </pc:spChg>
        <pc:picChg chg="del">
          <ac:chgData name="Woods, Diosa (Nairobi)" userId="75a95c00-19af-481f-b804-e4a1fef0184c" providerId="ADAL" clId="{BC14B4A4-E52A-4866-BB8F-62332B19C8AC}" dt="2022-02-09T13:30:20.797" v="13" actId="478"/>
          <ac:picMkLst>
            <pc:docMk/>
            <pc:sldMk cId="3688975943" sldId="1203"/>
            <ac:picMk id="3" creationId="{615A20E8-5246-43BB-B476-771D524C84AE}"/>
          </ac:picMkLst>
        </pc:picChg>
        <pc:picChg chg="del">
          <ac:chgData name="Woods, Diosa (Nairobi)" userId="75a95c00-19af-481f-b804-e4a1fef0184c" providerId="ADAL" clId="{BC14B4A4-E52A-4866-BB8F-62332B19C8AC}" dt="2022-02-09T13:30:20.797" v="13" actId="478"/>
          <ac:picMkLst>
            <pc:docMk/>
            <pc:sldMk cId="3688975943" sldId="1203"/>
            <ac:picMk id="4" creationId="{30D8A131-4F11-48D2-B867-A2CC367DC292}"/>
          </ac:picMkLst>
        </pc:picChg>
        <pc:picChg chg="del">
          <ac:chgData name="Woods, Diosa (Nairobi)" userId="75a95c00-19af-481f-b804-e4a1fef0184c" providerId="ADAL" clId="{BC14B4A4-E52A-4866-BB8F-62332B19C8AC}" dt="2022-02-09T13:30:20.797" v="13" actId="478"/>
          <ac:picMkLst>
            <pc:docMk/>
            <pc:sldMk cId="3688975943" sldId="1203"/>
            <ac:picMk id="5" creationId="{8892AB03-54B8-4ADF-AB29-886DEC04D411}"/>
          </ac:picMkLst>
        </pc:picChg>
        <pc:picChg chg="del">
          <ac:chgData name="Woods, Diosa (Nairobi)" userId="75a95c00-19af-481f-b804-e4a1fef0184c" providerId="ADAL" clId="{BC14B4A4-E52A-4866-BB8F-62332B19C8AC}" dt="2022-02-09T13:30:20.797" v="13" actId="478"/>
          <ac:picMkLst>
            <pc:docMk/>
            <pc:sldMk cId="3688975943" sldId="1203"/>
            <ac:picMk id="8" creationId="{8E0CEFD4-18D3-455E-969A-362E9950DEB0}"/>
          </ac:picMkLst>
        </pc:picChg>
      </pc:sldChg>
      <pc:sldChg chg="delSp modSp">
        <pc:chgData name="Woods, Diosa (Nairobi)" userId="75a95c00-19af-481f-b804-e4a1fef0184c" providerId="ADAL" clId="{BC14B4A4-E52A-4866-BB8F-62332B19C8AC}" dt="2022-02-15T05:48:07.372" v="33" actId="478"/>
        <pc:sldMkLst>
          <pc:docMk/>
          <pc:sldMk cId="1935110825" sldId="1204"/>
        </pc:sldMkLst>
        <pc:spChg chg="del mod">
          <ac:chgData name="Woods, Diosa (Nairobi)" userId="75a95c00-19af-481f-b804-e4a1fef0184c" providerId="ADAL" clId="{BC14B4A4-E52A-4866-BB8F-62332B19C8AC}" dt="2022-02-15T05:48:01.990" v="32" actId="478"/>
          <ac:spMkLst>
            <pc:docMk/>
            <pc:sldMk cId="1935110825" sldId="1204"/>
            <ac:spMk id="3" creationId="{6A22BE48-017D-BC43-A781-BE61794F5EFA}"/>
          </ac:spMkLst>
        </pc:spChg>
        <pc:spChg chg="del">
          <ac:chgData name="Woods, Diosa (Nairobi)" userId="75a95c00-19af-481f-b804-e4a1fef0184c" providerId="ADAL" clId="{BC14B4A4-E52A-4866-BB8F-62332B19C8AC}" dt="2022-02-15T05:48:01.990" v="32" actId="478"/>
          <ac:spMkLst>
            <pc:docMk/>
            <pc:sldMk cId="1935110825" sldId="1204"/>
            <ac:spMk id="24" creationId="{F3D0872F-E844-4EA4-B135-1088759A4123}"/>
          </ac:spMkLst>
        </pc:spChg>
        <pc:spChg chg="del">
          <ac:chgData name="Woods, Diosa (Nairobi)" userId="75a95c00-19af-481f-b804-e4a1fef0184c" providerId="ADAL" clId="{BC14B4A4-E52A-4866-BB8F-62332B19C8AC}" dt="2022-02-15T05:48:01.990" v="32" actId="478"/>
          <ac:spMkLst>
            <pc:docMk/>
            <pc:sldMk cId="1935110825" sldId="1204"/>
            <ac:spMk id="28" creationId="{996B76C9-558A-4965-BA04-912CA3D5EBBB}"/>
          </ac:spMkLst>
        </pc:spChg>
        <pc:spChg chg="del">
          <ac:chgData name="Woods, Diosa (Nairobi)" userId="75a95c00-19af-481f-b804-e4a1fef0184c" providerId="ADAL" clId="{BC14B4A4-E52A-4866-BB8F-62332B19C8AC}" dt="2022-02-15T05:48:01.990" v="32" actId="478"/>
          <ac:spMkLst>
            <pc:docMk/>
            <pc:sldMk cId="1935110825" sldId="1204"/>
            <ac:spMk id="36" creationId="{95CD07BC-36FB-45F4-B209-02F33EF58C3E}"/>
          </ac:spMkLst>
        </pc:spChg>
        <pc:picChg chg="del mod">
          <ac:chgData name="Woods, Diosa (Nairobi)" userId="75a95c00-19af-481f-b804-e4a1fef0184c" providerId="ADAL" clId="{BC14B4A4-E52A-4866-BB8F-62332B19C8AC}" dt="2022-02-15T05:48:01.990" v="32" actId="478"/>
          <ac:picMkLst>
            <pc:docMk/>
            <pc:sldMk cId="1935110825" sldId="1204"/>
            <ac:picMk id="5" creationId="{08236CC1-D7C0-409B-93C5-4A45A5591D4E}"/>
          </ac:picMkLst>
        </pc:picChg>
        <pc:picChg chg="del mod">
          <ac:chgData name="Woods, Diosa (Nairobi)" userId="75a95c00-19af-481f-b804-e4a1fef0184c" providerId="ADAL" clId="{BC14B4A4-E52A-4866-BB8F-62332B19C8AC}" dt="2022-02-15T05:48:01.990" v="32" actId="478"/>
          <ac:picMkLst>
            <pc:docMk/>
            <pc:sldMk cId="1935110825" sldId="1204"/>
            <ac:picMk id="7" creationId="{89739D41-7C27-462F-9DFB-1E8694C5988D}"/>
          </ac:picMkLst>
        </pc:picChg>
        <pc:picChg chg="del mod">
          <ac:chgData name="Woods, Diosa (Nairobi)" userId="75a95c00-19af-481f-b804-e4a1fef0184c" providerId="ADAL" clId="{BC14B4A4-E52A-4866-BB8F-62332B19C8AC}" dt="2022-02-15T05:48:01.990" v="32" actId="478"/>
          <ac:picMkLst>
            <pc:docMk/>
            <pc:sldMk cId="1935110825" sldId="1204"/>
            <ac:picMk id="11" creationId="{E78A8F5D-9CB0-4A74-97C2-6C550347E01F}"/>
          </ac:picMkLst>
        </pc:picChg>
        <pc:picChg chg="del mod">
          <ac:chgData name="Woods, Diosa (Nairobi)" userId="75a95c00-19af-481f-b804-e4a1fef0184c" providerId="ADAL" clId="{BC14B4A4-E52A-4866-BB8F-62332B19C8AC}" dt="2022-02-15T05:48:01.990" v="32" actId="478"/>
          <ac:picMkLst>
            <pc:docMk/>
            <pc:sldMk cId="1935110825" sldId="1204"/>
            <ac:picMk id="13" creationId="{30B8F983-E1D1-4311-8AA7-34A5B5D668BB}"/>
          </ac:picMkLst>
        </pc:picChg>
        <pc:picChg chg="del mod">
          <ac:chgData name="Woods, Diosa (Nairobi)" userId="75a95c00-19af-481f-b804-e4a1fef0184c" providerId="ADAL" clId="{BC14B4A4-E52A-4866-BB8F-62332B19C8AC}" dt="2022-02-15T05:48:01.990" v="32" actId="478"/>
          <ac:picMkLst>
            <pc:docMk/>
            <pc:sldMk cId="1935110825" sldId="1204"/>
            <ac:picMk id="14" creationId="{7D90030A-D2DF-4E07-85D2-70173C0C979C}"/>
          </ac:picMkLst>
        </pc:picChg>
        <pc:picChg chg="del">
          <ac:chgData name="Woods, Diosa (Nairobi)" userId="75a95c00-19af-481f-b804-e4a1fef0184c" providerId="ADAL" clId="{BC14B4A4-E52A-4866-BB8F-62332B19C8AC}" dt="2022-02-15T05:48:07.372" v="33" actId="478"/>
          <ac:picMkLst>
            <pc:docMk/>
            <pc:sldMk cId="1935110825" sldId="1204"/>
            <ac:picMk id="20" creationId="{7013EE1C-E06D-D142-9A7C-F600C43C79A1}"/>
          </ac:picMkLst>
        </pc:picChg>
        <pc:picChg chg="del mod">
          <ac:chgData name="Woods, Diosa (Nairobi)" userId="75a95c00-19af-481f-b804-e4a1fef0184c" providerId="ADAL" clId="{BC14B4A4-E52A-4866-BB8F-62332B19C8AC}" dt="2022-02-15T05:48:01.990" v="32" actId="478"/>
          <ac:picMkLst>
            <pc:docMk/>
            <pc:sldMk cId="1935110825" sldId="1204"/>
            <ac:picMk id="21" creationId="{6F3A708D-FA1D-4586-958A-2E30CB80C8CF}"/>
          </ac:picMkLst>
        </pc:picChg>
        <pc:picChg chg="del mod">
          <ac:chgData name="Woods, Diosa (Nairobi)" userId="75a95c00-19af-481f-b804-e4a1fef0184c" providerId="ADAL" clId="{BC14B4A4-E52A-4866-BB8F-62332B19C8AC}" dt="2022-02-15T05:48:01.990" v="32" actId="478"/>
          <ac:picMkLst>
            <pc:docMk/>
            <pc:sldMk cId="1935110825" sldId="1204"/>
            <ac:picMk id="22" creationId="{D8BB17CF-2436-4796-B354-C68B493F1A77}"/>
          </ac:picMkLst>
        </pc:picChg>
        <pc:picChg chg="del mod">
          <ac:chgData name="Woods, Diosa (Nairobi)" userId="75a95c00-19af-481f-b804-e4a1fef0184c" providerId="ADAL" clId="{BC14B4A4-E52A-4866-BB8F-62332B19C8AC}" dt="2022-02-15T05:48:01.990" v="32" actId="478"/>
          <ac:picMkLst>
            <pc:docMk/>
            <pc:sldMk cId="1935110825" sldId="1204"/>
            <ac:picMk id="25" creationId="{FC69F42A-CEDE-4DF3-8822-A7E4E1BBCDB6}"/>
          </ac:picMkLst>
        </pc:picChg>
        <pc:picChg chg="del mod">
          <ac:chgData name="Woods, Diosa (Nairobi)" userId="75a95c00-19af-481f-b804-e4a1fef0184c" providerId="ADAL" clId="{BC14B4A4-E52A-4866-BB8F-62332B19C8AC}" dt="2022-02-15T05:48:01.990" v="32" actId="478"/>
          <ac:picMkLst>
            <pc:docMk/>
            <pc:sldMk cId="1935110825" sldId="1204"/>
            <ac:picMk id="26" creationId="{8564E7C8-E5FB-4031-82F6-1D950801254B}"/>
          </ac:picMkLst>
        </pc:picChg>
        <pc:picChg chg="del">
          <ac:chgData name="Woods, Diosa (Nairobi)" userId="75a95c00-19af-481f-b804-e4a1fef0184c" providerId="ADAL" clId="{BC14B4A4-E52A-4866-BB8F-62332B19C8AC}" dt="2022-02-15T05:48:01.990" v="32" actId="478"/>
          <ac:picMkLst>
            <pc:docMk/>
            <pc:sldMk cId="1935110825" sldId="1204"/>
            <ac:picMk id="29" creationId="{6E4C9F44-77A8-4986-8FC5-FE4AB52603E2}"/>
          </ac:picMkLst>
        </pc:picChg>
        <pc:picChg chg="del">
          <ac:chgData name="Woods, Diosa (Nairobi)" userId="75a95c00-19af-481f-b804-e4a1fef0184c" providerId="ADAL" clId="{BC14B4A4-E52A-4866-BB8F-62332B19C8AC}" dt="2022-02-15T05:48:01.990" v="32" actId="478"/>
          <ac:picMkLst>
            <pc:docMk/>
            <pc:sldMk cId="1935110825" sldId="1204"/>
            <ac:picMk id="34" creationId="{C7CB0F7A-D294-4A39-B867-0E87A161EFE6}"/>
          </ac:picMkLst>
        </pc:picChg>
        <pc:picChg chg="del mod">
          <ac:chgData name="Woods, Diosa (Nairobi)" userId="75a95c00-19af-481f-b804-e4a1fef0184c" providerId="ADAL" clId="{BC14B4A4-E52A-4866-BB8F-62332B19C8AC}" dt="2022-02-15T05:48:01.990" v="32" actId="478"/>
          <ac:picMkLst>
            <pc:docMk/>
            <pc:sldMk cId="1935110825" sldId="1204"/>
            <ac:picMk id="1026" creationId="{36A2EA72-6FAE-4E50-817A-3F90F11554A2}"/>
          </ac:picMkLst>
        </pc:picChg>
      </pc:sldChg>
      <pc:sldChg chg="del">
        <pc:chgData name="Woods, Diosa (Nairobi)" userId="75a95c00-19af-481f-b804-e4a1fef0184c" providerId="ADAL" clId="{BC14B4A4-E52A-4866-BB8F-62332B19C8AC}" dt="2022-02-15T05:48:37.250" v="35" actId="2696"/>
        <pc:sldMkLst>
          <pc:docMk/>
          <pc:sldMk cId="3452559551" sldId="1207"/>
        </pc:sldMkLst>
      </pc:sldChg>
      <pc:sldChg chg="add">
        <pc:chgData name="Woods, Diosa (Nairobi)" userId="75a95c00-19af-481f-b804-e4a1fef0184c" providerId="ADAL" clId="{BC14B4A4-E52A-4866-BB8F-62332B19C8AC}" dt="2022-02-09T13:15:41.093" v="11"/>
        <pc:sldMkLst>
          <pc:docMk/>
          <pc:sldMk cId="4289487662" sldId="1210"/>
        </pc:sldMkLst>
      </pc:sldChg>
      <pc:sldChg chg="add">
        <pc:chgData name="Woods, Diosa (Nairobi)" userId="75a95c00-19af-481f-b804-e4a1fef0184c" providerId="ADAL" clId="{BC14B4A4-E52A-4866-BB8F-62332B19C8AC}" dt="2022-02-09T13:15:46.245" v="12"/>
        <pc:sldMkLst>
          <pc:docMk/>
          <pc:sldMk cId="663506685" sldId="1211"/>
        </pc:sldMkLst>
      </pc:sldChg>
      <pc:sldChg chg="add">
        <pc:chgData name="Woods, Diosa (Nairobi)" userId="75a95c00-19af-481f-b804-e4a1fef0184c" providerId="ADAL" clId="{BC14B4A4-E52A-4866-BB8F-62332B19C8AC}" dt="2022-02-10T07:50:54.178" v="14"/>
        <pc:sldMkLst>
          <pc:docMk/>
          <pc:sldMk cId="1769502740" sldId="12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C042AB4-0E18-433E-8046-8524401F4FB3}" type="datetimeFigureOut">
              <a:rPr lang="en-US" smtClean="0"/>
              <a:t>2/16/22</a:t>
            </a:fld>
            <a:endParaRPr lang="en-US"/>
          </a:p>
        </p:txBody>
      </p:sp>
      <p:sp>
        <p:nvSpPr>
          <p:cNvPr id="4" name="Slide Image Placeholder 3"/>
          <p:cNvSpPr>
            <a:spLocks noGrp="1" noRot="1" noChangeAspect="1"/>
          </p:cNvSpPr>
          <p:nvPr>
            <p:ph type="sldImg" idx="2"/>
          </p:nvPr>
        </p:nvSpPr>
        <p:spPr>
          <a:xfrm>
            <a:off x="2105025" y="1241425"/>
            <a:ext cx="25876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66B8C38-867D-4C5C-A92C-96DC046C5E36}" type="slidenum">
              <a:rPr lang="en-US" smtClean="0"/>
              <a:t>‹#›</a:t>
            </a:fld>
            <a:endParaRPr lang="en-US"/>
          </a:p>
        </p:txBody>
      </p:sp>
    </p:spTree>
    <p:extLst>
      <p:ext uri="{BB962C8B-B14F-4D97-AF65-F5344CB8AC3E}">
        <p14:creationId xmlns:p14="http://schemas.microsoft.com/office/powerpoint/2010/main" val="299533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a:t>
            </a:fld>
            <a:endParaRPr lang="en-US"/>
          </a:p>
        </p:txBody>
      </p:sp>
    </p:spTree>
    <p:extLst>
      <p:ext uri="{BB962C8B-B14F-4D97-AF65-F5344CB8AC3E}">
        <p14:creationId xmlns:p14="http://schemas.microsoft.com/office/powerpoint/2010/main" val="390879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12</a:t>
            </a:fld>
            <a:endParaRPr lang="en-US"/>
          </a:p>
        </p:txBody>
      </p:sp>
    </p:spTree>
    <p:extLst>
      <p:ext uri="{BB962C8B-B14F-4D97-AF65-F5344CB8AC3E}">
        <p14:creationId xmlns:p14="http://schemas.microsoft.com/office/powerpoint/2010/main" val="64757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13</a:t>
            </a:fld>
            <a:endParaRPr lang="en-US"/>
          </a:p>
        </p:txBody>
      </p:sp>
    </p:spTree>
    <p:extLst>
      <p:ext uri="{BB962C8B-B14F-4D97-AF65-F5344CB8AC3E}">
        <p14:creationId xmlns:p14="http://schemas.microsoft.com/office/powerpoint/2010/main" val="162184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14</a:t>
            </a:fld>
            <a:endParaRPr lang="en-US"/>
          </a:p>
        </p:txBody>
      </p:sp>
    </p:spTree>
    <p:extLst>
      <p:ext uri="{BB962C8B-B14F-4D97-AF65-F5344CB8AC3E}">
        <p14:creationId xmlns:p14="http://schemas.microsoft.com/office/powerpoint/2010/main" val="373888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15</a:t>
            </a:fld>
            <a:endParaRPr lang="en-US"/>
          </a:p>
        </p:txBody>
      </p:sp>
    </p:spTree>
    <p:extLst>
      <p:ext uri="{BB962C8B-B14F-4D97-AF65-F5344CB8AC3E}">
        <p14:creationId xmlns:p14="http://schemas.microsoft.com/office/powerpoint/2010/main" val="135348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16</a:t>
            </a:fld>
            <a:endParaRPr lang="en-US"/>
          </a:p>
        </p:txBody>
      </p:sp>
    </p:spTree>
    <p:extLst>
      <p:ext uri="{BB962C8B-B14F-4D97-AF65-F5344CB8AC3E}">
        <p14:creationId xmlns:p14="http://schemas.microsoft.com/office/powerpoint/2010/main" val="922386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17</a:t>
            </a:fld>
            <a:endParaRPr lang="en-US"/>
          </a:p>
        </p:txBody>
      </p:sp>
    </p:spTree>
    <p:extLst>
      <p:ext uri="{BB962C8B-B14F-4D97-AF65-F5344CB8AC3E}">
        <p14:creationId xmlns:p14="http://schemas.microsoft.com/office/powerpoint/2010/main" val="2950952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18</a:t>
            </a:fld>
            <a:endParaRPr lang="en-US"/>
          </a:p>
        </p:txBody>
      </p:sp>
    </p:spTree>
    <p:extLst>
      <p:ext uri="{BB962C8B-B14F-4D97-AF65-F5344CB8AC3E}">
        <p14:creationId xmlns:p14="http://schemas.microsoft.com/office/powerpoint/2010/main" val="2609087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B8C38-867D-4C5C-A92C-96DC046C5E36}" type="slidenum">
              <a:rPr lang="en-US" smtClean="0"/>
              <a:t>19</a:t>
            </a:fld>
            <a:endParaRPr lang="en-US"/>
          </a:p>
        </p:txBody>
      </p:sp>
    </p:spTree>
    <p:extLst>
      <p:ext uri="{BB962C8B-B14F-4D97-AF65-F5344CB8AC3E}">
        <p14:creationId xmlns:p14="http://schemas.microsoft.com/office/powerpoint/2010/main" val="4792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B8C38-867D-4C5C-A92C-96DC046C5E36}" type="slidenum">
              <a:rPr lang="en-US" smtClean="0"/>
              <a:t>20</a:t>
            </a:fld>
            <a:endParaRPr lang="en-US"/>
          </a:p>
        </p:txBody>
      </p:sp>
    </p:spTree>
    <p:extLst>
      <p:ext uri="{BB962C8B-B14F-4D97-AF65-F5344CB8AC3E}">
        <p14:creationId xmlns:p14="http://schemas.microsoft.com/office/powerpoint/2010/main" val="4277828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B8C38-867D-4C5C-A92C-96DC046C5E36}" type="slidenum">
              <a:rPr lang="en-US" smtClean="0"/>
              <a:t>21</a:t>
            </a:fld>
            <a:endParaRPr lang="en-US"/>
          </a:p>
        </p:txBody>
      </p:sp>
    </p:spTree>
    <p:extLst>
      <p:ext uri="{BB962C8B-B14F-4D97-AF65-F5344CB8AC3E}">
        <p14:creationId xmlns:p14="http://schemas.microsoft.com/office/powerpoint/2010/main" val="251141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4</a:t>
            </a:fld>
            <a:endParaRPr lang="en-US"/>
          </a:p>
        </p:txBody>
      </p:sp>
    </p:spTree>
    <p:extLst>
      <p:ext uri="{BB962C8B-B14F-4D97-AF65-F5344CB8AC3E}">
        <p14:creationId xmlns:p14="http://schemas.microsoft.com/office/powerpoint/2010/main" val="844121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22</a:t>
            </a:fld>
            <a:endParaRPr lang="en-US"/>
          </a:p>
        </p:txBody>
      </p:sp>
    </p:spTree>
    <p:extLst>
      <p:ext uri="{BB962C8B-B14F-4D97-AF65-F5344CB8AC3E}">
        <p14:creationId xmlns:p14="http://schemas.microsoft.com/office/powerpoint/2010/main" val="35995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B8C38-867D-4C5C-A92C-96DC046C5E36}" type="slidenum">
              <a:rPr lang="en-US" smtClean="0"/>
              <a:t>5</a:t>
            </a:fld>
            <a:endParaRPr lang="en-US"/>
          </a:p>
        </p:txBody>
      </p:sp>
    </p:spTree>
    <p:extLst>
      <p:ext uri="{BB962C8B-B14F-4D97-AF65-F5344CB8AC3E}">
        <p14:creationId xmlns:p14="http://schemas.microsoft.com/office/powerpoint/2010/main" val="149521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B8C38-867D-4C5C-A92C-96DC046C5E36}" type="slidenum">
              <a:rPr lang="en-US" smtClean="0"/>
              <a:t>6</a:t>
            </a:fld>
            <a:endParaRPr lang="en-US"/>
          </a:p>
        </p:txBody>
      </p:sp>
    </p:spTree>
    <p:extLst>
      <p:ext uri="{BB962C8B-B14F-4D97-AF65-F5344CB8AC3E}">
        <p14:creationId xmlns:p14="http://schemas.microsoft.com/office/powerpoint/2010/main" val="201922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7</a:t>
            </a:fld>
            <a:endParaRPr lang="en-US"/>
          </a:p>
        </p:txBody>
      </p:sp>
    </p:spTree>
    <p:extLst>
      <p:ext uri="{BB962C8B-B14F-4D97-AF65-F5344CB8AC3E}">
        <p14:creationId xmlns:p14="http://schemas.microsoft.com/office/powerpoint/2010/main" val="162184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8</a:t>
            </a:fld>
            <a:endParaRPr lang="en-US"/>
          </a:p>
        </p:txBody>
      </p:sp>
    </p:spTree>
    <p:extLst>
      <p:ext uri="{BB962C8B-B14F-4D97-AF65-F5344CB8AC3E}">
        <p14:creationId xmlns:p14="http://schemas.microsoft.com/office/powerpoint/2010/main" val="3738886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9</a:t>
            </a:fld>
            <a:endParaRPr lang="en-US"/>
          </a:p>
        </p:txBody>
      </p:sp>
    </p:spTree>
    <p:extLst>
      <p:ext uri="{BB962C8B-B14F-4D97-AF65-F5344CB8AC3E}">
        <p14:creationId xmlns:p14="http://schemas.microsoft.com/office/powerpoint/2010/main" val="282350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10</a:t>
            </a:fld>
            <a:endParaRPr lang="en-US"/>
          </a:p>
        </p:txBody>
      </p:sp>
    </p:spTree>
    <p:extLst>
      <p:ext uri="{BB962C8B-B14F-4D97-AF65-F5344CB8AC3E}">
        <p14:creationId xmlns:p14="http://schemas.microsoft.com/office/powerpoint/2010/main" val="127942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6B8C38-867D-4C5C-A92C-96DC046C5E36}" type="slidenum">
              <a:rPr lang="en-US" smtClean="0"/>
              <a:t>11</a:t>
            </a:fld>
            <a:endParaRPr lang="en-US"/>
          </a:p>
        </p:txBody>
      </p:sp>
    </p:spTree>
    <p:extLst>
      <p:ext uri="{BB962C8B-B14F-4D97-AF65-F5344CB8AC3E}">
        <p14:creationId xmlns:p14="http://schemas.microsoft.com/office/powerpoint/2010/main" val="3562930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63330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11145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96948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229248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215A06-7CA4-4915-B31C-53F83880CEBF}"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76251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15A06-7CA4-4915-B31C-53F83880CEBF}" type="datetimeFigureOut">
              <a:rPr lang="en-US" smtClean="0"/>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97261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215A06-7CA4-4915-B31C-53F83880CEBF}" type="datetimeFigureOut">
              <a:rPr lang="en-US" smtClean="0"/>
              <a:t>2/16/22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52774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215A06-7CA4-4915-B31C-53F83880CEBF}" type="datetimeFigureOut">
              <a:rPr lang="en-US" smtClean="0"/>
              <a:t>2/16/22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452470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15A06-7CA4-4915-B31C-53F83880CEBF}" type="datetimeFigureOut">
              <a:rPr lang="en-US" smtClean="0"/>
              <a:t>2/16/22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74208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215A06-7CA4-4915-B31C-53F83880CEBF}" type="datetimeFigureOut">
              <a:rPr lang="en-US" smtClean="0"/>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246600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215A06-7CA4-4915-B31C-53F83880CEBF}" type="datetimeFigureOut">
              <a:rPr lang="en-US" smtClean="0"/>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48631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215A06-7CA4-4915-B31C-53F83880CEBF}" type="datetimeFigureOut">
              <a:rPr lang="en-US" smtClean="0"/>
              <a:t>2/16/22</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15226E7-CA5F-4222-9974-BCFF70EF56C0}" type="slidenum">
              <a:rPr lang="en-US" smtClean="0"/>
              <a:t>‹#›</a:t>
            </a:fld>
            <a:endParaRPr lang="en-US"/>
          </a:p>
        </p:txBody>
      </p:sp>
    </p:spTree>
    <p:extLst>
      <p:ext uri="{BB962C8B-B14F-4D97-AF65-F5344CB8AC3E}">
        <p14:creationId xmlns:p14="http://schemas.microsoft.com/office/powerpoint/2010/main" val="679945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forms.gle%2FEBA2KgGK3fVNcWTc8&amp;data=04%7C01%7CNairobiRoar%40state.gov%7Ccd3c10859ec64a38786a08d9f12e8be3%7C66cf50745afe48d1a691a12b2121f44b%7C0%7C0%7C637806004476284857%7CUnknown%7CTWFpbGZsb3d8eyJWIjoiMC4wLjAwMDAiLCJQIjoiV2luMzIiLCJBTiI6Ik1haWwiLCJXVCI6Mn0%3D%7C3000&amp;sdata=wtBoVP36h2NQPTRMIC8%2FIvRjDP%2FRxfD6PzKCQqFMqT8%3D&amp;reserved=0" TargetMode="External"/><Relationship Id="rId5" Type="http://schemas.openxmlformats.org/officeDocument/2006/relationships/hyperlink" Target="https://gcc02.safelinks.protection.outlook.com/?url=https%3A%2F%2Fforms.gle%2Ft12qJGzNJ7V34Z1j9&amp;data=04%7C01%7CNairobiRoar%40state.gov%7Ccd3c10859ec64a38786a08d9f12e8be3%7C66cf50745afe48d1a691a12b2121f44b%7C0%7C0%7C637806004476128633%7CUnknown%7CTWFpbGZsb3d8eyJWIjoiMC4wLjAwMDAiLCJQIjoiV2luMzIiLCJBTiI6Ik1haWwiLCJXVCI6Mn0%3D%7C3000&amp;sdata=37wvDljEHnuLy6LdSSSlQTRh3TPD8PVoInh3tuV1bqQ%3D&amp;reserved=0"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hyperlink" Target="mailto:thewateringhole2019@gmail.com" TargetMode="External"/><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rive.google.com/file/d/1VmXloO0isPfyIb6NaWTVCEjdmJuRgOnJ/view?usp=sharing" TargetMode="External"/><Relationship Id="rId11" Type="http://schemas.openxmlformats.org/officeDocument/2006/relationships/hyperlink" Target="https://forms.gle/zHhrmeQjHdreb7RLA" TargetMode="External"/><Relationship Id="rId5" Type="http://schemas.openxmlformats.org/officeDocument/2006/relationships/image" Target="../media/image23.jpeg"/><Relationship Id="rId10" Type="http://schemas.openxmlformats.org/officeDocument/2006/relationships/image" Target="../media/image26.png"/><Relationship Id="rId4" Type="http://schemas.openxmlformats.org/officeDocument/2006/relationships/hyperlink" Target="https://www.facebook.com/groups/274130230857993/" TargetMode="External"/><Relationship Id="rId9" Type="http://schemas.openxmlformats.org/officeDocument/2006/relationships/image" Target="../media/image25.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hyperlink" Target="mailto:nairobihealthunit@state.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cdc.gov/malaria/stories/index.html"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hyperlink" Target="mailto:uscis.nbo.public@uscis.dhs.gov" TargetMode="External"/><Relationship Id="rId13" Type="http://schemas.openxmlformats.org/officeDocument/2006/relationships/image" Target="../media/image35.jpeg"/><Relationship Id="rId3" Type="http://schemas.openxmlformats.org/officeDocument/2006/relationships/hyperlink" Target="mailto:NairobiGSOCustomsAndShipping@state.gov" TargetMode="External"/><Relationship Id="rId7" Type="http://schemas.openxmlformats.org/officeDocument/2006/relationships/hyperlink" Target="https://evisaforms.state.gov/Instructions/ACSSchedulingSystem.asp" TargetMode="External"/><Relationship Id="rId12" Type="http://schemas.openxmlformats.org/officeDocument/2006/relationships/image" Target="../media/image34.jpeg"/><Relationship Id="rId2" Type="http://schemas.openxmlformats.org/officeDocument/2006/relationships/notesSlide" Target="../notesSlides/notesSlide13.xml"/><Relationship Id="rId16"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mailto:LuffmanRN@state.gov" TargetMode="External"/><Relationship Id="rId11" Type="http://schemas.openxmlformats.org/officeDocument/2006/relationships/image" Target="../media/image33.png"/><Relationship Id="rId5" Type="http://schemas.openxmlformats.org/officeDocument/2006/relationships/hyperlink" Target="mailto:Kenya_ACS@state.gov" TargetMode="External"/><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hyperlink" Target="mailto:NairobiHealthUnit@state.gov" TargetMode="External"/><Relationship Id="rId9" Type="http://schemas.openxmlformats.org/officeDocument/2006/relationships/image" Target="../media/image31.pn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hyperlink" Target="https://goo.gl/maps/pmSv83KmoppENo3d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goo.gl/maps/4NgNCrZPwwZa4knj8" TargetMode="External"/><Relationship Id="rId5" Type="http://schemas.openxmlformats.org/officeDocument/2006/relationships/hyperlink" Target="https://goo.gl/maps/RM9ntvZwU4v6ztWU7" TargetMode="External"/><Relationship Id="rId10" Type="http://schemas.openxmlformats.org/officeDocument/2006/relationships/image" Target="../media/image42.png"/><Relationship Id="rId4" Type="http://schemas.openxmlformats.org/officeDocument/2006/relationships/hyperlink" Target="https://goo.gl/maps/VLaANE31L2qJnnDf7" TargetMode="Externa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hyperlink" Target="https://inspirebyjillwellness.com/" TargetMode="External"/><Relationship Id="rId13" Type="http://schemas.openxmlformats.org/officeDocument/2006/relationships/hyperlink" Target="https://gcc02.safelinks.protection.outlook.com/?url=http%3A%2F%2Fnomadeducator.com%2F&amp;data=04%7C01%7CNairobiRoar%40state.gov%7Cd1d2112a9b8e42981b7f08d9a2bc7a28%7C66cf50745afe48d1a691a12b2121f44b%7C0%7C0%7C637719752670328621%7CUnknown%7CTWFpbGZsb3d8eyJWIjoiMC4wLjAwMDAiLCJQIjoiV2luMzIiLCJBTiI6Ik1haWwiLCJXVCI6Mn0%3D%7C1000&amp;sdata=yDns%2FiLF013ox%2F%2FQUbVYWlOBvNSeqASqafwB5z7pSwQ%3D&amp;reserved=0" TargetMode="External"/><Relationship Id="rId18" Type="http://schemas.openxmlformats.org/officeDocument/2006/relationships/hyperlink" Target="https://sites.google.com/fan.gov/nairobiclo/efm-business-directory?authuser=0" TargetMode="External"/><Relationship Id="rId3" Type="http://schemas.openxmlformats.org/officeDocument/2006/relationships/hyperlink" Target="mailto:Jmiller.lcsw@gmail.com" TargetMode="External"/><Relationship Id="rId7" Type="http://schemas.openxmlformats.org/officeDocument/2006/relationships/hyperlink" Target="mailto:thediplomacs@gmail.com" TargetMode="External"/><Relationship Id="rId12" Type="http://schemas.openxmlformats.org/officeDocument/2006/relationships/image" Target="../media/image43.png"/><Relationship Id="rId17"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hyperlink" Target="https://thehappysewingcafe.com/" TargetMode="External"/><Relationship Id="rId1" Type="http://schemas.openxmlformats.org/officeDocument/2006/relationships/slideLayout" Target="../slideLayouts/slideLayout2.xml"/><Relationship Id="rId6" Type="http://schemas.openxmlformats.org/officeDocument/2006/relationships/hyperlink" Target="mailto:doublebridgefitness@gmail.com" TargetMode="External"/><Relationship Id="rId11" Type="http://schemas.openxmlformats.org/officeDocument/2006/relationships/hyperlink" Target="mailto:WinsWithCourtney@gmail.com" TargetMode="External"/><Relationship Id="rId5" Type="http://schemas.openxmlformats.org/officeDocument/2006/relationships/hyperlink" Target="http://www.michellemelodigital.com/" TargetMode="External"/><Relationship Id="rId15" Type="http://schemas.openxmlformats.org/officeDocument/2006/relationships/hyperlink" Target="mailto:4diosab@gmail.com" TargetMode="External"/><Relationship Id="rId10" Type="http://schemas.openxmlformats.org/officeDocument/2006/relationships/hyperlink" Target="mailto:lauramerzphotography@gmail.com" TargetMode="External"/><Relationship Id="rId4" Type="http://schemas.openxmlformats.org/officeDocument/2006/relationships/hyperlink" Target="mailto:michelle@michelleMeloDigital.com" TargetMode="External"/><Relationship Id="rId9" Type="http://schemas.openxmlformats.org/officeDocument/2006/relationships/hyperlink" Target="http://www.lauramerzphotography.com/" TargetMode="External"/><Relationship Id="rId14" Type="http://schemas.openxmlformats.org/officeDocument/2006/relationships/hyperlink" Target="mailto:jenniferanders87@gmail.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click.mailerlite.com/link/c/YT0xODg1NTQ3NDEyMzIwMTYyOTA3JmM9ZzNsMSZiPTkwNzc0OTQwNCZkPWMwZjBxOG0=.TgTKai0vlh9TEEr8KsE5byv9b9S0G8nUgHxghy3mfik"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erajobs.state.gov/dos-era/vacancy/viewVacancyDetail.hms?_ref=vkfqtu9rpt0&amp;returnToSearch=true&amp;jnum=31225&amp;orgId=25" TargetMode="External"/><Relationship Id="rId3" Type="http://schemas.openxmlformats.org/officeDocument/2006/relationships/image" Target="../media/image48.jpeg"/><Relationship Id="rId7" Type="http://schemas.openxmlformats.org/officeDocument/2006/relationships/hyperlink" Target="mailto:KivayiluES@state.gov" TargetMode="External"/><Relationship Id="rId12"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WindusSR@State.Gov" TargetMode="External"/><Relationship Id="rId11" Type="http://schemas.openxmlformats.org/officeDocument/2006/relationships/hyperlink" Target="https://erajobs.state.gov/dos-era/vacancy/viewVacancyDetail.hms?_ref=tdzdndn3pt0&amp;returnToSearch=true&amp;jnum=31305&amp;orgId=25" TargetMode="External"/><Relationship Id="rId5" Type="http://schemas.openxmlformats.org/officeDocument/2006/relationships/image" Target="../media/image49.png"/><Relationship Id="rId10" Type="http://schemas.openxmlformats.org/officeDocument/2006/relationships/hyperlink" Target="https://erajobs.state.gov/dos-era/vacancy/viewVacancyDetail.hms?_ref=tdzdndn3pt0&amp;returnToSearch=true&amp;jnum=31601&amp;orgId=25" TargetMode="External"/><Relationship Id="rId4" Type="http://schemas.openxmlformats.org/officeDocument/2006/relationships/hyperlink" Target="mailto:NairobiHRAmericanServices@state.gov" TargetMode="External"/><Relationship Id="rId9" Type="http://schemas.openxmlformats.org/officeDocument/2006/relationships/hyperlink" Target="https://erajobs.state.gov/dos-era/ken/vacancysearch/searchVacancies.hm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hyperlink" Target="https://sites.google.com/fan.gov/nairobiclo/classified-advertisements?authuser=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CLONairobi@state.gov" TargetMode="External"/><Relationship Id="rId5" Type="http://schemas.openxmlformats.org/officeDocument/2006/relationships/hyperlink" Target="mailto:NairobiRoar@state.gov"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hyperlink" Target="mailto:nairobihealthunit@state.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cdc.gov/malaria/stories/index.html"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silvadm@state.gov" TargetMode="External"/><Relationship Id="rId5" Type="http://schemas.openxmlformats.org/officeDocument/2006/relationships/hyperlink" Target="mailto:bierlyje@state.gov" TargetMode="External"/><Relationship Id="rId10" Type="http://schemas.openxmlformats.org/officeDocument/2006/relationships/hyperlink" Target="https://survey.alchemer.com/s3/6650799/ICASSCustomerSatisfactionSurvey2022" TargetMode="External"/><Relationship Id="rId4" Type="http://schemas.openxmlformats.org/officeDocument/2006/relationships/image" Target="../media/image1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C673F-CB98-4A9D-97CA-D95290E069FC}"/>
              </a:ext>
            </a:extLst>
          </p:cNvPr>
          <p:cNvPicPr>
            <a:picLocks noChangeAspect="1"/>
          </p:cNvPicPr>
          <p:nvPr/>
        </p:nvPicPr>
        <p:blipFill rotWithShape="1">
          <a:blip r:embed="rId3"/>
          <a:srcRect l="15389" r="22620"/>
          <a:stretch/>
        </p:blipFill>
        <p:spPr>
          <a:xfrm>
            <a:off x="0" y="-208438"/>
            <a:ext cx="7772400" cy="10089418"/>
          </a:xfrm>
          <a:prstGeom prst="rect">
            <a:avLst/>
          </a:prstGeom>
        </p:spPr>
      </p:pic>
      <p:sp>
        <p:nvSpPr>
          <p:cNvPr id="21" name="Text Box 12">
            <a:extLst>
              <a:ext uri="{FF2B5EF4-FFF2-40B4-BE49-F238E27FC236}">
                <a16:creationId xmlns:a16="http://schemas.microsoft.com/office/drawing/2014/main" id="{BB59C55D-6915-4636-BEDA-2E52F642C061}"/>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4">
            <a:extLst>
              <a:ext uri="{FF2B5EF4-FFF2-40B4-BE49-F238E27FC236}">
                <a16:creationId xmlns:a16="http://schemas.microsoft.com/office/drawing/2014/main" id="{2E41D307-EF19-4E22-81AE-DC3B1072CCA7}"/>
              </a:ext>
            </a:extLst>
          </p:cNvPr>
          <p:cNvSpPr txBox="1">
            <a:spLocks noChangeArrowheads="1"/>
          </p:cNvSpPr>
          <p:nvPr/>
        </p:nvSpPr>
        <p:spPr bwMode="auto">
          <a:xfrm>
            <a:off x="2222453" y="1553818"/>
            <a:ext cx="4946651" cy="494480"/>
          </a:xfrm>
          <a:prstGeom prst="rect">
            <a:avLst/>
          </a:prstGeom>
          <a:solidFill>
            <a:srgbClr val="0033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4419" tIns="34419" rIns="34419" bIns="34419" numCol="1" anchor="t" anchorCtr="0" compatLnSpc="1">
            <a:prstTxWarp prst="textNoShape">
              <a:avLst/>
            </a:prstTxWarp>
          </a:bodyPr>
          <a:lstStyle/>
          <a:p>
            <a:pPr algn="ctr" defTabSz="860409" eaLnBrk="0" fontAlgn="base" hangingPunct="0">
              <a:spcBef>
                <a:spcPct val="0"/>
              </a:spcBef>
              <a:spcAft>
                <a:spcPct val="0"/>
              </a:spcAft>
            </a:pPr>
            <a:r>
              <a:rPr lang="en-US" altLang="en-US" sz="1100" b="1" dirty="0">
                <a:solidFill>
                  <a:srgbClr val="FFFFFF"/>
                </a:solidFill>
                <a:latin typeface="Cambria" panose="02040503050406030204" pitchFamily="18" charset="0"/>
              </a:rPr>
              <a:t>Newsletter of the U.S. Embassy, Nairobi, Kenya</a:t>
            </a:r>
          </a:p>
          <a:p>
            <a:pPr algn="ctr" defTabSz="860409" eaLnBrk="0" fontAlgn="base" hangingPunct="0">
              <a:spcBef>
                <a:spcPct val="0"/>
              </a:spcBef>
              <a:spcAft>
                <a:spcPct val="0"/>
              </a:spcAft>
            </a:pPr>
            <a:r>
              <a:rPr lang="en-US" altLang="en-US" sz="800" b="1" dirty="0">
                <a:solidFill>
                  <a:srgbClr val="FFFFFF"/>
                </a:solidFill>
                <a:latin typeface="Cambria" panose="02040503050406030204" pitchFamily="18" charset="0"/>
              </a:rPr>
              <a:t>February 3, 2022</a:t>
            </a:r>
          </a:p>
          <a:p>
            <a:pPr algn="ctr" defTabSz="860409" eaLnBrk="0" fontAlgn="base" hangingPunct="0">
              <a:spcBef>
                <a:spcPct val="0"/>
              </a:spcBef>
              <a:spcAft>
                <a:spcPct val="0"/>
              </a:spcAft>
            </a:pPr>
            <a:r>
              <a:rPr lang="en-US" altLang="en-US" sz="800" b="1" dirty="0">
                <a:solidFill>
                  <a:srgbClr val="FFFFFF"/>
                </a:solidFill>
                <a:latin typeface="Cambria" panose="02040503050406030204" pitchFamily="18" charset="0"/>
              </a:rPr>
              <a:t>Issue 22-05</a:t>
            </a:r>
            <a:endParaRPr lang="en-US" altLang="en-US" sz="800" dirty="0">
              <a:latin typeface="Arial" panose="020B0604020202020204" pitchFamily="34" charset="0"/>
            </a:endParaRPr>
          </a:p>
        </p:txBody>
      </p:sp>
      <p:pic>
        <p:nvPicPr>
          <p:cNvPr id="39" name="Picture 38">
            <a:extLst>
              <a:ext uri="{FF2B5EF4-FFF2-40B4-BE49-F238E27FC236}">
                <a16:creationId xmlns:a16="http://schemas.microsoft.com/office/drawing/2014/main" id="{AEE709CD-AADC-4AF4-8A93-2F03C3B01C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845" y="685935"/>
            <a:ext cx="1631130" cy="1281603"/>
          </a:xfrm>
          <a:prstGeom prst="rect">
            <a:avLst/>
          </a:prstGeom>
        </p:spPr>
      </p:pic>
      <p:cxnSp>
        <p:nvCxnSpPr>
          <p:cNvPr id="41" name="Straight Connector 40">
            <a:extLst>
              <a:ext uri="{FF2B5EF4-FFF2-40B4-BE49-F238E27FC236}">
                <a16:creationId xmlns:a16="http://schemas.microsoft.com/office/drawing/2014/main" id="{188F02B8-5787-4016-8E82-3807C3C42789}"/>
              </a:ext>
            </a:extLst>
          </p:cNvPr>
          <p:cNvCxnSpPr/>
          <p:nvPr/>
        </p:nvCxnSpPr>
        <p:spPr>
          <a:xfrm>
            <a:off x="2222454" y="1477248"/>
            <a:ext cx="4946651" cy="0"/>
          </a:xfrm>
          <a:prstGeom prst="line">
            <a:avLst/>
          </a:prstGeom>
          <a:ln>
            <a:solidFill>
              <a:srgbClr val="003366"/>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30E3314B-1FE0-4496-995D-4D8A14241F33}"/>
              </a:ext>
            </a:extLst>
          </p:cNvPr>
          <p:cNvCxnSpPr/>
          <p:nvPr/>
        </p:nvCxnSpPr>
        <p:spPr>
          <a:xfrm>
            <a:off x="2222455" y="695325"/>
            <a:ext cx="4946651" cy="0"/>
          </a:xfrm>
          <a:prstGeom prst="line">
            <a:avLst/>
          </a:prstGeom>
          <a:ln>
            <a:solidFill>
              <a:srgbClr val="003366"/>
            </a:solidFill>
          </a:ln>
        </p:spPr>
        <p:style>
          <a:lnRef idx="3">
            <a:schemeClr val="accent1"/>
          </a:lnRef>
          <a:fillRef idx="0">
            <a:schemeClr val="accent1"/>
          </a:fillRef>
          <a:effectRef idx="2">
            <a:schemeClr val="accent1"/>
          </a:effectRef>
          <a:fontRef idx="minor">
            <a:schemeClr val="tx1"/>
          </a:fontRef>
        </p:style>
      </p:cxnSp>
      <p:sp>
        <p:nvSpPr>
          <p:cNvPr id="43" name="Text Box 12">
            <a:extLst>
              <a:ext uri="{FF2B5EF4-FFF2-40B4-BE49-F238E27FC236}">
                <a16:creationId xmlns:a16="http://schemas.microsoft.com/office/drawing/2014/main" id="{985CF1C3-1F2B-4AA8-970A-F8C3BA91B7DE}"/>
              </a:ext>
            </a:extLst>
          </p:cNvPr>
          <p:cNvSpPr txBox="1">
            <a:spLocks noChangeArrowheads="1"/>
          </p:cNvSpPr>
          <p:nvPr/>
        </p:nvSpPr>
        <p:spPr bwMode="auto">
          <a:xfrm>
            <a:off x="457200" y="9353681"/>
            <a:ext cx="6855618"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	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Text Box 6">
            <a:extLst>
              <a:ext uri="{FF2B5EF4-FFF2-40B4-BE49-F238E27FC236}">
                <a16:creationId xmlns:a16="http://schemas.microsoft.com/office/drawing/2014/main" id="{2C6298DC-9147-41D7-A9C1-9173A5191B49}"/>
              </a:ext>
            </a:extLst>
          </p:cNvPr>
          <p:cNvSpPr txBox="1">
            <a:spLocks noChangeArrowheads="1"/>
          </p:cNvSpPr>
          <p:nvPr/>
        </p:nvSpPr>
        <p:spPr bwMode="auto">
          <a:xfrm>
            <a:off x="457846" y="2155472"/>
            <a:ext cx="1628064" cy="7004570"/>
          </a:xfrm>
          <a:prstGeom prst="rect">
            <a:avLst/>
          </a:prstGeom>
          <a:solidFill>
            <a:srgbClr val="003366"/>
          </a:solidFill>
          <a:ln>
            <a:noFill/>
          </a:ln>
          <a:effectLst/>
        </p:spPr>
        <p:txBody>
          <a:bodyPr vert="horz" wrap="square" lIns="86048" tIns="43024" rIns="86048" bIns="43024" numCol="1" anchor="t" anchorCtr="0" compatLnSpc="1">
            <a:prstTxWarp prst="textNoShape">
              <a:avLst/>
            </a:prstTxWarp>
            <a:noAutofit/>
          </a:bodyPr>
          <a:lstStyle/>
          <a:p>
            <a:pPr algn="ctr" defTabSz="860409" eaLnBrk="0" fontAlgn="base" hangingPunct="0">
              <a:spcBef>
                <a:spcPct val="0"/>
              </a:spcBef>
              <a:spcAft>
                <a:spcPts val="94"/>
              </a:spcAft>
            </a:pPr>
            <a:endParaRPr lang="en-US" altLang="en-US" sz="941" b="1">
              <a:solidFill>
                <a:srgbClr val="696464"/>
              </a:solidFill>
              <a:latin typeface="Cambria" panose="02040503050406030204" pitchFamily="18" charset="0"/>
            </a:endParaRPr>
          </a:p>
          <a:p>
            <a:pPr defTabSz="860409" eaLnBrk="0" fontAlgn="base" hangingPunct="0">
              <a:spcBef>
                <a:spcPct val="0"/>
              </a:spcBef>
              <a:spcAft>
                <a:spcPct val="0"/>
              </a:spcAft>
            </a:pPr>
            <a:endParaRPr lang="en-US" altLang="en-US" sz="1694">
              <a:latin typeface="Arial" panose="020B0604020202020204" pitchFamily="34" charset="0"/>
            </a:endParaRPr>
          </a:p>
        </p:txBody>
      </p:sp>
      <p:sp>
        <p:nvSpPr>
          <p:cNvPr id="15" name="Text Box 4">
            <a:extLst>
              <a:ext uri="{FF2B5EF4-FFF2-40B4-BE49-F238E27FC236}">
                <a16:creationId xmlns:a16="http://schemas.microsoft.com/office/drawing/2014/main" id="{14F0063A-221A-2F44-AB13-E1A582F5E0CC}"/>
              </a:ext>
            </a:extLst>
          </p:cNvPr>
          <p:cNvSpPr txBox="1">
            <a:spLocks noChangeArrowheads="1"/>
          </p:cNvSpPr>
          <p:nvPr/>
        </p:nvSpPr>
        <p:spPr bwMode="auto">
          <a:xfrm>
            <a:off x="1502877" y="743107"/>
            <a:ext cx="6269523" cy="861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bg1"/>
                </a:solidFill>
                <a:effectLst>
                  <a:outerShdw blurRad="38100" dist="38100" dir="2700000" algn="tl">
                    <a:srgbClr val="000000">
                      <a:alpha val="43137"/>
                    </a:srgbClr>
                  </a:outerShdw>
                </a:effectLst>
                <a:latin typeface="Copperplate Gothic Bold" panose="020E0705020206020404" pitchFamily="34" charset="0"/>
              </a:rPr>
              <a:t>Nairobi Roar</a:t>
            </a:r>
            <a:endParaRPr kumimoji="0" lang="en-US" altLang="en-US" sz="18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45" name="Text Box 7">
            <a:extLst>
              <a:ext uri="{FF2B5EF4-FFF2-40B4-BE49-F238E27FC236}">
                <a16:creationId xmlns:a16="http://schemas.microsoft.com/office/drawing/2014/main" id="{3CAFD2F1-1FBC-4428-97BB-17D5D03C669F}"/>
              </a:ext>
            </a:extLst>
          </p:cNvPr>
          <p:cNvSpPr txBox="1">
            <a:spLocks noChangeArrowheads="1"/>
          </p:cNvSpPr>
          <p:nvPr/>
        </p:nvSpPr>
        <p:spPr bwMode="auto">
          <a:xfrm>
            <a:off x="478619" y="2237454"/>
            <a:ext cx="1586517" cy="66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34419" rIns="91440" bIns="34419" numCol="1" anchor="t" anchorCtr="0" compatLnSpc="1">
            <a:prstTxWarp prst="textNoShape">
              <a:avLst/>
            </a:prstTxWarp>
          </a:bodyPr>
          <a:lstStyle/>
          <a:p>
            <a:pPr algn="ctr" defTabSz="860409" eaLnBrk="0" fontAlgn="base" hangingPunct="0">
              <a:spcBef>
                <a:spcPct val="0"/>
              </a:spcBef>
              <a:spcAft>
                <a:spcPts val="94"/>
              </a:spcAft>
            </a:pPr>
            <a:r>
              <a:rPr lang="en-US" altLang="en-US" sz="1000" b="1" dirty="0">
                <a:solidFill>
                  <a:schemeClr val="bg1"/>
                </a:solidFill>
                <a:latin typeface="Cambria" panose="02040503050406030204" pitchFamily="18" charset="0"/>
              </a:rPr>
              <a:t>In This Update Edition:</a:t>
            </a:r>
          </a:p>
          <a:p>
            <a:pPr algn="ctr" defTabSz="860409" eaLnBrk="0" fontAlgn="base" hangingPunct="0">
              <a:spcBef>
                <a:spcPct val="0"/>
              </a:spcBef>
              <a:spcAft>
                <a:spcPts val="94"/>
              </a:spcAft>
            </a:pPr>
            <a:endParaRPr lang="en-US" altLang="en-US" sz="941" b="1" dirty="0">
              <a:solidFill>
                <a:schemeClr val="bg1"/>
              </a:solidFill>
              <a:latin typeface="Cambria" panose="02040503050406030204" pitchFamily="18" charset="0"/>
            </a:endParaRP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Kiswahili Corner: M-</a:t>
            </a:r>
            <a:r>
              <a:rPr lang="en-US" altLang="en-US" sz="800" b="1" dirty="0" err="1">
                <a:solidFill>
                  <a:schemeClr val="bg1"/>
                </a:solidFill>
                <a:latin typeface="Cambria" panose="02040503050406030204" pitchFamily="18" charset="0"/>
              </a:rPr>
              <a:t>Pesa</a:t>
            </a:r>
            <a:r>
              <a:rPr lang="en-US" altLang="en-US" sz="800" b="1" dirty="0">
                <a:solidFill>
                  <a:schemeClr val="bg1"/>
                </a:solidFill>
                <a:latin typeface="Cambria" panose="02040503050406030204" pitchFamily="18" charset="0"/>
              </a:rPr>
              <a:t>      2</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Calendar 	                    4</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Mission Somalia Spotlight     5</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AEA Updates                                6</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AEA &amp; CLO Updates                  8</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CLO Updates                                9</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GCLO                                            10</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Health Unit Updates             12   </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Embassy Resources              13</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EFM Directory                         15</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Community	                17</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Employment	                18</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Mission Classifieds               20</a:t>
            </a:r>
          </a:p>
          <a:p>
            <a:pPr defTabSz="860409" eaLnBrk="0" fontAlgn="base" hangingPunct="0">
              <a:spcBef>
                <a:spcPct val="0"/>
              </a:spcBef>
              <a:spcAft>
                <a:spcPts val="282"/>
              </a:spcAft>
            </a:pPr>
            <a:endParaRPr lang="en-US" altLang="en-US" sz="941" b="1" dirty="0">
              <a:solidFill>
                <a:schemeClr val="bg1"/>
              </a:solidFill>
              <a:latin typeface="Cambria" panose="02040503050406030204" pitchFamily="18" charset="0"/>
            </a:endParaRPr>
          </a:p>
          <a:p>
            <a:pPr defTabSz="860409" eaLnBrk="0" fontAlgn="base" hangingPunct="0">
              <a:spcBef>
                <a:spcPct val="0"/>
              </a:spcBef>
              <a:spcAft>
                <a:spcPts val="282"/>
              </a:spcAft>
            </a:pPr>
            <a:endParaRPr lang="en-US" altLang="en-US" sz="941" b="1" dirty="0">
              <a:solidFill>
                <a:schemeClr val="bg1"/>
              </a:solidFill>
              <a:latin typeface="Cambria" panose="02040503050406030204" pitchFamily="18" charset="0"/>
            </a:endParaRPr>
          </a:p>
          <a:p>
            <a:pPr defTabSz="860409" eaLnBrk="0" fontAlgn="base" hangingPunct="0">
              <a:spcBef>
                <a:spcPct val="0"/>
              </a:spcBef>
              <a:spcAft>
                <a:spcPct val="0"/>
              </a:spcAft>
            </a:pPr>
            <a:r>
              <a:rPr lang="en-US" altLang="en-US" sz="800" dirty="0">
                <a:solidFill>
                  <a:schemeClr val="bg1"/>
                </a:solidFill>
                <a:latin typeface="Cambria" panose="02040503050406030204" pitchFamily="18" charset="0"/>
              </a:rPr>
              <a:t>The Roar Newsletter is distributed only to immediate members of the U.S. Mission to Kenya. Please do not share or forward it to anyone not authorized to receive it.  If printed, please shred before disposing.                                          </a:t>
            </a:r>
          </a:p>
          <a:p>
            <a:pPr defTabSz="860409" eaLnBrk="0" fontAlgn="base" hangingPunct="0">
              <a:spcBef>
                <a:spcPct val="0"/>
              </a:spcBef>
              <a:spcAft>
                <a:spcPct val="0"/>
              </a:spcAft>
            </a:pPr>
            <a:endParaRPr lang="en-US" altLang="en-US" sz="900" dirty="0">
              <a:solidFill>
                <a:schemeClr val="bg1"/>
              </a:solidFill>
              <a:latin typeface="Cambria" panose="02040503050406030204" pitchFamily="18" charset="0"/>
            </a:endParaRPr>
          </a:p>
          <a:p>
            <a:pPr defTabSz="860409" eaLnBrk="0" fontAlgn="base" hangingPunct="0">
              <a:spcBef>
                <a:spcPct val="0"/>
              </a:spcBef>
              <a:spcAft>
                <a:spcPct val="0"/>
              </a:spcAft>
            </a:pPr>
            <a:r>
              <a:rPr lang="en-US" altLang="en-US" sz="800" b="1" dirty="0">
                <a:solidFill>
                  <a:schemeClr val="bg1"/>
                </a:solidFill>
                <a:latin typeface="Cambria" panose="02040503050406030204" pitchFamily="18" charset="0"/>
              </a:rPr>
              <a:t>Roar Editor</a:t>
            </a:r>
          </a:p>
          <a:p>
            <a:pPr defTabSz="860409" eaLnBrk="0" fontAlgn="base" hangingPunct="0">
              <a:spcBef>
                <a:spcPct val="0"/>
              </a:spcBef>
              <a:spcAft>
                <a:spcPct val="0"/>
              </a:spcAft>
            </a:pPr>
            <a:r>
              <a:rPr lang="en-US" altLang="en-US" sz="800" dirty="0" err="1">
                <a:solidFill>
                  <a:schemeClr val="bg1"/>
                </a:solidFill>
                <a:latin typeface="Cambria" panose="02040503050406030204" pitchFamily="18" charset="0"/>
              </a:rPr>
              <a:t>NairobiRoar@state.gov</a:t>
            </a:r>
            <a:endParaRPr lang="en-US" altLang="en-US" sz="800" u="sng"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753" u="sng"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IMPORTANT CONTACT INFO</a:t>
            </a: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POST ONE</a:t>
            </a: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020-363-6170 </a:t>
            </a: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0722-204-445 </a:t>
            </a:r>
            <a:endParaRPr lang="en-US" altLang="en-US" sz="800" b="1"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Duty Officer Phone</a:t>
            </a:r>
            <a:endParaRPr lang="en-US" altLang="en-US" sz="800"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0722-515-083</a:t>
            </a: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Medical On Call</a:t>
            </a:r>
            <a:endParaRPr lang="en-US" altLang="en-US" sz="800"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0722-513-323</a:t>
            </a:r>
            <a:endParaRPr lang="en-US" altLang="en-US" sz="800" b="1"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Maintenance Supervisor </a:t>
            </a:r>
          </a:p>
          <a:p>
            <a:pPr defTabSz="860409" eaLnBrk="0" fontAlgn="base" hangingPunct="0">
              <a:spcBef>
                <a:spcPct val="0"/>
              </a:spcBef>
              <a:spcAft>
                <a:spcPts val="188"/>
              </a:spcAft>
            </a:pPr>
            <a:endParaRPr lang="en-US" altLang="en-US" sz="800" b="1"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On Call </a:t>
            </a:r>
            <a:br>
              <a:rPr lang="en-US" altLang="en-US" sz="800" b="1" dirty="0">
                <a:solidFill>
                  <a:schemeClr val="bg1"/>
                </a:solidFill>
                <a:latin typeface="Cambria" panose="02040503050406030204" pitchFamily="18" charset="0"/>
              </a:rPr>
            </a:br>
            <a:r>
              <a:rPr lang="en-US" altLang="en-US" sz="800" dirty="0">
                <a:solidFill>
                  <a:schemeClr val="bg1"/>
                </a:solidFill>
                <a:latin typeface="Cambria" panose="02040503050406030204" pitchFamily="18" charset="0"/>
              </a:rPr>
              <a:t>0724-255-603</a:t>
            </a:r>
          </a:p>
        </p:txBody>
      </p:sp>
      <p:sp>
        <p:nvSpPr>
          <p:cNvPr id="4" name="TextBox 3">
            <a:extLst>
              <a:ext uri="{FF2B5EF4-FFF2-40B4-BE49-F238E27FC236}">
                <a16:creationId xmlns:a16="http://schemas.microsoft.com/office/drawing/2014/main" id="{6B231EDA-CC79-4242-99F0-5EA95CE04ACF}"/>
              </a:ext>
            </a:extLst>
          </p:cNvPr>
          <p:cNvSpPr txBox="1"/>
          <p:nvPr/>
        </p:nvSpPr>
        <p:spPr>
          <a:xfrm>
            <a:off x="4326340" y="7005606"/>
            <a:ext cx="3639349" cy="2154436"/>
          </a:xfrm>
          <a:prstGeom prst="rect">
            <a:avLst/>
          </a:prstGeom>
          <a:solidFill>
            <a:schemeClr val="bg1">
              <a:lumMod val="85000"/>
              <a:alpha val="21000"/>
            </a:schemeClr>
          </a:solidFill>
        </p:spPr>
        <p:txBody>
          <a:bodyPr wrap="square" rtlCol="0">
            <a:spAutoFit/>
          </a:bodyPr>
          <a:lstStyle/>
          <a:p>
            <a:pPr algn="ctr"/>
            <a:r>
              <a:rPr lang="en-US" sz="4000" b="1" i="1" dirty="0">
                <a:solidFill>
                  <a:schemeClr val="bg1"/>
                </a:solidFill>
              </a:rPr>
              <a:t>ISC Ladies Summit </a:t>
            </a:r>
          </a:p>
          <a:p>
            <a:pPr algn="ctr"/>
            <a:r>
              <a:rPr lang="en-US" sz="4000" b="1" i="1" dirty="0">
                <a:solidFill>
                  <a:schemeClr val="bg1"/>
                </a:solidFill>
              </a:rPr>
              <a:t>Mount Kenya!</a:t>
            </a:r>
          </a:p>
          <a:p>
            <a:pPr algn="ctr"/>
            <a:r>
              <a:rPr lang="en-US" sz="1400" i="1" dirty="0">
                <a:solidFill>
                  <a:schemeClr val="bg1"/>
                </a:solidFill>
              </a:rPr>
              <a:t>A story about friendship and determination</a:t>
            </a:r>
          </a:p>
        </p:txBody>
      </p:sp>
    </p:spTree>
    <p:extLst>
      <p:ext uri="{BB962C8B-B14F-4D97-AF65-F5344CB8AC3E}">
        <p14:creationId xmlns:p14="http://schemas.microsoft.com/office/powerpoint/2010/main" val="214670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CLO UPDATES</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5" name="Straight Connector 14">
            <a:extLst>
              <a:ext uri="{FF2B5EF4-FFF2-40B4-BE49-F238E27FC236}">
                <a16:creationId xmlns:a16="http://schemas.microsoft.com/office/drawing/2014/main" id="{0BA5753D-D520-BE46-8A58-3237839D74CA}"/>
              </a:ext>
            </a:extLst>
          </p:cNvPr>
          <p:cNvCxnSpPr/>
          <p:nvPr/>
        </p:nvCxnSpPr>
        <p:spPr>
          <a:xfrm>
            <a:off x="297394" y="10165417"/>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36513" y="673254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1" name="Straight Connector 20">
            <a:extLst>
              <a:ext uri="{FF2B5EF4-FFF2-40B4-BE49-F238E27FC236}">
                <a16:creationId xmlns:a16="http://schemas.microsoft.com/office/drawing/2014/main" id="{1A1A867C-AEB6-470C-B627-F3BF050938DD}"/>
              </a:ext>
            </a:extLst>
          </p:cNvPr>
          <p:cNvCxnSpPr>
            <a:cxnSpLocks/>
          </p:cNvCxnSpPr>
          <p:nvPr/>
        </p:nvCxnSpPr>
        <p:spPr>
          <a:xfrm>
            <a:off x="510416" y="3591093"/>
            <a:ext cx="6805577" cy="0"/>
          </a:xfrm>
          <a:prstGeom prst="line">
            <a:avLst/>
          </a:prstGeom>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9344D40F-9F75-0045-A3D8-E899EFB6CE46}"/>
              </a:ext>
            </a:extLst>
          </p:cNvPr>
          <p:cNvPicPr>
            <a:picLocks noChangeAspect="1"/>
          </p:cNvPicPr>
          <p:nvPr/>
        </p:nvPicPr>
        <p:blipFill>
          <a:blip r:embed="rId3"/>
          <a:stretch>
            <a:fillRect/>
          </a:stretch>
        </p:blipFill>
        <p:spPr>
          <a:xfrm>
            <a:off x="457200" y="6572088"/>
            <a:ext cx="5149682" cy="2760488"/>
          </a:xfrm>
          <a:prstGeom prst="rect">
            <a:avLst/>
          </a:prstGeom>
        </p:spPr>
      </p:pic>
      <p:pic>
        <p:nvPicPr>
          <p:cNvPr id="10" name="Picture 9">
            <a:extLst>
              <a:ext uri="{FF2B5EF4-FFF2-40B4-BE49-F238E27FC236}">
                <a16:creationId xmlns:a16="http://schemas.microsoft.com/office/drawing/2014/main" id="{2D6E4436-BA5A-3443-9923-FA5148460334}"/>
              </a:ext>
            </a:extLst>
          </p:cNvPr>
          <p:cNvPicPr>
            <a:picLocks noChangeAspect="1"/>
          </p:cNvPicPr>
          <p:nvPr/>
        </p:nvPicPr>
        <p:blipFill>
          <a:blip r:embed="rId4"/>
          <a:stretch>
            <a:fillRect/>
          </a:stretch>
        </p:blipFill>
        <p:spPr>
          <a:xfrm>
            <a:off x="510416" y="3661452"/>
            <a:ext cx="5096466" cy="2864262"/>
          </a:xfrm>
          <a:prstGeom prst="rect">
            <a:avLst/>
          </a:prstGeom>
        </p:spPr>
      </p:pic>
      <p:sp>
        <p:nvSpPr>
          <p:cNvPr id="24" name="Rectangle 23">
            <a:extLst>
              <a:ext uri="{FF2B5EF4-FFF2-40B4-BE49-F238E27FC236}">
                <a16:creationId xmlns:a16="http://schemas.microsoft.com/office/drawing/2014/main" id="{EEF1F50A-C8B7-B24A-8616-67273D62DEBA}"/>
              </a:ext>
            </a:extLst>
          </p:cNvPr>
          <p:cNvSpPr/>
          <p:nvPr/>
        </p:nvSpPr>
        <p:spPr>
          <a:xfrm>
            <a:off x="5638983" y="3760046"/>
            <a:ext cx="1677010" cy="2462213"/>
          </a:xfrm>
          <a:prstGeom prst="rect">
            <a:avLst/>
          </a:prstGeom>
        </p:spPr>
        <p:txBody>
          <a:bodyPr wrap="square">
            <a:spAutoFit/>
          </a:bodyPr>
          <a:lstStyle/>
          <a:p>
            <a:r>
              <a:rPr lang="en-PH" sz="1100" dirty="0">
                <a:solidFill>
                  <a:srgbClr val="000000"/>
                </a:solidFill>
                <a:latin typeface="Cambria" panose="02040503050406030204" pitchFamily="18" charset="0"/>
              </a:rPr>
              <a:t>Treat yourself with a day on the farm, Sunday, March 6th! This is a private event for our U.S. Embassy group. Learn about </a:t>
            </a:r>
            <a:r>
              <a:rPr lang="en-PH" sz="1100" dirty="0" err="1">
                <a:solidFill>
                  <a:srgbClr val="000000"/>
                </a:solidFill>
                <a:latin typeface="Cambria" panose="02040503050406030204" pitchFamily="18" charset="0"/>
              </a:rPr>
              <a:t>Mlango</a:t>
            </a:r>
            <a:r>
              <a:rPr lang="en-PH" sz="1100" dirty="0">
                <a:solidFill>
                  <a:srgbClr val="000000"/>
                </a:solidFill>
                <a:latin typeface="Cambria" panose="02040503050406030204" pitchFamily="18" charset="0"/>
              </a:rPr>
              <a:t> Farm, enjoy picking your own vegetables, visit with the farm animals, and finish with a lovely outdoor lunch! Sign up here, now through February 25th: </a:t>
            </a:r>
            <a:r>
              <a:rPr lang="en-PH" sz="1100" dirty="0">
                <a:solidFill>
                  <a:srgbClr val="000000"/>
                </a:solidFill>
                <a:latin typeface="Cambria" panose="02040503050406030204" pitchFamily="18" charset="0"/>
                <a:hlinkClick r:id="rId5" tooltip="Original URL: https://forms.gle/t12qJGzNJ7V34Z1j9. Click or tap if you trust this link."/>
              </a:rPr>
              <a:t>https://forms.gle/t12qJGzNJ7V34Z1j9</a:t>
            </a:r>
            <a:r>
              <a:rPr lang="en-PH" sz="1100" dirty="0">
                <a:solidFill>
                  <a:srgbClr val="000000"/>
                </a:solidFill>
                <a:latin typeface="Cambria" panose="02040503050406030204" pitchFamily="18" charset="0"/>
              </a:rPr>
              <a:t>. </a:t>
            </a:r>
            <a:endParaRPr lang="en-US" sz="1100" dirty="0">
              <a:latin typeface="Cambria" panose="02040503050406030204" pitchFamily="18" charset="0"/>
            </a:endParaRPr>
          </a:p>
        </p:txBody>
      </p:sp>
      <p:cxnSp>
        <p:nvCxnSpPr>
          <p:cNvPr id="29" name="Straight Connector 28">
            <a:extLst>
              <a:ext uri="{FF2B5EF4-FFF2-40B4-BE49-F238E27FC236}">
                <a16:creationId xmlns:a16="http://schemas.microsoft.com/office/drawing/2014/main" id="{A3B7B62D-A63E-AE44-91CE-30B376B4FA76}"/>
              </a:ext>
            </a:extLst>
          </p:cNvPr>
          <p:cNvCxnSpPr>
            <a:cxnSpLocks/>
          </p:cNvCxnSpPr>
          <p:nvPr/>
        </p:nvCxnSpPr>
        <p:spPr>
          <a:xfrm>
            <a:off x="5638983" y="6525714"/>
            <a:ext cx="1771480" cy="0"/>
          </a:xfrm>
          <a:prstGeom prst="line">
            <a:avLst/>
          </a:prstGeom>
        </p:spPr>
        <p:style>
          <a:lnRef idx="1">
            <a:schemeClr val="accent4"/>
          </a:lnRef>
          <a:fillRef idx="0">
            <a:schemeClr val="accent4"/>
          </a:fillRef>
          <a:effectRef idx="0">
            <a:schemeClr val="accent4"/>
          </a:effectRef>
          <a:fontRef idx="minor">
            <a:schemeClr val="tx1"/>
          </a:fontRef>
        </p:style>
      </p:cxnSp>
      <p:sp>
        <p:nvSpPr>
          <p:cNvPr id="30" name="Rectangle 29">
            <a:extLst>
              <a:ext uri="{FF2B5EF4-FFF2-40B4-BE49-F238E27FC236}">
                <a16:creationId xmlns:a16="http://schemas.microsoft.com/office/drawing/2014/main" id="{9A8F4F2B-1CAB-4A4F-BE6E-D3E6CDE81054}"/>
              </a:ext>
            </a:extLst>
          </p:cNvPr>
          <p:cNvSpPr/>
          <p:nvPr/>
        </p:nvSpPr>
        <p:spPr>
          <a:xfrm>
            <a:off x="5638983" y="6563595"/>
            <a:ext cx="1771480" cy="2800767"/>
          </a:xfrm>
          <a:prstGeom prst="rect">
            <a:avLst/>
          </a:prstGeom>
        </p:spPr>
        <p:txBody>
          <a:bodyPr wrap="square">
            <a:spAutoFit/>
          </a:bodyPr>
          <a:lstStyle/>
          <a:p>
            <a:pPr fontAlgn="base"/>
            <a:r>
              <a:rPr lang="en-PH" sz="1100" dirty="0">
                <a:solidFill>
                  <a:srgbClr val="000000"/>
                </a:solidFill>
                <a:latin typeface="Cambria" panose="02040503050406030204" pitchFamily="18" charset="0"/>
              </a:rPr>
              <a:t>Calling all tea lovers!  Get out of Nairobi for a day and enjoy a tour and lunch at </a:t>
            </a:r>
            <a:r>
              <a:rPr lang="en-PH" sz="1100" dirty="0" err="1">
                <a:solidFill>
                  <a:srgbClr val="000000"/>
                </a:solidFill>
                <a:latin typeface="Cambria" panose="02040503050406030204" pitchFamily="18" charset="0"/>
              </a:rPr>
              <a:t>Kiambethu</a:t>
            </a:r>
            <a:r>
              <a:rPr lang="en-PH" sz="1100" dirty="0">
                <a:solidFill>
                  <a:srgbClr val="000000"/>
                </a:solidFill>
                <a:latin typeface="Cambria" panose="02040503050406030204" pitchFamily="18" charset="0"/>
              </a:rPr>
              <a:t> Tea Farm. Learn more about tea and tea production, taste locally produced tea, and explore the beautiful property and nearby forest. Sign up here, now through February 25th: </a:t>
            </a:r>
            <a:r>
              <a:rPr lang="en-PH" sz="1100" dirty="0">
                <a:solidFill>
                  <a:srgbClr val="000000"/>
                </a:solidFill>
                <a:latin typeface="Cambria" panose="02040503050406030204" pitchFamily="18" charset="0"/>
                <a:hlinkClick r:id="rId6" tooltip="Original URL: https://forms.gle/EBA2KgGK3fVNcWTc8. Click or tap if you trust this link."/>
              </a:rPr>
              <a:t>https://forms.gle/EBA2KgGK3fVNcWTc8</a:t>
            </a:r>
            <a:r>
              <a:rPr lang="en-PH" sz="1100" dirty="0">
                <a:solidFill>
                  <a:srgbClr val="000000"/>
                </a:solidFill>
                <a:latin typeface="Cambria" panose="02040503050406030204" pitchFamily="18" charset="0"/>
              </a:rPr>
              <a:t>. </a:t>
            </a:r>
            <a:endParaRPr lang="en-PH" sz="1100" dirty="0">
              <a:solidFill>
                <a:srgbClr val="201F1E"/>
              </a:solidFill>
              <a:latin typeface="Cambria" panose="02040503050406030204" pitchFamily="18" charset="0"/>
            </a:endParaRPr>
          </a:p>
          <a:p>
            <a:pPr fontAlgn="base"/>
            <a:r>
              <a:rPr lang="en-PH" sz="1100" b="1" dirty="0">
                <a:solidFill>
                  <a:srgbClr val="000000"/>
                </a:solidFill>
                <a:latin typeface="Cambria" panose="02040503050406030204" pitchFamily="18" charset="0"/>
              </a:rPr>
              <a:t> *If either event is oversubscribed, we will hold a lottery. </a:t>
            </a:r>
            <a:endParaRPr lang="en-PH" sz="1100" b="0" i="0" dirty="0">
              <a:solidFill>
                <a:srgbClr val="201F1E"/>
              </a:solidFill>
              <a:effectLst/>
              <a:latin typeface="Cambria" panose="02040503050406030204" pitchFamily="18" charset="0"/>
            </a:endParaRPr>
          </a:p>
        </p:txBody>
      </p:sp>
    </p:spTree>
    <p:extLst>
      <p:ext uri="{BB962C8B-B14F-4D97-AF65-F5344CB8AC3E}">
        <p14:creationId xmlns:p14="http://schemas.microsoft.com/office/powerpoint/2010/main" val="281098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70F5F-E1E7-0A46-BEB3-5272BEC31809}"/>
              </a:ext>
            </a:extLst>
          </p:cNvPr>
          <p:cNvSpPr/>
          <p:nvPr/>
        </p:nvSpPr>
        <p:spPr>
          <a:xfrm>
            <a:off x="456406" y="921470"/>
            <a:ext cx="2005335" cy="568429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E84DA45-1D0D-4B2C-9077-14629758A82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Text Box 2">
            <a:extLst>
              <a:ext uri="{FF2B5EF4-FFF2-40B4-BE49-F238E27FC236}">
                <a16:creationId xmlns:a16="http://schemas.microsoft.com/office/drawing/2014/main" id="{784D57AD-A6A2-F94B-98E6-E6E36DECEEEE}"/>
              </a:ext>
            </a:extLst>
          </p:cNvPr>
          <p:cNvSpPr txBox="1">
            <a:spLocks noChangeArrowheads="1"/>
          </p:cNvSpPr>
          <p:nvPr/>
        </p:nvSpPr>
        <p:spPr bwMode="auto">
          <a:xfrm>
            <a:off x="456406" y="400163"/>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dirty="0">
                <a:solidFill>
                  <a:srgbClr val="FFFFFF"/>
                </a:solidFill>
                <a:latin typeface="Cambria" panose="02040503050406030204" pitchFamily="18" charset="0"/>
                <a:ea typeface="Cambria" panose="02040503050406030204" pitchFamily="18" charset="0"/>
              </a:rPr>
              <a:t>AEA UPDATES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12">
            <a:extLst>
              <a:ext uri="{FF2B5EF4-FFF2-40B4-BE49-F238E27FC236}">
                <a16:creationId xmlns:a16="http://schemas.microsoft.com/office/drawing/2014/main" id="{562E751E-A0AC-2A4A-B551-E409AF6C60FB}"/>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22">
            <a:extLst>
              <a:ext uri="{FF2B5EF4-FFF2-40B4-BE49-F238E27FC236}">
                <a16:creationId xmlns:a16="http://schemas.microsoft.com/office/drawing/2014/main" id="{23A289AE-F392-7E40-BBA5-F0CA5767F469}"/>
              </a:ext>
            </a:extLst>
          </p:cNvPr>
          <p:cNvSpPr/>
          <p:nvPr/>
        </p:nvSpPr>
        <p:spPr>
          <a:xfrm>
            <a:off x="555117" y="716517"/>
            <a:ext cx="2005335" cy="276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100" b="1" dirty="0">
                <a:solidFill>
                  <a:srgbClr val="003366"/>
                </a:solidFill>
              </a:rPr>
              <a:t>Chancery Commissary / </a:t>
            </a:r>
          </a:p>
          <a:p>
            <a:r>
              <a:rPr lang="en-US" sz="1100" b="1" dirty="0">
                <a:solidFill>
                  <a:srgbClr val="003366"/>
                </a:solidFill>
              </a:rPr>
              <a:t>AEA Morale Store</a:t>
            </a:r>
          </a:p>
          <a:p>
            <a:r>
              <a:rPr lang="en-US" sz="1100" dirty="0">
                <a:solidFill>
                  <a:srgbClr val="003366"/>
                </a:solidFill>
              </a:rPr>
              <a:t>Contact: 020-363-6182</a:t>
            </a:r>
            <a:br>
              <a:rPr lang="en-US" sz="1100" dirty="0">
                <a:solidFill>
                  <a:srgbClr val="003366"/>
                </a:solidFill>
              </a:rPr>
            </a:br>
            <a:r>
              <a:rPr lang="en-US" sz="1100" dirty="0">
                <a:solidFill>
                  <a:srgbClr val="003366"/>
                </a:solidFill>
              </a:rPr>
              <a:t> or 020-363-6272</a:t>
            </a:r>
            <a:br>
              <a:rPr lang="en-US" sz="1100" dirty="0">
                <a:solidFill>
                  <a:srgbClr val="003366"/>
                </a:solidFill>
              </a:rPr>
            </a:br>
            <a:r>
              <a:rPr lang="en-US" sz="1100" dirty="0">
                <a:solidFill>
                  <a:srgbClr val="003366"/>
                </a:solidFill>
              </a:rPr>
              <a:t>Hours: Mon-Thurs, 8:30 am – 4 pm</a:t>
            </a:r>
            <a:br>
              <a:rPr lang="en-US" sz="1100" dirty="0">
                <a:solidFill>
                  <a:srgbClr val="003366"/>
                </a:solidFill>
              </a:rPr>
            </a:br>
            <a:r>
              <a:rPr lang="en-US" sz="1100" dirty="0">
                <a:solidFill>
                  <a:srgbClr val="003366"/>
                </a:solidFill>
              </a:rPr>
              <a:t>Fri, 8:30 am – 2 pm</a:t>
            </a:r>
            <a:br>
              <a:rPr lang="en-US" sz="1100" dirty="0">
                <a:solidFill>
                  <a:srgbClr val="003366"/>
                </a:solidFill>
              </a:rPr>
            </a:br>
            <a:r>
              <a:rPr lang="en-US" sz="1100" b="1" dirty="0">
                <a:solidFill>
                  <a:srgbClr val="003366"/>
                </a:solidFill>
              </a:rPr>
              <a:t>Rosslyn Ridge Commissary</a:t>
            </a:r>
          </a:p>
          <a:p>
            <a:r>
              <a:rPr lang="en-US" sz="1100" dirty="0">
                <a:solidFill>
                  <a:srgbClr val="003366"/>
                </a:solidFill>
              </a:rPr>
              <a:t>Contact: 020-363-6799</a:t>
            </a:r>
            <a:br>
              <a:rPr lang="en-US" sz="1100" dirty="0">
                <a:solidFill>
                  <a:srgbClr val="003366"/>
                </a:solidFill>
              </a:rPr>
            </a:br>
            <a:r>
              <a:rPr lang="en-US" sz="1100" dirty="0">
                <a:solidFill>
                  <a:srgbClr val="003366"/>
                </a:solidFill>
              </a:rPr>
              <a:t>Hours: Wed, Thurs &amp; Fri, </a:t>
            </a:r>
            <a:br>
              <a:rPr lang="en-US" sz="1100" dirty="0">
                <a:solidFill>
                  <a:srgbClr val="003366"/>
                </a:solidFill>
              </a:rPr>
            </a:br>
            <a:r>
              <a:rPr lang="en-US" sz="1100" dirty="0">
                <a:solidFill>
                  <a:srgbClr val="003366"/>
                </a:solidFill>
              </a:rPr>
              <a:t>11:30 am – 6:30 pm</a:t>
            </a:r>
          </a:p>
          <a:p>
            <a:r>
              <a:rPr lang="en-US" sz="1100" dirty="0">
                <a:solidFill>
                  <a:srgbClr val="003366"/>
                </a:solidFill>
              </a:rPr>
              <a:t>Sat and Sun,</a:t>
            </a:r>
          </a:p>
          <a:p>
            <a:r>
              <a:rPr lang="en-US" sz="1100" dirty="0">
                <a:solidFill>
                  <a:srgbClr val="003366"/>
                </a:solidFill>
              </a:rPr>
              <a:t>10:30 am – 5:30 pm</a:t>
            </a:r>
          </a:p>
          <a:p>
            <a:endParaRPr lang="en-US" sz="1100" b="1" dirty="0">
              <a:solidFill>
                <a:srgbClr val="003366"/>
              </a:solidFill>
            </a:endParaRPr>
          </a:p>
        </p:txBody>
      </p:sp>
      <p:pic>
        <p:nvPicPr>
          <p:cNvPr id="30" name="Picture 4">
            <a:extLst>
              <a:ext uri="{FF2B5EF4-FFF2-40B4-BE49-F238E27FC236}">
                <a16:creationId xmlns:a16="http://schemas.microsoft.com/office/drawing/2014/main" id="{91C604B2-0C7D-9448-9171-1CC1BBF3D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007" y="5638571"/>
            <a:ext cx="674138" cy="67413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6F68BEE-494E-E348-863B-8226C6937613}"/>
              </a:ext>
            </a:extLst>
          </p:cNvPr>
          <p:cNvSpPr txBox="1"/>
          <p:nvPr/>
        </p:nvSpPr>
        <p:spPr>
          <a:xfrm>
            <a:off x="456406" y="5490530"/>
            <a:ext cx="1319729" cy="954107"/>
          </a:xfrm>
          <a:prstGeom prst="rect">
            <a:avLst/>
          </a:prstGeom>
          <a:noFill/>
        </p:spPr>
        <p:txBody>
          <a:bodyPr wrap="square" rtlCol="0">
            <a:spAutoFit/>
          </a:bodyPr>
          <a:lstStyle/>
          <a:p>
            <a:r>
              <a:rPr lang="en-US" sz="800" i="1" dirty="0"/>
              <a:t>Use this QR code to join the AEA Nairobi Facebook Group to get info about commissary updates, new products and Café and Watering Hole food specials! </a:t>
            </a:r>
          </a:p>
        </p:txBody>
      </p:sp>
      <p:sp>
        <p:nvSpPr>
          <p:cNvPr id="32" name="Rectangle 31">
            <a:extLst>
              <a:ext uri="{FF2B5EF4-FFF2-40B4-BE49-F238E27FC236}">
                <a16:creationId xmlns:a16="http://schemas.microsoft.com/office/drawing/2014/main" id="{8E99FCB1-511D-B548-8311-6A5C6802990E}"/>
              </a:ext>
            </a:extLst>
          </p:cNvPr>
          <p:cNvSpPr/>
          <p:nvPr/>
        </p:nvSpPr>
        <p:spPr>
          <a:xfrm>
            <a:off x="615111" y="6337135"/>
            <a:ext cx="1457117" cy="307777"/>
          </a:xfrm>
          <a:prstGeom prst="rect">
            <a:avLst/>
          </a:prstGeom>
        </p:spPr>
        <p:txBody>
          <a:bodyPr wrap="square">
            <a:spAutoFit/>
          </a:bodyPr>
          <a:lstStyle/>
          <a:p>
            <a:pPr algn="ctr"/>
            <a:r>
              <a:rPr lang="en-US" sz="700" dirty="0">
                <a:solidFill>
                  <a:srgbClr val="003366"/>
                </a:solidFill>
                <a:hlinkClick r:id="rId4"/>
              </a:rPr>
              <a:t>https://www.facebook.com/groups/274130230857993/</a:t>
            </a:r>
            <a:endParaRPr lang="en-US" sz="700" dirty="0">
              <a:solidFill>
                <a:srgbClr val="003366"/>
              </a:solidFill>
            </a:endParaRPr>
          </a:p>
        </p:txBody>
      </p:sp>
      <p:pic>
        <p:nvPicPr>
          <p:cNvPr id="33" name="Picture 2" descr="Shopping cart realistic Free Vector">
            <a:extLst>
              <a:ext uri="{FF2B5EF4-FFF2-40B4-BE49-F238E27FC236}">
                <a16:creationId xmlns:a16="http://schemas.microsoft.com/office/drawing/2014/main" id="{AD7C08B0-F546-0946-A7B9-BC2915B7C8F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2228" y="1139437"/>
            <a:ext cx="366090" cy="29710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6D4399E-8D7A-400C-9AA1-EC8B15D52510}"/>
              </a:ext>
            </a:extLst>
          </p:cNvPr>
          <p:cNvSpPr txBox="1"/>
          <p:nvPr/>
        </p:nvSpPr>
        <p:spPr>
          <a:xfrm>
            <a:off x="444726" y="3105932"/>
            <a:ext cx="2296349" cy="1107996"/>
          </a:xfrm>
          <a:prstGeom prst="rect">
            <a:avLst/>
          </a:prstGeom>
          <a:noFill/>
        </p:spPr>
        <p:txBody>
          <a:bodyPr wrap="square">
            <a:spAutoFit/>
          </a:bodyPr>
          <a:lstStyle/>
          <a:p>
            <a:r>
              <a:rPr lang="en-US" sz="1100" b="1" dirty="0">
                <a:solidFill>
                  <a:srgbClr val="003366"/>
                </a:solidFill>
                <a:hlinkClick r:id="rId6"/>
              </a:rPr>
              <a:t>Watering Hole</a:t>
            </a:r>
            <a:endParaRPr lang="en-US" sz="1100" b="1" dirty="0">
              <a:solidFill>
                <a:srgbClr val="003366"/>
              </a:solidFill>
            </a:endParaRPr>
          </a:p>
          <a:p>
            <a:r>
              <a:rPr lang="en-US" sz="1100" b="1" dirty="0">
                <a:solidFill>
                  <a:srgbClr val="003366"/>
                </a:solidFill>
              </a:rPr>
              <a:t> </a:t>
            </a:r>
            <a:r>
              <a:rPr lang="en-US" sz="1100" dirty="0">
                <a:solidFill>
                  <a:srgbClr val="003366"/>
                </a:solidFill>
              </a:rPr>
              <a:t>0112 145 720 or 0706 311 516</a:t>
            </a:r>
            <a:endParaRPr lang="en-US" sz="1100" b="1" dirty="0">
              <a:solidFill>
                <a:srgbClr val="003366"/>
              </a:solidFill>
            </a:endParaRPr>
          </a:p>
          <a:p>
            <a:r>
              <a:rPr lang="en-US" sz="1100" dirty="0">
                <a:solidFill>
                  <a:srgbClr val="003366"/>
                </a:solidFill>
                <a:hlinkClick r:id="rId7"/>
              </a:rPr>
              <a:t>thewateringhole2019@gmail.com</a:t>
            </a:r>
            <a:endParaRPr lang="en-US" sz="1100" dirty="0">
              <a:solidFill>
                <a:srgbClr val="003366"/>
              </a:solidFill>
            </a:endParaRPr>
          </a:p>
          <a:p>
            <a:r>
              <a:rPr lang="en-US" sz="1100" dirty="0">
                <a:solidFill>
                  <a:srgbClr val="003366"/>
                </a:solidFill>
              </a:rPr>
              <a:t>Hours: Tues-Friday,  10 am – 8:30 pm</a:t>
            </a:r>
          </a:p>
          <a:p>
            <a:r>
              <a:rPr lang="en-US" sz="1100" dirty="0">
                <a:solidFill>
                  <a:srgbClr val="003366"/>
                </a:solidFill>
              </a:rPr>
              <a:t>Sat and Sun, 8 am – 8:30 pm</a:t>
            </a:r>
          </a:p>
        </p:txBody>
      </p:sp>
      <p:pic>
        <p:nvPicPr>
          <p:cNvPr id="8" name="Picture 7">
            <a:extLst>
              <a:ext uri="{FF2B5EF4-FFF2-40B4-BE49-F238E27FC236}">
                <a16:creationId xmlns:a16="http://schemas.microsoft.com/office/drawing/2014/main" id="{62F7F647-3BB8-425D-AE9C-9DA7DBC674C0}"/>
              </a:ext>
            </a:extLst>
          </p:cNvPr>
          <p:cNvPicPr>
            <a:picLocks noChangeAspect="1"/>
          </p:cNvPicPr>
          <p:nvPr/>
        </p:nvPicPr>
        <p:blipFill>
          <a:blip r:embed="rId8"/>
          <a:stretch>
            <a:fillRect/>
          </a:stretch>
        </p:blipFill>
        <p:spPr>
          <a:xfrm>
            <a:off x="1626410" y="4292584"/>
            <a:ext cx="285743" cy="337472"/>
          </a:xfrm>
          <a:prstGeom prst="rect">
            <a:avLst/>
          </a:prstGeom>
        </p:spPr>
      </p:pic>
      <p:pic>
        <p:nvPicPr>
          <p:cNvPr id="9" name="Picture 8">
            <a:extLst>
              <a:ext uri="{FF2B5EF4-FFF2-40B4-BE49-F238E27FC236}">
                <a16:creationId xmlns:a16="http://schemas.microsoft.com/office/drawing/2014/main" id="{0C65B08C-DCD5-4761-9796-66547982CD80}"/>
              </a:ext>
            </a:extLst>
          </p:cNvPr>
          <p:cNvPicPr>
            <a:picLocks noChangeAspect="1"/>
          </p:cNvPicPr>
          <p:nvPr/>
        </p:nvPicPr>
        <p:blipFill>
          <a:blip r:embed="rId9"/>
          <a:stretch>
            <a:fillRect/>
          </a:stretch>
        </p:blipFill>
        <p:spPr>
          <a:xfrm>
            <a:off x="1881767" y="4217499"/>
            <a:ext cx="282131" cy="282131"/>
          </a:xfrm>
          <a:prstGeom prst="rect">
            <a:avLst/>
          </a:prstGeom>
        </p:spPr>
      </p:pic>
      <p:pic>
        <p:nvPicPr>
          <p:cNvPr id="10" name="Picture 9">
            <a:extLst>
              <a:ext uri="{FF2B5EF4-FFF2-40B4-BE49-F238E27FC236}">
                <a16:creationId xmlns:a16="http://schemas.microsoft.com/office/drawing/2014/main" id="{5287177D-11D5-4A9B-81B1-329A76ADF6BC}"/>
              </a:ext>
            </a:extLst>
          </p:cNvPr>
          <p:cNvPicPr>
            <a:picLocks noChangeAspect="1"/>
          </p:cNvPicPr>
          <p:nvPr/>
        </p:nvPicPr>
        <p:blipFill>
          <a:blip r:embed="rId10"/>
          <a:stretch>
            <a:fillRect/>
          </a:stretch>
        </p:blipFill>
        <p:spPr>
          <a:xfrm>
            <a:off x="1955914" y="4499630"/>
            <a:ext cx="482404" cy="482404"/>
          </a:xfrm>
          <a:prstGeom prst="rect">
            <a:avLst/>
          </a:prstGeom>
        </p:spPr>
      </p:pic>
      <p:sp>
        <p:nvSpPr>
          <p:cNvPr id="18" name="TextBox 17">
            <a:extLst>
              <a:ext uri="{FF2B5EF4-FFF2-40B4-BE49-F238E27FC236}">
                <a16:creationId xmlns:a16="http://schemas.microsoft.com/office/drawing/2014/main" id="{CA20DB7D-D666-0642-9077-DB1EF9DDB152}"/>
              </a:ext>
            </a:extLst>
          </p:cNvPr>
          <p:cNvSpPr txBox="1"/>
          <p:nvPr/>
        </p:nvSpPr>
        <p:spPr>
          <a:xfrm>
            <a:off x="457418" y="4404353"/>
            <a:ext cx="1837663" cy="1107996"/>
          </a:xfrm>
          <a:prstGeom prst="rect">
            <a:avLst/>
          </a:prstGeom>
          <a:noFill/>
        </p:spPr>
        <p:txBody>
          <a:bodyPr wrap="square">
            <a:spAutoFit/>
          </a:bodyPr>
          <a:lstStyle/>
          <a:p>
            <a:r>
              <a:rPr lang="en-US" sz="1100" b="1" dirty="0">
                <a:solidFill>
                  <a:srgbClr val="003366"/>
                </a:solidFill>
              </a:rPr>
              <a:t>AEA Dry Cleaning</a:t>
            </a:r>
          </a:p>
          <a:p>
            <a:r>
              <a:rPr lang="en-US" sz="1100" i="1" dirty="0">
                <a:solidFill>
                  <a:srgbClr val="003366"/>
                </a:solidFill>
              </a:rPr>
              <a:t>Tuesdays &amp; Thursdays</a:t>
            </a:r>
          </a:p>
          <a:p>
            <a:r>
              <a:rPr lang="en-US" sz="1100" dirty="0">
                <a:solidFill>
                  <a:srgbClr val="003366"/>
                </a:solidFill>
              </a:rPr>
              <a:t>Drop off/Collection of Laundry &amp; Dry Cleaning at the embassy short term parking 8:30 am – 10:30 am</a:t>
            </a:r>
          </a:p>
        </p:txBody>
      </p:sp>
      <p:pic>
        <p:nvPicPr>
          <p:cNvPr id="20" name="Picture 19">
            <a:hlinkClick r:id="rId11"/>
            <a:extLst>
              <a:ext uri="{FF2B5EF4-FFF2-40B4-BE49-F238E27FC236}">
                <a16:creationId xmlns:a16="http://schemas.microsoft.com/office/drawing/2014/main" id="{7557D104-B141-1647-BC22-EBD572BC3629}"/>
              </a:ext>
            </a:extLst>
          </p:cNvPr>
          <p:cNvPicPr>
            <a:picLocks noChangeAspect="1"/>
          </p:cNvPicPr>
          <p:nvPr/>
        </p:nvPicPr>
        <p:blipFill>
          <a:blip r:embed="rId12"/>
          <a:stretch>
            <a:fillRect/>
          </a:stretch>
        </p:blipFill>
        <p:spPr>
          <a:xfrm>
            <a:off x="2524835" y="6530658"/>
            <a:ext cx="4812330" cy="2706597"/>
          </a:xfrm>
          <a:prstGeom prst="rect">
            <a:avLst/>
          </a:prstGeom>
        </p:spPr>
      </p:pic>
      <p:pic>
        <p:nvPicPr>
          <p:cNvPr id="21" name="Picture 20">
            <a:extLst>
              <a:ext uri="{FF2B5EF4-FFF2-40B4-BE49-F238E27FC236}">
                <a16:creationId xmlns:a16="http://schemas.microsoft.com/office/drawing/2014/main" id="{4F79119E-94CF-8C48-A680-D6331D0A34CB}"/>
              </a:ext>
            </a:extLst>
          </p:cNvPr>
          <p:cNvPicPr>
            <a:picLocks noChangeAspect="1"/>
          </p:cNvPicPr>
          <p:nvPr/>
        </p:nvPicPr>
        <p:blipFill>
          <a:blip r:embed="rId13"/>
          <a:stretch>
            <a:fillRect/>
          </a:stretch>
        </p:blipFill>
        <p:spPr>
          <a:xfrm>
            <a:off x="2505502" y="3763615"/>
            <a:ext cx="4812331" cy="2706598"/>
          </a:xfrm>
          <a:prstGeom prst="rect">
            <a:avLst/>
          </a:prstGeom>
        </p:spPr>
      </p:pic>
      <p:sp>
        <p:nvSpPr>
          <p:cNvPr id="22" name="TextBox 21">
            <a:extLst>
              <a:ext uri="{FF2B5EF4-FFF2-40B4-BE49-F238E27FC236}">
                <a16:creationId xmlns:a16="http://schemas.microsoft.com/office/drawing/2014/main" id="{E7A24051-6D87-1F4B-A530-826ECF62EADA}"/>
              </a:ext>
            </a:extLst>
          </p:cNvPr>
          <p:cNvSpPr txBox="1"/>
          <p:nvPr/>
        </p:nvSpPr>
        <p:spPr>
          <a:xfrm>
            <a:off x="444726" y="6605765"/>
            <a:ext cx="1988602" cy="2800767"/>
          </a:xfrm>
          <a:prstGeom prst="rect">
            <a:avLst/>
          </a:prstGeom>
          <a:noFill/>
        </p:spPr>
        <p:txBody>
          <a:bodyPr wrap="square">
            <a:spAutoFit/>
          </a:bodyPr>
          <a:lstStyle/>
          <a:p>
            <a:r>
              <a:rPr lang="en-US" sz="1100" dirty="0">
                <a:latin typeface="Cambria" panose="02040503050406030204" pitchFamily="18" charset="0"/>
                <a:ea typeface="Cambria" panose="02040503050406030204" pitchFamily="18" charset="0"/>
              </a:rPr>
              <a:t>Join us Sunday 20 February at the Old CMR House! The tasting will include four exclusive teas which will invigorate your taste buds and take you through a journey of Africa and its tea growing regions, along with food pairings of Scones, Tea Sandwiches and Tea Treats. We hope to showcase the beauty and appreciation of Mother Africa’s truly Magical world of Tea. Sign up:</a:t>
            </a:r>
          </a:p>
          <a:p>
            <a:r>
              <a:rPr lang="en-US" sz="1100" dirty="0">
                <a:latin typeface="Cambria" panose="02040503050406030204" pitchFamily="18" charset="0"/>
                <a:ea typeface="Cambria" panose="02040503050406030204" pitchFamily="18" charset="0"/>
                <a:hlinkClick r:id="rId11"/>
              </a:rPr>
              <a:t>https://forms.gle/zHhrmeQjHdreb7RLA</a:t>
            </a:r>
            <a:endParaRPr lang="en-US" sz="1100" dirty="0">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E3731A5F-8AC2-B840-A7FC-03BCE057B473}"/>
              </a:ext>
            </a:extLst>
          </p:cNvPr>
          <p:cNvCxnSpPr>
            <a:cxnSpLocks/>
          </p:cNvCxnSpPr>
          <p:nvPr/>
        </p:nvCxnSpPr>
        <p:spPr>
          <a:xfrm>
            <a:off x="444726" y="6644912"/>
            <a:ext cx="1913677" cy="0"/>
          </a:xfrm>
          <a:prstGeom prst="line">
            <a:avLst/>
          </a:prstGeom>
        </p:spPr>
        <p:style>
          <a:lnRef idx="1">
            <a:schemeClr val="accent4"/>
          </a:lnRef>
          <a:fillRef idx="0">
            <a:schemeClr val="accent4"/>
          </a:fillRef>
          <a:effectRef idx="0">
            <a:schemeClr val="accent4"/>
          </a:effectRef>
          <a:fontRef idx="minor">
            <a:schemeClr val="tx1"/>
          </a:fontRef>
        </p:style>
      </p:cxnSp>
      <p:pic>
        <p:nvPicPr>
          <p:cNvPr id="26" name="Picture 25" descr="A picture containing text, sign&#10;&#10;Description automatically generated">
            <a:extLst>
              <a:ext uri="{FF2B5EF4-FFF2-40B4-BE49-F238E27FC236}">
                <a16:creationId xmlns:a16="http://schemas.microsoft.com/office/drawing/2014/main" id="{92449580-B3D1-7F46-89C4-88B1418C3F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10247" y="921471"/>
            <a:ext cx="4833910" cy="2842144"/>
          </a:xfrm>
          <a:prstGeom prst="rect">
            <a:avLst/>
          </a:prstGeom>
        </p:spPr>
      </p:pic>
      <p:sp>
        <p:nvSpPr>
          <p:cNvPr id="27" name="Rectangle 26">
            <a:extLst>
              <a:ext uri="{FF2B5EF4-FFF2-40B4-BE49-F238E27FC236}">
                <a16:creationId xmlns:a16="http://schemas.microsoft.com/office/drawing/2014/main" id="{232F5A62-FE69-F643-846F-48CE50EE7CF1}"/>
              </a:ext>
            </a:extLst>
          </p:cNvPr>
          <p:cNvSpPr/>
          <p:nvPr/>
        </p:nvSpPr>
        <p:spPr>
          <a:xfrm>
            <a:off x="2741075" y="2813133"/>
            <a:ext cx="4325267" cy="697130"/>
          </a:xfrm>
          <a:prstGeom prst="rect">
            <a:avLst/>
          </a:prstGeom>
          <a:solidFill>
            <a:srgbClr val="FFF1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PROMO RUNS THRU FEB</a:t>
            </a:r>
          </a:p>
        </p:txBody>
      </p:sp>
    </p:spTree>
    <p:extLst>
      <p:ext uri="{BB962C8B-B14F-4D97-AF65-F5344CB8AC3E}">
        <p14:creationId xmlns:p14="http://schemas.microsoft.com/office/powerpoint/2010/main" val="193511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GCLO WEEKLY NEWSLETTER</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50754260-7BFF-A741-AEB0-C97704F150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7785" y="475616"/>
            <a:ext cx="504264" cy="494344"/>
          </a:xfrm>
          <a:prstGeom prst="rect">
            <a:avLst/>
          </a:prstGeom>
        </p:spPr>
      </p:pic>
      <p:sp>
        <p:nvSpPr>
          <p:cNvPr id="7" name="Rectangle 6">
            <a:extLst>
              <a:ext uri="{FF2B5EF4-FFF2-40B4-BE49-F238E27FC236}">
                <a16:creationId xmlns:a16="http://schemas.microsoft.com/office/drawing/2014/main" id="{6949E66B-92CB-DF44-A8E4-26A6A476B92B}"/>
              </a:ext>
            </a:extLst>
          </p:cNvPr>
          <p:cNvSpPr/>
          <p:nvPr/>
        </p:nvSpPr>
        <p:spPr>
          <a:xfrm>
            <a:off x="1591301" y="990601"/>
            <a:ext cx="931333" cy="23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262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HEALTH UNIT UPDATE</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949E66B-92CB-DF44-A8E4-26A6A476B92B}"/>
              </a:ext>
            </a:extLst>
          </p:cNvPr>
          <p:cNvSpPr/>
          <p:nvPr/>
        </p:nvSpPr>
        <p:spPr>
          <a:xfrm>
            <a:off x="1591301" y="990601"/>
            <a:ext cx="931333" cy="23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alaria Mosquito Cartoon Png - Malaria Clipart Png, Transparent Png ,  Transparent Png Image - PNGitem">
            <a:extLst>
              <a:ext uri="{FF2B5EF4-FFF2-40B4-BE49-F238E27FC236}">
                <a16:creationId xmlns:a16="http://schemas.microsoft.com/office/drawing/2014/main" id="{C8D345F0-F0B4-44DB-97A4-97DFC101B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72" y="8270487"/>
            <a:ext cx="2127321" cy="946879"/>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14" name="Title 3">
            <a:extLst>
              <a:ext uri="{FF2B5EF4-FFF2-40B4-BE49-F238E27FC236}">
                <a16:creationId xmlns:a16="http://schemas.microsoft.com/office/drawing/2014/main" id="{0809982A-AC60-4834-8BD2-0349C588B859}"/>
              </a:ext>
            </a:extLst>
          </p:cNvPr>
          <p:cNvSpPr>
            <a:spLocks noGrp="1"/>
          </p:cNvSpPr>
          <p:nvPr>
            <p:ph type="title"/>
          </p:nvPr>
        </p:nvSpPr>
        <p:spPr>
          <a:xfrm>
            <a:off x="1566816" y="1054379"/>
            <a:ext cx="4943568" cy="448613"/>
          </a:xfrm>
          <a:ln>
            <a:solidFill>
              <a:srgbClr val="C00000"/>
            </a:solidFill>
          </a:ln>
        </p:spPr>
        <p:txBody>
          <a:bodyPr>
            <a:normAutofit/>
          </a:bodyPr>
          <a:lstStyle/>
          <a:p>
            <a:pPr algn="ctr"/>
            <a:r>
              <a:rPr lang="en-US" sz="2040" b="1" u="sng" dirty="0">
                <a:ln>
                  <a:solidFill>
                    <a:srgbClr val="FF0000"/>
                  </a:solidFill>
                </a:ln>
              </a:rPr>
              <a:t>Malaria: A Deadly, BUT Preventable Disease</a:t>
            </a:r>
          </a:p>
        </p:txBody>
      </p:sp>
      <p:sp>
        <p:nvSpPr>
          <p:cNvPr id="15" name="Content Placeholder 3">
            <a:extLst>
              <a:ext uri="{FF2B5EF4-FFF2-40B4-BE49-F238E27FC236}">
                <a16:creationId xmlns:a16="http://schemas.microsoft.com/office/drawing/2014/main" id="{AE870B60-DFFA-4009-A02B-F1E3C0321547}"/>
              </a:ext>
            </a:extLst>
          </p:cNvPr>
          <p:cNvSpPr txBox="1">
            <a:spLocks/>
          </p:cNvSpPr>
          <p:nvPr/>
        </p:nvSpPr>
        <p:spPr>
          <a:xfrm>
            <a:off x="4241314" y="1659667"/>
            <a:ext cx="3088623" cy="7694013"/>
          </a:xfrm>
          <a:prstGeom prst="rect">
            <a:avLst/>
          </a:prstGeom>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dk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dk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dk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9pPr>
          </a:lstStyle>
          <a:p>
            <a:pPr marL="0" indent="0" algn="ctr">
              <a:buFont typeface="Arial" panose="020B0604020202020204" pitchFamily="34" charset="0"/>
              <a:buNone/>
            </a:pPr>
            <a:r>
              <a:rPr lang="en-US" sz="1100" b="1" u="sng" dirty="0">
                <a:latin typeface="Cambria" panose="02040503050406030204" pitchFamily="18" charset="0"/>
                <a:ea typeface="Cambria" panose="02040503050406030204" pitchFamily="18" charset="0"/>
              </a:rPr>
              <a:t>Steps to Prevent Malaria:</a:t>
            </a:r>
          </a:p>
          <a:p>
            <a:pPr marL="327898" indent="-327898">
              <a:buFont typeface="+mj-lt"/>
              <a:buAutoNum type="arabicPeriod"/>
            </a:pPr>
            <a:r>
              <a:rPr lang="en-US" sz="1100" b="1" dirty="0">
                <a:latin typeface="Cambria" panose="02040503050406030204" pitchFamily="18" charset="0"/>
                <a:ea typeface="Cambria" panose="02040503050406030204" pitchFamily="18" charset="0"/>
              </a:rPr>
              <a:t>Take Preventative Medication</a:t>
            </a:r>
          </a:p>
          <a:p>
            <a:pPr marL="619363" lvl="1" indent="-327898">
              <a:buFont typeface="+mj-lt"/>
              <a:buAutoNum type="alphaLcPeriod"/>
            </a:pPr>
            <a:r>
              <a:rPr lang="en-US" sz="1100" dirty="0">
                <a:latin typeface="Cambria" panose="02040503050406030204" pitchFamily="18" charset="0"/>
                <a:ea typeface="Cambria" panose="02040503050406030204" pitchFamily="18" charset="0"/>
              </a:rPr>
              <a:t>Contact the Health Unit (HU) if you have any questions about malaria prevention. </a:t>
            </a:r>
          </a:p>
          <a:p>
            <a:pPr marL="582930" lvl="2" indent="0">
              <a:buFont typeface="Arial" panose="020B0604020202020204" pitchFamily="34" charset="0"/>
              <a:buNone/>
            </a:pPr>
            <a:r>
              <a:rPr lang="en-US" sz="1100" b="1" u="sng" dirty="0">
                <a:latin typeface="Cambria" panose="02040503050406030204" pitchFamily="18" charset="0"/>
                <a:ea typeface="Cambria" panose="02040503050406030204" pitchFamily="18" charset="0"/>
              </a:rPr>
              <a:t>Medications offered at the Health Unit:</a:t>
            </a:r>
          </a:p>
          <a:p>
            <a:pPr marL="910828" lvl="2" indent="-327898">
              <a:buFont typeface="+mj-lt"/>
              <a:buAutoNum type="alphaLcPeriod"/>
            </a:pPr>
            <a:r>
              <a:rPr lang="en-US" sz="1100" u="sng" dirty="0" err="1">
                <a:latin typeface="Cambria" panose="02040503050406030204" pitchFamily="18" charset="0"/>
                <a:ea typeface="Cambria" panose="02040503050406030204" pitchFamily="18" charset="0"/>
              </a:rPr>
              <a:t>Malarone</a:t>
            </a:r>
            <a:r>
              <a:rPr lang="en-US" sz="1100" u="sng" dirty="0">
                <a:latin typeface="Cambria" panose="02040503050406030204" pitchFamily="18" charset="0"/>
                <a:ea typeface="Cambria" panose="02040503050406030204" pitchFamily="18" charset="0"/>
              </a:rPr>
              <a:t> (</a:t>
            </a:r>
            <a:r>
              <a:rPr lang="en-US" sz="1100" u="sng" dirty="0">
                <a:solidFill>
                  <a:srgbClr val="000000"/>
                </a:solidFill>
                <a:latin typeface="Cambria" panose="02040503050406030204" pitchFamily="18" charset="0"/>
                <a:ea typeface="Cambria" panose="02040503050406030204" pitchFamily="18" charset="0"/>
              </a:rPr>
              <a:t>Atovaquone/Proguanil)</a:t>
            </a:r>
            <a:endParaRPr lang="en-US" sz="1100" u="sng" dirty="0">
              <a:latin typeface="Cambria" panose="02040503050406030204" pitchFamily="18" charset="0"/>
              <a:ea typeface="Cambria" panose="02040503050406030204" pitchFamily="18" charset="0"/>
            </a:endParaRPr>
          </a:p>
          <a:p>
            <a:pPr lvl="2">
              <a:buFontTx/>
              <a:buChar char="-"/>
            </a:pPr>
            <a:r>
              <a:rPr lang="en-US" sz="1100" dirty="0">
                <a:latin typeface="Cambria" panose="02040503050406030204" pitchFamily="18" charset="0"/>
                <a:ea typeface="Cambria" panose="02040503050406030204" pitchFamily="18" charset="0"/>
              </a:rPr>
              <a:t>Used for adults and children over 11lbs</a:t>
            </a:r>
          </a:p>
          <a:p>
            <a:pPr lvl="2">
              <a:buFontTx/>
              <a:buChar char="-"/>
            </a:pPr>
            <a:r>
              <a:rPr lang="en-US" sz="1100" dirty="0">
                <a:latin typeface="Cambria" panose="02040503050406030204" pitchFamily="18" charset="0"/>
                <a:ea typeface="Cambria" panose="02040503050406030204" pitchFamily="18" charset="0"/>
              </a:rPr>
              <a:t>Generally, very well tolerated </a:t>
            </a:r>
          </a:p>
          <a:p>
            <a:pPr marL="910828" lvl="2" indent="-327898">
              <a:buFont typeface="+mj-lt"/>
              <a:buAutoNum type="alphaLcPeriod"/>
            </a:pPr>
            <a:r>
              <a:rPr lang="en-US" sz="1100" u="sng" dirty="0">
                <a:latin typeface="Cambria" panose="02040503050406030204" pitchFamily="18" charset="0"/>
                <a:ea typeface="Cambria" panose="02040503050406030204" pitchFamily="18" charset="0"/>
              </a:rPr>
              <a:t>Mefloquine</a:t>
            </a:r>
          </a:p>
          <a:p>
            <a:pPr lvl="2">
              <a:buFontTx/>
              <a:buChar char="-"/>
            </a:pPr>
            <a:r>
              <a:rPr lang="en-US" sz="1100" dirty="0">
                <a:latin typeface="Cambria" panose="02040503050406030204" pitchFamily="18" charset="0"/>
                <a:ea typeface="Cambria" panose="02040503050406030204" pitchFamily="18" charset="0"/>
              </a:rPr>
              <a:t>Used for adults (including pregnant women) </a:t>
            </a:r>
          </a:p>
          <a:p>
            <a:pPr marL="582930" lvl="2" indent="0">
              <a:buFont typeface="Arial" panose="020B0604020202020204" pitchFamily="34" charset="0"/>
              <a:buNone/>
            </a:pPr>
            <a:r>
              <a:rPr lang="en-US" sz="1100" dirty="0">
                <a:latin typeface="Cambria" panose="02040503050406030204" pitchFamily="18" charset="0"/>
                <a:ea typeface="Cambria" panose="02040503050406030204" pitchFamily="18" charset="0"/>
              </a:rPr>
              <a:t>and children (any weight))</a:t>
            </a:r>
          </a:p>
          <a:p>
            <a:pPr marL="910828" lvl="2" indent="-327898">
              <a:buFont typeface="+mj-lt"/>
              <a:buAutoNum type="alphaLcPeriod"/>
            </a:pPr>
            <a:r>
              <a:rPr lang="en-US" sz="1100" u="sng" dirty="0">
                <a:latin typeface="Cambria" panose="02040503050406030204" pitchFamily="18" charset="0"/>
                <a:ea typeface="Cambria" panose="02040503050406030204" pitchFamily="18" charset="0"/>
              </a:rPr>
              <a:t>Doxycycline</a:t>
            </a:r>
            <a:r>
              <a:rPr lang="en-US" sz="1100" dirty="0">
                <a:latin typeface="Cambria" panose="02040503050406030204" pitchFamily="18" charset="0"/>
                <a:ea typeface="Cambria" panose="02040503050406030204" pitchFamily="18" charset="0"/>
              </a:rPr>
              <a:t> </a:t>
            </a:r>
          </a:p>
          <a:p>
            <a:pPr marL="582930" lvl="2" indent="0">
              <a:buFont typeface="Arial" panose="020B0604020202020204" pitchFamily="34" charset="0"/>
              <a:buNone/>
            </a:pPr>
            <a:r>
              <a:rPr lang="en-US" sz="1100" dirty="0">
                <a:latin typeface="Cambria" panose="02040503050406030204" pitchFamily="18" charset="0"/>
                <a:ea typeface="Cambria" panose="02040503050406030204" pitchFamily="18" charset="0"/>
              </a:rPr>
              <a:t>- Must be 8 years or older to take</a:t>
            </a:r>
          </a:p>
          <a:p>
            <a:pPr marL="327898" indent="-327898">
              <a:buFont typeface="+mj-lt"/>
              <a:buAutoNum type="arabicPeriod"/>
            </a:pPr>
            <a:r>
              <a:rPr lang="en-US" sz="1100" b="1" dirty="0">
                <a:latin typeface="Cambria" panose="02040503050406030204" pitchFamily="18" charset="0"/>
                <a:ea typeface="Cambria" panose="02040503050406030204" pitchFamily="18" charset="0"/>
              </a:rPr>
              <a:t>Prevent Mosquito Bites</a:t>
            </a:r>
          </a:p>
          <a:p>
            <a:pPr marL="619363" lvl="1" indent="-327898">
              <a:buFont typeface="+mj-lt"/>
              <a:buAutoNum type="alphaLcPeriod"/>
            </a:pPr>
            <a:r>
              <a:rPr lang="en-US" sz="1100" dirty="0">
                <a:latin typeface="Cambria" panose="02040503050406030204" pitchFamily="18" charset="0"/>
                <a:ea typeface="Cambria" panose="02040503050406030204" pitchFamily="18" charset="0"/>
              </a:rPr>
              <a:t>Pay attention to where you are sleeping: Stagnant water is a source for mosquitos</a:t>
            </a: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Use Mosquito netting over your bed</a:t>
            </a: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Stay inside between dusk and dawn if possible. The mosquito that transmits malaria is most active at night.</a:t>
            </a: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Keep doors and windows closed, at night especially. </a:t>
            </a:r>
          </a:p>
          <a:p>
            <a:pPr marL="619363" lvl="1" indent="-327898">
              <a:buFont typeface="+mj-lt"/>
              <a:buAutoNum type="alphaLcPeriod"/>
            </a:pP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Use </a:t>
            </a:r>
            <a:r>
              <a:rPr lang="en-US" sz="1100" dirty="0">
                <a:solidFill>
                  <a:schemeClr val="tx1"/>
                </a:solidFill>
                <a:latin typeface="Cambria" panose="02040503050406030204" pitchFamily="18" charset="0"/>
                <a:ea typeface="Cambria" panose="02040503050406030204" pitchFamily="18" charset="0"/>
              </a:rPr>
              <a:t>EPA-registered insect repellents with 1 of the following active ingredients: DEET, picaridin, IR3535, oil of lemon eucalyptus (OLE), para-menthane-diol (PMD), or 2-undecanone</a:t>
            </a:r>
          </a:p>
          <a:p>
            <a:pPr marL="582930" lvl="2" indent="0">
              <a:buFont typeface="Arial" panose="020B0604020202020204" pitchFamily="34" charset="0"/>
              <a:buNone/>
            </a:pPr>
            <a:r>
              <a:rPr lang="en-US" sz="1100" dirty="0">
                <a:solidFill>
                  <a:srgbClr val="000000"/>
                </a:solidFill>
                <a:latin typeface="Cambria" panose="02040503050406030204" pitchFamily="18" charset="0"/>
                <a:ea typeface="Cambria" panose="02040503050406030204" pitchFamily="18" charset="0"/>
              </a:rPr>
              <a:t>-</a:t>
            </a:r>
            <a:r>
              <a:rPr lang="en-US" sz="1100" b="1" dirty="0">
                <a:solidFill>
                  <a:srgbClr val="000000"/>
                </a:solidFill>
                <a:latin typeface="Cambria" panose="02040503050406030204" pitchFamily="18" charset="0"/>
                <a:ea typeface="Cambria" panose="02040503050406030204" pitchFamily="18" charset="0"/>
              </a:rPr>
              <a:t>Do not </a:t>
            </a:r>
            <a:r>
              <a:rPr lang="en-US" sz="1100" dirty="0">
                <a:solidFill>
                  <a:srgbClr val="000000"/>
                </a:solidFill>
                <a:latin typeface="Cambria" panose="02040503050406030204" pitchFamily="18" charset="0"/>
                <a:ea typeface="Cambria" panose="02040503050406030204" pitchFamily="18" charset="0"/>
              </a:rPr>
              <a:t>use products containing oil of lemon eucalyptus (OLE) or para-menthane-diol (PMD) on </a:t>
            </a:r>
            <a:r>
              <a:rPr lang="en-US" sz="1100" b="1" i="1" dirty="0">
                <a:solidFill>
                  <a:srgbClr val="000000"/>
                </a:solidFill>
                <a:latin typeface="Cambria" panose="02040503050406030204" pitchFamily="18" charset="0"/>
                <a:ea typeface="Cambria" panose="02040503050406030204" pitchFamily="18" charset="0"/>
              </a:rPr>
              <a:t>children under 3 years old</a:t>
            </a:r>
            <a:endParaRPr lang="en-US" sz="1100" b="1" i="1" dirty="0">
              <a:solidFill>
                <a:schemeClr val="tx1"/>
              </a:solidFill>
              <a:latin typeface="Cambria" panose="02040503050406030204" pitchFamily="18" charset="0"/>
              <a:ea typeface="Cambria" panose="02040503050406030204" pitchFamily="18" charset="0"/>
            </a:endParaRP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Keep skin covered by wearing long sleeves and pants as much as possible, especially at night. </a:t>
            </a:r>
          </a:p>
        </p:txBody>
      </p:sp>
      <p:sp>
        <p:nvSpPr>
          <p:cNvPr id="16" name="TextBox 15">
            <a:extLst>
              <a:ext uri="{FF2B5EF4-FFF2-40B4-BE49-F238E27FC236}">
                <a16:creationId xmlns:a16="http://schemas.microsoft.com/office/drawing/2014/main" id="{10DE2FA2-AECB-4554-9E3D-5F173D0636C3}"/>
              </a:ext>
            </a:extLst>
          </p:cNvPr>
          <p:cNvSpPr txBox="1"/>
          <p:nvPr/>
        </p:nvSpPr>
        <p:spPr>
          <a:xfrm>
            <a:off x="1093055" y="7423993"/>
            <a:ext cx="2859157" cy="887166"/>
          </a:xfrm>
          <a:prstGeom prst="rect">
            <a:avLst/>
          </a:prstGeom>
          <a:noFill/>
          <a:ln>
            <a:solidFill>
              <a:srgbClr val="FF0000"/>
            </a:solidFill>
          </a:ln>
        </p:spPr>
        <p:txBody>
          <a:bodyPr wrap="square" rtlCol="0">
            <a:spAutoFit/>
          </a:bodyPr>
          <a:lstStyle/>
          <a:p>
            <a:pPr algn="ctr"/>
            <a:r>
              <a:rPr lang="en-US" sz="1100" dirty="0">
                <a:highlight>
                  <a:srgbClr val="FFFF00"/>
                </a:highlight>
                <a:latin typeface="Cambria" panose="02040503050406030204" pitchFamily="18" charset="0"/>
                <a:ea typeface="Cambria" panose="02040503050406030204" pitchFamily="18" charset="0"/>
              </a:rPr>
              <a:t>Please communicate with HU to see which medication is right for you! </a:t>
            </a:r>
          </a:p>
          <a:p>
            <a:pPr algn="ctr"/>
            <a:r>
              <a:rPr lang="en-US" sz="1100" dirty="0">
                <a:highlight>
                  <a:srgbClr val="FFFF00"/>
                </a:highlight>
                <a:latin typeface="Cambria" panose="02040503050406030204" pitchFamily="18" charset="0"/>
                <a:ea typeface="Cambria" panose="02040503050406030204" pitchFamily="18" charset="0"/>
              </a:rPr>
              <a:t>Email us: </a:t>
            </a:r>
            <a:r>
              <a:rPr lang="en-US" sz="1100" dirty="0">
                <a:highlight>
                  <a:srgbClr val="FFFF00"/>
                </a:highlight>
                <a:latin typeface="Cambria" panose="02040503050406030204" pitchFamily="18" charset="0"/>
                <a:ea typeface="Cambria" panose="02040503050406030204" pitchFamily="18" charset="0"/>
                <a:hlinkClick r:id="rId4"/>
              </a:rPr>
              <a:t>nairobihealthunit@state.gov</a:t>
            </a:r>
            <a:endParaRPr lang="en-US" sz="1100" dirty="0">
              <a:highlight>
                <a:srgbClr val="FFFF00"/>
              </a:highlight>
              <a:latin typeface="Cambria" panose="02040503050406030204" pitchFamily="18" charset="0"/>
              <a:ea typeface="Cambria" panose="02040503050406030204" pitchFamily="18" charset="0"/>
            </a:endParaRPr>
          </a:p>
          <a:p>
            <a:pPr algn="ctr"/>
            <a:r>
              <a:rPr lang="en-US" sz="1100" dirty="0">
                <a:highlight>
                  <a:srgbClr val="FFFF00"/>
                </a:highlight>
                <a:latin typeface="Cambria" panose="02040503050406030204" pitchFamily="18" charset="0"/>
                <a:ea typeface="Cambria" panose="02040503050406030204" pitchFamily="18" charset="0"/>
              </a:rPr>
              <a:t>   Or Call: 020-363-6633</a:t>
            </a:r>
          </a:p>
          <a:p>
            <a:pPr algn="ctr"/>
            <a:endParaRPr lang="en-US" sz="765" dirty="0"/>
          </a:p>
        </p:txBody>
      </p:sp>
      <p:sp>
        <p:nvSpPr>
          <p:cNvPr id="17" name="Content Placeholder 5">
            <a:extLst>
              <a:ext uri="{FF2B5EF4-FFF2-40B4-BE49-F238E27FC236}">
                <a16:creationId xmlns:a16="http://schemas.microsoft.com/office/drawing/2014/main" id="{938A5F49-72F6-4C5E-9AF5-3E364F9B6093}"/>
              </a:ext>
            </a:extLst>
          </p:cNvPr>
          <p:cNvSpPr txBox="1">
            <a:spLocks/>
          </p:cNvSpPr>
          <p:nvPr/>
        </p:nvSpPr>
        <p:spPr>
          <a:xfrm>
            <a:off x="531072" y="2098974"/>
            <a:ext cx="3705147" cy="3445778"/>
          </a:xfrm>
          <a:prstGeom prst="rect">
            <a:avLst/>
          </a:prstGeom>
          <a:ln w="28575">
            <a:solidFill>
              <a:schemeClr val="accent6">
                <a:lumMod val="50000"/>
              </a:schemeClr>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100" dirty="0">
                <a:solidFill>
                  <a:srgbClr val="000000"/>
                </a:solidFill>
                <a:latin typeface="Cambria" panose="02040503050406030204" pitchFamily="18" charset="0"/>
                <a:ea typeface="Cambria" panose="02040503050406030204" pitchFamily="18" charset="0"/>
              </a:rPr>
              <a:t>Most important to remember…..</a:t>
            </a:r>
            <a:r>
              <a:rPr lang="en-US" sz="1100" b="1" u="sng" dirty="0">
                <a:solidFill>
                  <a:srgbClr val="000000"/>
                </a:solidFill>
                <a:latin typeface="Cambria" panose="02040503050406030204" pitchFamily="18" charset="0"/>
                <a:ea typeface="Cambria" panose="02040503050406030204" pitchFamily="18" charset="0"/>
              </a:rPr>
              <a:t>it can be deadly!!</a:t>
            </a:r>
          </a:p>
          <a:p>
            <a:r>
              <a:rPr lang="en-US" sz="1100" dirty="0">
                <a:solidFill>
                  <a:srgbClr val="000000"/>
                </a:solidFill>
                <a:latin typeface="Cambria" panose="02040503050406030204" pitchFamily="18" charset="0"/>
                <a:ea typeface="Cambria" panose="02040503050406030204" pitchFamily="18" charset="0"/>
              </a:rPr>
              <a:t>Symptoms may develop in 7 to 30 days, likely closer to 7 days in Kenya with the P. Falciparum parasite. </a:t>
            </a:r>
          </a:p>
          <a:p>
            <a:pPr fontAlgn="base"/>
            <a:r>
              <a:rPr lang="en-US" sz="1100" dirty="0">
                <a:solidFill>
                  <a:srgbClr val="000000"/>
                </a:solidFill>
                <a:latin typeface="Cambria" panose="02040503050406030204" pitchFamily="18" charset="0"/>
                <a:ea typeface="Cambria" panose="02040503050406030204" pitchFamily="18" charset="0"/>
              </a:rPr>
              <a:t>Consult the Health Unit if you suspect Malaria infection, especially </a:t>
            </a:r>
            <a:r>
              <a:rPr lang="en-US" sz="1100" dirty="0">
                <a:latin typeface="Cambria" panose="02040503050406030204" pitchFamily="18" charset="0"/>
                <a:ea typeface="Cambria" panose="02040503050406030204" pitchFamily="18" charset="0"/>
              </a:rPr>
              <a:t>if you have any of the following symptoms during or after travel: High fever, Shaking chills, Profuse sweating, Headache, Vomiting, or Diarrhea</a:t>
            </a:r>
            <a:endParaRPr lang="en-US" sz="1100" dirty="0">
              <a:solidFill>
                <a:srgbClr val="000000"/>
              </a:solidFill>
              <a:latin typeface="Cambria" panose="02040503050406030204" pitchFamily="18" charset="0"/>
              <a:ea typeface="Cambria" panose="02040503050406030204" pitchFamily="18" charset="0"/>
            </a:endParaRPr>
          </a:p>
          <a:p>
            <a:pPr lvl="1"/>
            <a:r>
              <a:rPr lang="en-US" sz="1100" dirty="0">
                <a:solidFill>
                  <a:srgbClr val="000000"/>
                </a:solidFill>
                <a:latin typeface="Cambria" panose="02040503050406030204" pitchFamily="18" charset="0"/>
                <a:ea typeface="Cambria" panose="02040503050406030204" pitchFamily="18" charset="0"/>
              </a:rPr>
              <a:t>You will need to be tested for malaria (blood test) immediately.</a:t>
            </a:r>
          </a:p>
          <a:p>
            <a:pPr lvl="1"/>
            <a:r>
              <a:rPr lang="en-US" sz="1100" dirty="0">
                <a:solidFill>
                  <a:srgbClr val="000000"/>
                </a:solidFill>
                <a:latin typeface="Cambria" panose="02040503050406030204" pitchFamily="18" charset="0"/>
                <a:ea typeface="Cambria" panose="02040503050406030204" pitchFamily="18" charset="0"/>
              </a:rPr>
              <a:t>Treatment for malaria requires Medical interventions…do Not try to manage on your own.  </a:t>
            </a:r>
            <a:endParaRPr lang="en-US" sz="1100" dirty="0">
              <a:latin typeface="Cambria" panose="02040503050406030204" pitchFamily="18" charset="0"/>
              <a:ea typeface="Cambria" panose="02040503050406030204" pitchFamily="18" charset="0"/>
            </a:endParaRPr>
          </a:p>
        </p:txBody>
      </p:sp>
      <p:sp>
        <p:nvSpPr>
          <p:cNvPr id="18" name="Text Placeholder 4">
            <a:extLst>
              <a:ext uri="{FF2B5EF4-FFF2-40B4-BE49-F238E27FC236}">
                <a16:creationId xmlns:a16="http://schemas.microsoft.com/office/drawing/2014/main" id="{B09A43A0-A54F-4D61-B81B-998BA11C1FF2}"/>
              </a:ext>
            </a:extLst>
          </p:cNvPr>
          <p:cNvSpPr txBox="1">
            <a:spLocks/>
          </p:cNvSpPr>
          <p:nvPr/>
        </p:nvSpPr>
        <p:spPr>
          <a:xfrm>
            <a:off x="730285" y="1685689"/>
            <a:ext cx="3306719" cy="334949"/>
          </a:xfrm>
          <a:prstGeom prst="rect">
            <a:avLst/>
          </a:prstGeom>
          <a:ln w="19050">
            <a:solidFill>
              <a:schemeClr val="accent6">
                <a:lumMod val="75000"/>
              </a:schemeClr>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Infection with Malaria</a:t>
            </a:r>
          </a:p>
        </p:txBody>
      </p:sp>
      <p:pic>
        <p:nvPicPr>
          <p:cNvPr id="19" name="Picture 6" descr="Malaria Patient High Resolution Stock Photography and Images - Alamy">
            <a:extLst>
              <a:ext uri="{FF2B5EF4-FFF2-40B4-BE49-F238E27FC236}">
                <a16:creationId xmlns:a16="http://schemas.microsoft.com/office/drawing/2014/main" id="{3D905B3A-BA44-470B-BB5E-F5229BD575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4" t="3724" r="3322"/>
          <a:stretch/>
        </p:blipFill>
        <p:spPr bwMode="auto">
          <a:xfrm>
            <a:off x="640082" y="4433217"/>
            <a:ext cx="3478278" cy="284433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681FFAA-2ECC-4B0B-9D80-36B4BB75A8DF}"/>
              </a:ext>
            </a:extLst>
          </p:cNvPr>
          <p:cNvPicPr>
            <a:picLocks noChangeAspect="1"/>
          </p:cNvPicPr>
          <p:nvPr/>
        </p:nvPicPr>
        <p:blipFill>
          <a:blip r:embed="rId6"/>
          <a:stretch>
            <a:fillRect/>
          </a:stretch>
        </p:blipFill>
        <p:spPr>
          <a:xfrm>
            <a:off x="4037907" y="8871754"/>
            <a:ext cx="585267" cy="487722"/>
          </a:xfrm>
          <a:prstGeom prst="rect">
            <a:avLst/>
          </a:prstGeom>
        </p:spPr>
      </p:pic>
      <p:pic>
        <p:nvPicPr>
          <p:cNvPr id="22" name="Picture 21">
            <a:extLst>
              <a:ext uri="{FF2B5EF4-FFF2-40B4-BE49-F238E27FC236}">
                <a16:creationId xmlns:a16="http://schemas.microsoft.com/office/drawing/2014/main" id="{2A7E8AB4-2394-4A5A-B8CA-635E45641C39}"/>
              </a:ext>
            </a:extLst>
          </p:cNvPr>
          <p:cNvPicPr>
            <a:picLocks noChangeAspect="1"/>
          </p:cNvPicPr>
          <p:nvPr/>
        </p:nvPicPr>
        <p:blipFill>
          <a:blip r:embed="rId7"/>
          <a:stretch>
            <a:fillRect/>
          </a:stretch>
        </p:blipFill>
        <p:spPr>
          <a:xfrm>
            <a:off x="2888891" y="8503593"/>
            <a:ext cx="573074" cy="597460"/>
          </a:xfrm>
          <a:prstGeom prst="rect">
            <a:avLst/>
          </a:prstGeom>
        </p:spPr>
      </p:pic>
      <p:pic>
        <p:nvPicPr>
          <p:cNvPr id="23" name="Picture 22">
            <a:extLst>
              <a:ext uri="{FF2B5EF4-FFF2-40B4-BE49-F238E27FC236}">
                <a16:creationId xmlns:a16="http://schemas.microsoft.com/office/drawing/2014/main" id="{8277C6B7-C208-4BBE-810A-777325BDB47A}"/>
              </a:ext>
            </a:extLst>
          </p:cNvPr>
          <p:cNvPicPr>
            <a:picLocks noChangeAspect="1"/>
          </p:cNvPicPr>
          <p:nvPr/>
        </p:nvPicPr>
        <p:blipFill>
          <a:blip r:embed="rId8"/>
          <a:stretch>
            <a:fillRect/>
          </a:stretch>
        </p:blipFill>
        <p:spPr>
          <a:xfrm>
            <a:off x="3508689" y="8372711"/>
            <a:ext cx="597460" cy="487722"/>
          </a:xfrm>
          <a:prstGeom prst="rect">
            <a:avLst/>
          </a:prstGeom>
        </p:spPr>
      </p:pic>
    </p:spTree>
    <p:extLst>
      <p:ext uri="{BB962C8B-B14F-4D97-AF65-F5344CB8AC3E}">
        <p14:creationId xmlns:p14="http://schemas.microsoft.com/office/powerpoint/2010/main" val="634972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HEALTH UNIT UPDATE</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949E66B-92CB-DF44-A8E4-26A6A476B92B}"/>
              </a:ext>
            </a:extLst>
          </p:cNvPr>
          <p:cNvSpPr/>
          <p:nvPr/>
        </p:nvSpPr>
        <p:spPr>
          <a:xfrm>
            <a:off x="1591301" y="990601"/>
            <a:ext cx="931333" cy="23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5">
            <a:extLst>
              <a:ext uri="{FF2B5EF4-FFF2-40B4-BE49-F238E27FC236}">
                <a16:creationId xmlns:a16="http://schemas.microsoft.com/office/drawing/2014/main" id="{98B3153C-40C1-42DF-837E-8348361FCCC7}"/>
              </a:ext>
            </a:extLst>
          </p:cNvPr>
          <p:cNvSpPr txBox="1">
            <a:spLocks/>
          </p:cNvSpPr>
          <p:nvPr/>
        </p:nvSpPr>
        <p:spPr>
          <a:xfrm>
            <a:off x="457200" y="1387389"/>
            <a:ext cx="3089840" cy="1144063"/>
          </a:xfrm>
          <a:prstGeom prst="rect">
            <a:avLst/>
          </a:prstGeom>
          <a:ln w="28575" cap="flat" cmpd="sng" algn="ctr">
            <a:solidFill>
              <a:schemeClr val="accent5"/>
            </a:solidFill>
            <a:prstDash val="solid"/>
            <a:miter lim="800000"/>
          </a:ln>
        </p:spPr>
        <p:style>
          <a:lnRef idx="2">
            <a:schemeClr val="accent5"/>
          </a:lnRef>
          <a:fillRef idx="1">
            <a:schemeClr val="lt1"/>
          </a:fillRef>
          <a:effectRef idx="0">
            <a:schemeClr val="accent5"/>
          </a:effectRef>
          <a:fontRef idx="minor">
            <a:schemeClr val="dk1"/>
          </a:fontRef>
        </p:style>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dk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dk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dk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9pPr>
          </a:lstStyle>
          <a:p>
            <a:r>
              <a:rPr lang="en-US" sz="1200" dirty="0">
                <a:solidFill>
                  <a:srgbClr val="000000"/>
                </a:solidFill>
                <a:latin typeface="Cambria" panose="02040503050406030204" pitchFamily="18" charset="0"/>
                <a:ea typeface="Cambria" panose="02040503050406030204" pitchFamily="18" charset="0"/>
              </a:rPr>
              <a:t>South of the Sahara, the principal malaria mosquito, </a:t>
            </a:r>
            <a:r>
              <a:rPr lang="en-US" sz="1200" i="1" dirty="0">
                <a:solidFill>
                  <a:srgbClr val="000000"/>
                </a:solidFill>
                <a:latin typeface="Cambria" panose="02040503050406030204" pitchFamily="18" charset="0"/>
                <a:ea typeface="Cambria" panose="02040503050406030204" pitchFamily="18" charset="0"/>
              </a:rPr>
              <a:t>Anopheles gambiae</a:t>
            </a:r>
            <a:r>
              <a:rPr lang="en-US" sz="1200" dirty="0">
                <a:solidFill>
                  <a:srgbClr val="000000"/>
                </a:solidFill>
                <a:latin typeface="Cambria" panose="02040503050406030204" pitchFamily="18" charset="0"/>
                <a:ea typeface="Cambria" panose="02040503050406030204" pitchFamily="18" charset="0"/>
              </a:rPr>
              <a:t>, transmits malaria very efficiently. </a:t>
            </a:r>
          </a:p>
          <a:p>
            <a:r>
              <a:rPr lang="en-US" sz="1200" i="1" dirty="0">
                <a:solidFill>
                  <a:srgbClr val="000000"/>
                </a:solidFill>
                <a:latin typeface="Cambria" panose="02040503050406030204" pitchFamily="18" charset="0"/>
                <a:ea typeface="Cambria" panose="02040503050406030204" pitchFamily="18" charset="0"/>
              </a:rPr>
              <a:t>Plasmodium falciparum</a:t>
            </a:r>
            <a:r>
              <a:rPr lang="en-US" sz="1200" dirty="0">
                <a:solidFill>
                  <a:srgbClr val="000000"/>
                </a:solidFill>
                <a:latin typeface="Cambria" panose="02040503050406030204" pitchFamily="18" charset="0"/>
                <a:ea typeface="Cambria" panose="02040503050406030204" pitchFamily="18" charset="0"/>
              </a:rPr>
              <a:t>: Most common type of malaria parasite most often found in Africa</a:t>
            </a:r>
          </a:p>
        </p:txBody>
      </p:sp>
      <p:pic>
        <p:nvPicPr>
          <p:cNvPr id="9" name="Picture 8">
            <a:extLst>
              <a:ext uri="{FF2B5EF4-FFF2-40B4-BE49-F238E27FC236}">
                <a16:creationId xmlns:a16="http://schemas.microsoft.com/office/drawing/2014/main" id="{9FAE5360-FB6A-4A13-8AAC-8B04A328A02C}"/>
              </a:ext>
            </a:extLst>
          </p:cNvPr>
          <p:cNvPicPr>
            <a:picLocks noChangeAspect="1"/>
          </p:cNvPicPr>
          <p:nvPr/>
        </p:nvPicPr>
        <p:blipFill>
          <a:blip r:embed="rId3"/>
          <a:stretch>
            <a:fillRect/>
          </a:stretch>
        </p:blipFill>
        <p:spPr>
          <a:xfrm>
            <a:off x="4431071" y="7448799"/>
            <a:ext cx="2221217" cy="1904882"/>
          </a:xfrm>
          <a:prstGeom prst="rect">
            <a:avLst/>
          </a:prstGeom>
        </p:spPr>
      </p:pic>
      <p:sp>
        <p:nvSpPr>
          <p:cNvPr id="26" name="TextBox 25">
            <a:extLst>
              <a:ext uri="{FF2B5EF4-FFF2-40B4-BE49-F238E27FC236}">
                <a16:creationId xmlns:a16="http://schemas.microsoft.com/office/drawing/2014/main" id="{3D71C3CD-F48C-4CA1-9676-E15BC56A9BAB}"/>
              </a:ext>
            </a:extLst>
          </p:cNvPr>
          <p:cNvSpPr txBox="1"/>
          <p:nvPr/>
        </p:nvSpPr>
        <p:spPr>
          <a:xfrm>
            <a:off x="3733800" y="5854043"/>
            <a:ext cx="3542692" cy="132343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b="1" u="sng" dirty="0">
                <a:solidFill>
                  <a:srgbClr val="3C4245"/>
                </a:solidFill>
                <a:latin typeface="Cambria" panose="02040503050406030204" pitchFamily="18" charset="0"/>
                <a:ea typeface="Cambria" panose="02040503050406030204" pitchFamily="18" charset="0"/>
                <a:cs typeface="Open Sans" panose="020B0606030504020204" pitchFamily="34" charset="0"/>
              </a:rPr>
              <a:t>WHO (World Health Organization) Stats</a:t>
            </a:r>
            <a:r>
              <a:rPr lang="en-US" sz="1400" u="sng" dirty="0">
                <a:solidFill>
                  <a:srgbClr val="3C4245"/>
                </a:solidFill>
                <a:latin typeface="Cambria" panose="02040503050406030204" pitchFamily="18" charset="0"/>
                <a:ea typeface="Cambria" panose="02040503050406030204" pitchFamily="18" charset="0"/>
                <a:cs typeface="Open Sans" panose="020B0606030504020204" pitchFamily="34" charset="0"/>
              </a:rPr>
              <a:t>:</a:t>
            </a:r>
          </a:p>
          <a:p>
            <a:pPr marL="109299" indent="-109299">
              <a:buFont typeface="Arial" panose="020B0604020202020204" pitchFamily="34" charset="0"/>
              <a:buChar char="•"/>
            </a:pPr>
            <a:r>
              <a:rPr lang="en-US" sz="1100" dirty="0">
                <a:solidFill>
                  <a:srgbClr val="3C4245"/>
                </a:solidFill>
                <a:latin typeface="Cambria" panose="02040503050406030204" pitchFamily="18" charset="0"/>
                <a:ea typeface="Cambria" panose="02040503050406030204" pitchFamily="18" charset="0"/>
                <a:cs typeface="Open Sans" panose="020B0606030504020204" pitchFamily="34" charset="0"/>
              </a:rPr>
              <a:t>The WHO African Region carries a disproportionately high share of the global malaria burden. </a:t>
            </a:r>
          </a:p>
          <a:p>
            <a:pPr marL="109299" indent="-109299">
              <a:buFont typeface="Arial" panose="020B0604020202020204" pitchFamily="34" charset="0"/>
              <a:buChar char="•"/>
            </a:pPr>
            <a:r>
              <a:rPr lang="en-US" sz="1100" dirty="0">
                <a:solidFill>
                  <a:srgbClr val="3C4245"/>
                </a:solidFill>
                <a:latin typeface="Cambria" panose="02040503050406030204" pitchFamily="18" charset="0"/>
                <a:ea typeface="Cambria" panose="02040503050406030204" pitchFamily="18" charset="0"/>
                <a:cs typeface="Open Sans" panose="020B0606030504020204" pitchFamily="34" charset="0"/>
              </a:rPr>
              <a:t>In 2020, the region was home to 95% of malaria cases and 96% of malaria deaths. </a:t>
            </a:r>
          </a:p>
          <a:p>
            <a:pPr marL="109299" indent="-109299">
              <a:buFont typeface="Arial" panose="020B0604020202020204" pitchFamily="34" charset="0"/>
              <a:buChar char="•"/>
            </a:pPr>
            <a:r>
              <a:rPr lang="en-US" sz="1100" dirty="0">
                <a:solidFill>
                  <a:srgbClr val="3C4245"/>
                </a:solidFill>
                <a:latin typeface="Cambria" panose="02040503050406030204" pitchFamily="18" charset="0"/>
                <a:ea typeface="Cambria" panose="02040503050406030204" pitchFamily="18" charset="0"/>
                <a:cs typeface="Open Sans" panose="020B0606030504020204" pitchFamily="34" charset="0"/>
              </a:rPr>
              <a:t>Children under 5 accounted for an estimated 80% of all malaria deaths in the Region</a:t>
            </a:r>
          </a:p>
        </p:txBody>
      </p:sp>
      <p:sp>
        <p:nvSpPr>
          <p:cNvPr id="27" name="Text Placeholder 6">
            <a:extLst>
              <a:ext uri="{FF2B5EF4-FFF2-40B4-BE49-F238E27FC236}">
                <a16:creationId xmlns:a16="http://schemas.microsoft.com/office/drawing/2014/main" id="{642FB79F-1875-46ED-9528-02E07C4013F1}"/>
              </a:ext>
            </a:extLst>
          </p:cNvPr>
          <p:cNvSpPr txBox="1">
            <a:spLocks/>
          </p:cNvSpPr>
          <p:nvPr/>
        </p:nvSpPr>
        <p:spPr>
          <a:xfrm>
            <a:off x="3733800" y="985491"/>
            <a:ext cx="3581400" cy="311137"/>
          </a:xfrm>
          <a:prstGeom prst="rect">
            <a:avLst/>
          </a:prstGeom>
          <a:ln w="28575">
            <a:solidFill>
              <a:schemeClr val="accent5">
                <a:lumMod val="50000"/>
              </a:schemeClr>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What is Malaria?</a:t>
            </a:r>
          </a:p>
        </p:txBody>
      </p:sp>
      <p:sp>
        <p:nvSpPr>
          <p:cNvPr id="28" name="Text Placeholder 6">
            <a:extLst>
              <a:ext uri="{FF2B5EF4-FFF2-40B4-BE49-F238E27FC236}">
                <a16:creationId xmlns:a16="http://schemas.microsoft.com/office/drawing/2014/main" id="{04BE9406-86B9-4F10-A595-44EB2DDC1DF8}"/>
              </a:ext>
            </a:extLst>
          </p:cNvPr>
          <p:cNvSpPr txBox="1">
            <a:spLocks/>
          </p:cNvSpPr>
          <p:nvPr/>
        </p:nvSpPr>
        <p:spPr>
          <a:xfrm>
            <a:off x="457200" y="1019574"/>
            <a:ext cx="3124200" cy="277054"/>
          </a:xfrm>
          <a:prstGeom prst="rect">
            <a:avLst/>
          </a:prstGeom>
          <a:ln w="28575">
            <a:solidFill>
              <a:schemeClr val="accent2"/>
            </a:solidFill>
          </a:ln>
        </p:spPr>
        <p:txBody>
          <a:bodyPr>
            <a:normAutofit fontScale="92500"/>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Why is Malaria so common in Africa?</a:t>
            </a:r>
          </a:p>
        </p:txBody>
      </p:sp>
      <p:sp>
        <p:nvSpPr>
          <p:cNvPr id="29" name="Text Placeholder 6">
            <a:extLst>
              <a:ext uri="{FF2B5EF4-FFF2-40B4-BE49-F238E27FC236}">
                <a16:creationId xmlns:a16="http://schemas.microsoft.com/office/drawing/2014/main" id="{E8BEF0AC-FE90-42B9-84EE-C935FF41568B}"/>
              </a:ext>
            </a:extLst>
          </p:cNvPr>
          <p:cNvSpPr txBox="1">
            <a:spLocks/>
          </p:cNvSpPr>
          <p:nvPr/>
        </p:nvSpPr>
        <p:spPr>
          <a:xfrm>
            <a:off x="3733800" y="7222141"/>
            <a:ext cx="3542692" cy="335597"/>
          </a:xfrm>
          <a:prstGeom prst="rect">
            <a:avLst/>
          </a:prstGeom>
          <a:ln w="28575">
            <a:solidFill>
              <a:schemeClr val="accent2"/>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Malaria in Kenya … it is EVERYWHERE</a:t>
            </a:r>
          </a:p>
        </p:txBody>
      </p:sp>
      <p:sp>
        <p:nvSpPr>
          <p:cNvPr id="30" name="Content Placeholder 7">
            <a:extLst>
              <a:ext uri="{FF2B5EF4-FFF2-40B4-BE49-F238E27FC236}">
                <a16:creationId xmlns:a16="http://schemas.microsoft.com/office/drawing/2014/main" id="{C0331510-186F-4087-B574-CBB4DC9E296A}"/>
              </a:ext>
            </a:extLst>
          </p:cNvPr>
          <p:cNvSpPr txBox="1">
            <a:spLocks/>
          </p:cNvSpPr>
          <p:nvPr/>
        </p:nvSpPr>
        <p:spPr>
          <a:xfrm>
            <a:off x="3768160" y="1387389"/>
            <a:ext cx="3547040" cy="4466654"/>
          </a:xfrm>
          <a:prstGeom prst="rect">
            <a:avLst/>
          </a:prstGeom>
          <a:ln w="38100" cap="flat" cmpd="sng" algn="ctr">
            <a:solidFill>
              <a:schemeClr val="accent5"/>
            </a:solidFill>
            <a:prstDash val="solid"/>
            <a:miter lim="800000"/>
          </a:ln>
        </p:spPr>
        <p:style>
          <a:lnRef idx="2">
            <a:schemeClr val="accent5"/>
          </a:lnRef>
          <a:fillRef idx="1">
            <a:schemeClr val="lt1"/>
          </a:fillRef>
          <a:effectRef idx="0">
            <a:schemeClr val="accent5"/>
          </a:effectRef>
          <a:fontRef idx="minor">
            <a:schemeClr val="dk1"/>
          </a:fontRef>
        </p:style>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dk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dk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dk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9pPr>
          </a:lstStyle>
          <a:p>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An acute febrile illness caused by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Plasmodium</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parasites</a:t>
            </a:r>
          </a:p>
          <a:p>
            <a:pPr lvl="1"/>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Spread to people through the bites of infected female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Anopheles</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mosquitos.</a:t>
            </a:r>
          </a:p>
          <a:p>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There are 5 parasite species that cause malaria in humans, and 2 of these species –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P. falciparum</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and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P. vivax</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 pose the greatest threat.</a:t>
            </a:r>
          </a:p>
          <a:p>
            <a:r>
              <a:rPr lang="en-US" sz="1100" b="1" i="1" dirty="0">
                <a:solidFill>
                  <a:schemeClr val="tx1"/>
                </a:solidFill>
                <a:latin typeface="Cambria" panose="02040503050406030204" pitchFamily="18" charset="0"/>
                <a:ea typeface="Cambria" panose="02040503050406030204" pitchFamily="18" charset="0"/>
                <a:cs typeface="Open Sans" panose="020B0606030504020204" pitchFamily="34" charset="0"/>
              </a:rPr>
              <a:t>P. falciparum</a:t>
            </a:r>
            <a:r>
              <a:rPr lang="en-US" sz="1100" b="1"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is the </a:t>
            </a:r>
            <a:r>
              <a:rPr lang="en-US" sz="1100" b="1" u="sng" dirty="0">
                <a:solidFill>
                  <a:schemeClr val="tx1"/>
                </a:solidFill>
                <a:latin typeface="Cambria" panose="02040503050406030204" pitchFamily="18" charset="0"/>
                <a:ea typeface="Cambria" panose="02040503050406030204" pitchFamily="18" charset="0"/>
                <a:cs typeface="Open Sans" panose="020B0606030504020204" pitchFamily="34" charset="0"/>
              </a:rPr>
              <a:t>deadliest</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malaria parasite and the </a:t>
            </a:r>
            <a:r>
              <a:rPr lang="en-US" sz="1100" b="1" dirty="0">
                <a:solidFill>
                  <a:schemeClr val="tx1"/>
                </a:solidFill>
                <a:latin typeface="Cambria" panose="02040503050406030204" pitchFamily="18" charset="0"/>
                <a:ea typeface="Cambria" panose="02040503050406030204" pitchFamily="18" charset="0"/>
                <a:cs typeface="Open Sans" panose="020B0606030504020204" pitchFamily="34" charset="0"/>
              </a:rPr>
              <a:t>most prevalent on the African continent!</a:t>
            </a:r>
          </a:p>
          <a:p>
            <a:r>
              <a:rPr lang="en-US" sz="1100" b="1" dirty="0">
                <a:solidFill>
                  <a:schemeClr val="tx1"/>
                </a:solidFill>
                <a:latin typeface="Cambria" panose="02040503050406030204" pitchFamily="18" charset="0"/>
                <a:ea typeface="Cambria" panose="02040503050406030204" pitchFamily="18" charset="0"/>
              </a:rPr>
              <a:t>Highest risk </a:t>
            </a:r>
            <a:r>
              <a:rPr lang="en-US" sz="1100" dirty="0">
                <a:solidFill>
                  <a:schemeClr val="tx1"/>
                </a:solidFill>
                <a:latin typeface="Cambria" panose="02040503050406030204" pitchFamily="18" charset="0"/>
                <a:ea typeface="Cambria" panose="02040503050406030204" pitchFamily="18" charset="0"/>
              </a:rPr>
              <a:t>are people who have little or no immunity to malaria </a:t>
            </a:r>
          </a:p>
          <a:p>
            <a:pPr lvl="1"/>
            <a:r>
              <a:rPr lang="en-US" sz="1100" dirty="0">
                <a:solidFill>
                  <a:schemeClr val="tx1"/>
                </a:solidFill>
                <a:latin typeface="Cambria" panose="02040503050406030204" pitchFamily="18" charset="0"/>
                <a:ea typeface="Cambria" panose="02040503050406030204" pitchFamily="18" charset="0"/>
              </a:rPr>
              <a:t>Young children (Children under 5)</a:t>
            </a:r>
          </a:p>
          <a:p>
            <a:pPr lvl="1"/>
            <a:r>
              <a:rPr lang="en-US" sz="1100" dirty="0">
                <a:solidFill>
                  <a:schemeClr val="tx1"/>
                </a:solidFill>
                <a:latin typeface="Cambria" panose="02040503050406030204" pitchFamily="18" charset="0"/>
                <a:ea typeface="Cambria" panose="02040503050406030204" pitchFamily="18" charset="0"/>
              </a:rPr>
              <a:t>Pregnant women (and the fetus)</a:t>
            </a:r>
          </a:p>
          <a:p>
            <a:pPr lvl="1"/>
            <a:r>
              <a:rPr lang="en-US" sz="1100" dirty="0">
                <a:solidFill>
                  <a:schemeClr val="tx1"/>
                </a:solidFill>
                <a:latin typeface="Cambria" panose="02040503050406030204" pitchFamily="18" charset="0"/>
                <a:ea typeface="Cambria" panose="02040503050406030204" pitchFamily="18" charset="0"/>
              </a:rPr>
              <a:t>Older adults</a:t>
            </a:r>
          </a:p>
          <a:p>
            <a:pPr lvl="1"/>
            <a:r>
              <a:rPr lang="en-US" sz="1100" dirty="0">
                <a:solidFill>
                  <a:srgbClr val="000000"/>
                </a:solidFill>
                <a:latin typeface="Cambria" panose="02040503050406030204" pitchFamily="18" charset="0"/>
                <a:ea typeface="Cambria" panose="02040503050406030204" pitchFamily="18" charset="0"/>
              </a:rPr>
              <a:t>Travelers coming from areas with no malaria</a:t>
            </a:r>
          </a:p>
          <a:p>
            <a:pPr lvl="1"/>
            <a:r>
              <a:rPr lang="en-US" sz="1100" dirty="0">
                <a:solidFill>
                  <a:srgbClr val="000000"/>
                </a:solidFill>
                <a:latin typeface="Cambria" panose="02040503050406030204" pitchFamily="18" charset="0"/>
                <a:ea typeface="Cambria" panose="02040503050406030204" pitchFamily="18" charset="0"/>
                <a:cs typeface="Open Sans" panose="020B0606030504020204" pitchFamily="34" charset="0"/>
              </a:rPr>
              <a:t>Those who’s immunity has waned</a:t>
            </a:r>
          </a:p>
          <a:p>
            <a:pPr lvl="2"/>
            <a:r>
              <a:rPr lang="en-US" sz="1100" dirty="0">
                <a:solidFill>
                  <a:srgbClr val="111111"/>
                </a:solidFill>
                <a:latin typeface="Cambria" panose="02040503050406030204" pitchFamily="18" charset="0"/>
                <a:ea typeface="Cambria" panose="02040503050406030204" pitchFamily="18" charset="0"/>
                <a:cs typeface="Quire Sans" panose="020B0502040204020203" pitchFamily="34" charset="0"/>
              </a:rPr>
              <a:t>Residents of a malaria region may be exposed to the disease enough to acquire a partial immunity, which can lessen the severity of malaria symptoms. This partial immunity can disappear if you move to a place where you're no longer frequently exposed to the parasite.</a:t>
            </a:r>
            <a:endParaRPr lang="en-US" sz="1100" dirty="0">
              <a:solidFill>
                <a:srgbClr val="3C4245"/>
              </a:solidFill>
              <a:latin typeface="Cambria" panose="02040503050406030204" pitchFamily="18" charset="0"/>
              <a:ea typeface="Cambria" panose="02040503050406030204" pitchFamily="18" charset="0"/>
              <a:cs typeface="Quire Sans" panose="020B0502040204020203" pitchFamily="34" charset="0"/>
            </a:endParaRPr>
          </a:p>
        </p:txBody>
      </p:sp>
      <p:pic>
        <p:nvPicPr>
          <p:cNvPr id="10" name="Picture 9">
            <a:extLst>
              <a:ext uri="{FF2B5EF4-FFF2-40B4-BE49-F238E27FC236}">
                <a16:creationId xmlns:a16="http://schemas.microsoft.com/office/drawing/2014/main" id="{A9E2D435-065D-4276-BB41-14863AE4DB26}"/>
              </a:ext>
            </a:extLst>
          </p:cNvPr>
          <p:cNvPicPr>
            <a:picLocks noChangeAspect="1"/>
          </p:cNvPicPr>
          <p:nvPr/>
        </p:nvPicPr>
        <p:blipFill>
          <a:blip r:embed="rId4"/>
          <a:stretch>
            <a:fillRect/>
          </a:stretch>
        </p:blipFill>
        <p:spPr>
          <a:xfrm>
            <a:off x="3886199" y="4655884"/>
            <a:ext cx="957867" cy="700551"/>
          </a:xfrm>
          <a:prstGeom prst="rect">
            <a:avLst/>
          </a:prstGeom>
        </p:spPr>
      </p:pic>
      <p:sp>
        <p:nvSpPr>
          <p:cNvPr id="31" name="TextBox 30">
            <a:extLst>
              <a:ext uri="{FF2B5EF4-FFF2-40B4-BE49-F238E27FC236}">
                <a16:creationId xmlns:a16="http://schemas.microsoft.com/office/drawing/2014/main" id="{53C23709-EDD1-41E2-99FE-107250894BFE}"/>
              </a:ext>
            </a:extLst>
          </p:cNvPr>
          <p:cNvSpPr txBox="1"/>
          <p:nvPr/>
        </p:nvSpPr>
        <p:spPr>
          <a:xfrm>
            <a:off x="457200" y="3260368"/>
            <a:ext cx="3124200" cy="6017032"/>
          </a:xfrm>
          <a:prstGeom prst="rect">
            <a:avLst/>
          </a:prstGeom>
          <a:noFill/>
          <a:ln w="28575">
            <a:solidFill>
              <a:schemeClr val="accent5"/>
            </a:solidFill>
          </a:ln>
        </p:spPr>
        <p:txBody>
          <a:bodyPr wrap="square">
            <a:spAutoFit/>
          </a:bodyPr>
          <a:lstStyle/>
          <a:p>
            <a:r>
              <a:rPr lang="en-US" sz="1100" i="1" dirty="0">
                <a:solidFill>
                  <a:srgbClr val="000000"/>
                </a:solidFill>
                <a:latin typeface="Cambria" panose="02040503050406030204" pitchFamily="18" charset="0"/>
                <a:ea typeface="Cambria" panose="02040503050406030204" pitchFamily="18" charset="0"/>
              </a:rPr>
              <a:t>Is it recommended to take Malaria preventative medication if we live in Nairobi?</a:t>
            </a:r>
          </a:p>
          <a:p>
            <a:pPr lvl="1"/>
            <a:r>
              <a:rPr lang="en-US" sz="1100" u="sng" dirty="0">
                <a:solidFill>
                  <a:srgbClr val="FF0000"/>
                </a:solidFill>
                <a:latin typeface="Cambria" panose="02040503050406030204" pitchFamily="18" charset="0"/>
                <a:ea typeface="Cambria" panose="02040503050406030204" pitchFamily="18" charset="0"/>
                <a:cs typeface="Times New Roman" panose="02020603050405020304" pitchFamily="18" charset="0"/>
              </a:rPr>
              <a:t>Yes</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100" b="0" dirty="0">
                <a:latin typeface="Cambria" panose="02040503050406030204" pitchFamily="18" charset="0"/>
                <a:ea typeface="Cambria" panose="02040503050406030204" pitchFamily="18" charset="0"/>
                <a:cs typeface="Times New Roman" panose="02020603050405020304" pitchFamily="18" charset="0"/>
              </a:rPr>
              <a:t>The CDC and </a:t>
            </a:r>
            <a:r>
              <a:rPr lang="en-US" sz="1100" b="0" dirty="0" err="1">
                <a:latin typeface="Cambria" panose="02040503050406030204" pitchFamily="18" charset="0"/>
                <a:ea typeface="Cambria" panose="02040503050406030204" pitchFamily="18" charset="0"/>
                <a:cs typeface="Times New Roman" panose="02020603050405020304" pitchFamily="18" charset="0"/>
              </a:rPr>
              <a:t>Travax</a:t>
            </a:r>
            <a:r>
              <a:rPr lang="en-US" sz="1100" b="0" dirty="0">
                <a:latin typeface="Cambria" panose="02040503050406030204" pitchFamily="18" charset="0"/>
                <a:ea typeface="Cambria" panose="02040503050406030204" pitchFamily="18" charset="0"/>
                <a:cs typeface="Times New Roman" panose="02020603050405020304" pitchFamily="18" charset="0"/>
              </a:rPr>
              <a:t> both recommend taking prophylactic malaria medications in Nairobi as well as any area in Kenya below an elevation of 8200 feet.  The Health Unit policy encourages all patients to take one of the 3 available anti-malarial prophylactic medications</a:t>
            </a:r>
            <a:r>
              <a:rPr lang="en-US" sz="1100" dirty="0">
                <a:latin typeface="Cambria" panose="02040503050406030204" pitchFamily="18" charset="0"/>
                <a:ea typeface="Cambria" panose="02040503050406030204" pitchFamily="18" charset="0"/>
                <a:cs typeface="Times New Roman" panose="02020603050405020304" pitchFamily="18" charset="0"/>
              </a:rPr>
              <a:t>. </a:t>
            </a:r>
          </a:p>
          <a:p>
            <a:pPr lvl="1"/>
            <a:endParaRPr lang="en-US" sz="1100" i="1" dirty="0">
              <a:latin typeface="Cambria" panose="02040503050406030204" pitchFamily="18" charset="0"/>
              <a:ea typeface="Cambria" panose="02040503050406030204" pitchFamily="18" charset="0"/>
            </a:endParaRPr>
          </a:p>
          <a:p>
            <a:r>
              <a:rPr lang="en-US" sz="1100" i="1" dirty="0">
                <a:latin typeface="Cambria" panose="02040503050406030204" pitchFamily="18" charset="0"/>
                <a:ea typeface="Cambria" panose="02040503050406030204" pitchFamily="18" charset="0"/>
              </a:rPr>
              <a:t>Does anyone really get Malaria from going on Safari or to the beach for just a few days?</a:t>
            </a:r>
          </a:p>
          <a:p>
            <a:pPr lvl="1"/>
            <a:r>
              <a:rPr lang="en-US" sz="1100" u="sng" dirty="0">
                <a:solidFill>
                  <a:srgbClr val="FF0000"/>
                </a:solidFill>
                <a:latin typeface="Cambria" panose="02040503050406030204" pitchFamily="18" charset="0"/>
                <a:ea typeface="Cambria" panose="02040503050406030204" pitchFamily="18" charset="0"/>
              </a:rPr>
              <a:t>Yes</a:t>
            </a:r>
            <a:r>
              <a:rPr lang="en-US" sz="1100" b="0" dirty="0">
                <a:latin typeface="Cambria" panose="02040503050406030204" pitchFamily="18" charset="0"/>
                <a:ea typeface="Cambria" panose="02040503050406030204" pitchFamily="18" charset="0"/>
              </a:rPr>
              <a:t>, it can happen to you if you do not take the proper steps to prevent it. The risk in some locations is higher than others. The incidence of contracting Malaria in our population is low mostly because of our prevention strategy and because risk is lower in Nairobi. However, </a:t>
            </a:r>
            <a:r>
              <a:rPr lang="en-US" sz="1100" dirty="0">
                <a:latin typeface="Cambria" panose="02040503050406030204" pitchFamily="18" charset="0"/>
                <a:ea typeface="Cambria" panose="02040503050406030204" pitchFamily="18" charset="0"/>
              </a:rPr>
              <a:t>it does happen to our patients</a:t>
            </a:r>
            <a:r>
              <a:rPr lang="en-US" sz="1100" b="0" dirty="0">
                <a:latin typeface="Cambria" panose="02040503050406030204" pitchFamily="18" charset="0"/>
                <a:ea typeface="Cambria" panose="02040503050406030204" pitchFamily="18" charset="0"/>
              </a:rPr>
              <a:t>, so do what you can to prevent it because it is a terrible disease that can be fatal!</a:t>
            </a:r>
          </a:p>
          <a:p>
            <a:pPr lvl="1"/>
            <a:endParaRPr lang="en-US" sz="1100" b="0" dirty="0">
              <a:latin typeface="Cambria" panose="02040503050406030204" pitchFamily="18" charset="0"/>
              <a:ea typeface="Cambria" panose="02040503050406030204" pitchFamily="18" charset="0"/>
            </a:endParaRPr>
          </a:p>
          <a:p>
            <a:r>
              <a:rPr lang="en-US" sz="1100" i="1" dirty="0">
                <a:latin typeface="Cambria" panose="02040503050406030204" pitchFamily="18" charset="0"/>
                <a:ea typeface="Cambria" panose="02040503050406030204" pitchFamily="18" charset="0"/>
              </a:rPr>
              <a:t>I am going to a game park at the same or similar altitude as Nairobi, should I take malaria prevention medications?</a:t>
            </a:r>
          </a:p>
          <a:p>
            <a:pPr lvl="1"/>
            <a:r>
              <a:rPr lang="en-US" sz="1100" u="sng" dirty="0">
                <a:solidFill>
                  <a:srgbClr val="FF0000"/>
                </a:solidFill>
                <a:latin typeface="Cambria" panose="02040503050406030204" pitchFamily="18" charset="0"/>
                <a:ea typeface="Cambria" panose="02040503050406030204" pitchFamily="18" charset="0"/>
              </a:rPr>
              <a:t>Yes</a:t>
            </a:r>
            <a:r>
              <a:rPr lang="en-US" sz="1100" dirty="0">
                <a:latin typeface="Cambria" panose="02040503050406030204" pitchFamily="18" charset="0"/>
                <a:ea typeface="Cambria" panose="02040503050406030204" pitchFamily="18" charset="0"/>
              </a:rPr>
              <a:t>, </a:t>
            </a:r>
            <a:r>
              <a:rPr lang="en-US" sz="1100" b="0" dirty="0">
                <a:latin typeface="Cambria" panose="02040503050406030204" pitchFamily="18" charset="0"/>
                <a:ea typeface="Cambria" panose="02040503050406030204" pitchFamily="18" charset="0"/>
              </a:rPr>
              <a:t>according to the CDC Malaria preventative medication should be taken in </a:t>
            </a:r>
            <a:r>
              <a:rPr lang="en-US" sz="1100" dirty="0">
                <a:latin typeface="Cambria" panose="02040503050406030204" pitchFamily="18" charset="0"/>
                <a:ea typeface="Cambria" panose="02040503050406030204" pitchFamily="18" charset="0"/>
              </a:rPr>
              <a:t>“</a:t>
            </a:r>
            <a:r>
              <a:rPr lang="en-US" sz="1100" b="0" dirty="0">
                <a:solidFill>
                  <a:srgbClr val="000000"/>
                </a:solidFill>
                <a:latin typeface="Cambria" panose="02040503050406030204" pitchFamily="18" charset="0"/>
                <a:ea typeface="Cambria" panose="02040503050406030204" pitchFamily="18" charset="0"/>
              </a:rPr>
              <a:t>All areas (including game parks) below 2,500 m (~8,200 ft) elevation”</a:t>
            </a:r>
          </a:p>
          <a:p>
            <a:pPr lvl="1"/>
            <a:endParaRPr lang="en-US" sz="1100" b="0" dirty="0">
              <a:solidFill>
                <a:srgbClr val="000000"/>
              </a:solidFill>
              <a:latin typeface="Cambria" panose="02040503050406030204" pitchFamily="18" charset="0"/>
              <a:ea typeface="Cambria" panose="02040503050406030204" pitchFamily="18" charset="0"/>
            </a:endParaRPr>
          </a:p>
          <a:p>
            <a:r>
              <a:rPr lang="en-US" sz="1100" i="1" dirty="0">
                <a:latin typeface="Cambria" panose="02040503050406030204" pitchFamily="18" charset="0"/>
                <a:ea typeface="Cambria" panose="02040503050406030204" pitchFamily="18" charset="0"/>
              </a:rPr>
              <a:t>Please read these cases of people who didn’t take proper precautions, and contracted malaria:</a:t>
            </a:r>
          </a:p>
          <a:p>
            <a:pPr lvl="1"/>
            <a:r>
              <a:rPr lang="en-US" sz="1100" dirty="0">
                <a:latin typeface="Cambria" panose="02040503050406030204" pitchFamily="18" charset="0"/>
                <a:ea typeface="Cambria" panose="02040503050406030204" pitchFamily="18" charset="0"/>
                <a:hlinkClick r:id="rId5"/>
              </a:rPr>
              <a:t>https://www.cdc.gov/malaria/stories/index.html</a:t>
            </a:r>
            <a:r>
              <a:rPr lang="en-US" sz="1100" dirty="0">
                <a:latin typeface="Cambria" panose="02040503050406030204" pitchFamily="18" charset="0"/>
                <a:ea typeface="Cambria" panose="02040503050406030204" pitchFamily="18" charset="0"/>
              </a:rPr>
              <a:t> </a:t>
            </a:r>
          </a:p>
        </p:txBody>
      </p:sp>
      <p:pic>
        <p:nvPicPr>
          <p:cNvPr id="33" name="Picture 32">
            <a:extLst>
              <a:ext uri="{FF2B5EF4-FFF2-40B4-BE49-F238E27FC236}">
                <a16:creationId xmlns:a16="http://schemas.microsoft.com/office/drawing/2014/main" id="{C0D4300A-0288-44A0-BAEB-B38917B01F5D}"/>
              </a:ext>
            </a:extLst>
          </p:cNvPr>
          <p:cNvPicPr>
            <a:picLocks noChangeAspect="1"/>
          </p:cNvPicPr>
          <p:nvPr/>
        </p:nvPicPr>
        <p:blipFill>
          <a:blip r:embed="rId6"/>
          <a:stretch>
            <a:fillRect/>
          </a:stretch>
        </p:blipFill>
        <p:spPr>
          <a:xfrm>
            <a:off x="457200" y="2702846"/>
            <a:ext cx="3089840" cy="446092"/>
          </a:xfrm>
          <a:prstGeom prst="rect">
            <a:avLst/>
          </a:prstGeom>
        </p:spPr>
      </p:pic>
    </p:spTree>
    <p:extLst>
      <p:ext uri="{BB962C8B-B14F-4D97-AF65-F5344CB8AC3E}">
        <p14:creationId xmlns:p14="http://schemas.microsoft.com/office/powerpoint/2010/main" val="19378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640F62-CBB4-4216-9ED2-208ACB19447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ext Box 9">
            <a:extLst>
              <a:ext uri="{FF2B5EF4-FFF2-40B4-BE49-F238E27FC236}">
                <a16:creationId xmlns:a16="http://schemas.microsoft.com/office/drawing/2014/main" id="{28DE10C6-C8E3-6342-85DD-A705AF943686}"/>
              </a:ext>
            </a:extLst>
          </p:cNvPr>
          <p:cNvSpPr txBox="1">
            <a:spLocks noChangeArrowheads="1"/>
          </p:cNvSpPr>
          <p:nvPr/>
        </p:nvSpPr>
        <p:spPr bwMode="auto">
          <a:xfrm>
            <a:off x="2231980" y="698949"/>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FFFF"/>
                </a:solidFill>
                <a:effectLst/>
                <a:latin typeface="Copperplate Gothic Bold" panose="020E0705020206020404" pitchFamily="34" charset="0"/>
              </a:rPr>
              <a:t>Nairobi Roar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4">
            <a:extLst>
              <a:ext uri="{FF2B5EF4-FFF2-40B4-BE49-F238E27FC236}">
                <a16:creationId xmlns:a16="http://schemas.microsoft.com/office/drawing/2014/main" id="{0D9D262C-F215-8E44-A3F4-F28FF5946D9F}"/>
              </a:ext>
            </a:extLst>
          </p:cNvPr>
          <p:cNvSpPr txBox="1">
            <a:spLocks noChangeArrowheads="1"/>
          </p:cNvSpPr>
          <p:nvPr/>
        </p:nvSpPr>
        <p:spPr bwMode="auto">
          <a:xfrm>
            <a:off x="4705305" y="1209651"/>
            <a:ext cx="2386013" cy="341313"/>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Berlin Sans FB" panose="020E0602020502020306" pitchFamily="34" charset="0"/>
              </a:rPr>
              <a:t>Photos &amp; Story by Jill Chiasson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12">
            <a:extLst>
              <a:ext uri="{FF2B5EF4-FFF2-40B4-BE49-F238E27FC236}">
                <a16:creationId xmlns:a16="http://schemas.microsoft.com/office/drawing/2014/main" id="{DF068417-1396-914D-8D5F-572545168AD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2">
            <a:extLst>
              <a:ext uri="{FF2B5EF4-FFF2-40B4-BE49-F238E27FC236}">
                <a16:creationId xmlns:a16="http://schemas.microsoft.com/office/drawing/2014/main" id="{37EBEA5B-4587-AC44-B3B1-691AF7F563AC}"/>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EMBASSY RESOURCES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9">
            <a:extLst>
              <a:ext uri="{FF2B5EF4-FFF2-40B4-BE49-F238E27FC236}">
                <a16:creationId xmlns:a16="http://schemas.microsoft.com/office/drawing/2014/main" id="{6A97CA3B-BA0A-BF47-81A0-C3E0F3EF92BC}"/>
              </a:ext>
            </a:extLst>
          </p:cNvPr>
          <p:cNvSpPr txBox="1">
            <a:spLocks noChangeArrowheads="1"/>
          </p:cNvSpPr>
          <p:nvPr/>
        </p:nvSpPr>
        <p:spPr bwMode="auto">
          <a:xfrm>
            <a:off x="2231980" y="698949"/>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FFFF"/>
                </a:solidFill>
                <a:effectLst/>
                <a:latin typeface="Copperplate Gothic Bold" panose="020E0705020206020404" pitchFamily="34" charset="0"/>
              </a:rPr>
              <a:t>Nairobi Roar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4">
            <a:extLst>
              <a:ext uri="{FF2B5EF4-FFF2-40B4-BE49-F238E27FC236}">
                <a16:creationId xmlns:a16="http://schemas.microsoft.com/office/drawing/2014/main" id="{B6CAB97A-E76A-504E-A642-439D8495E6DA}"/>
              </a:ext>
            </a:extLst>
          </p:cNvPr>
          <p:cNvSpPr txBox="1">
            <a:spLocks noChangeArrowheads="1"/>
          </p:cNvSpPr>
          <p:nvPr/>
        </p:nvSpPr>
        <p:spPr bwMode="auto">
          <a:xfrm>
            <a:off x="4705305" y="1209651"/>
            <a:ext cx="2386013" cy="341313"/>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Berlin Sans FB" panose="020E0602020502020306" pitchFamily="34" charset="0"/>
              </a:rPr>
              <a:t>Photos &amp; Story by Jill Chiasson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BA675E0C-9D2B-9543-86E5-8111CAF33FDC}"/>
              </a:ext>
            </a:extLst>
          </p:cNvPr>
          <p:cNvSpPr txBox="1">
            <a:spLocks noChangeArrowheads="1"/>
          </p:cNvSpPr>
          <p:nvPr/>
        </p:nvSpPr>
        <p:spPr bwMode="auto">
          <a:xfrm>
            <a:off x="454025"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2">
            <a:extLst>
              <a:ext uri="{FF2B5EF4-FFF2-40B4-BE49-F238E27FC236}">
                <a16:creationId xmlns:a16="http://schemas.microsoft.com/office/drawing/2014/main" id="{0C16B931-344A-0043-9CAD-560B3111707E}"/>
              </a:ext>
            </a:extLst>
          </p:cNvPr>
          <p:cNvSpPr txBox="1">
            <a:spLocks noChangeArrowheads="1"/>
          </p:cNvSpPr>
          <p:nvPr/>
        </p:nvSpPr>
        <p:spPr bwMode="auto">
          <a:xfrm>
            <a:off x="457200" y="41939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dirty="0">
                <a:ln>
                  <a:noFill/>
                </a:ln>
                <a:solidFill>
                  <a:srgbClr val="FFFFFF"/>
                </a:solidFill>
                <a:effectLst/>
                <a:latin typeface="Cambria" panose="02040503050406030204" pitchFamily="18" charset="0"/>
                <a:ea typeface="Cambria" panose="02040503050406030204" pitchFamily="18" charset="0"/>
              </a:rPr>
              <a:t>EMBASSY RESOURCES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3" name="Group 2">
            <a:extLst>
              <a:ext uri="{FF2B5EF4-FFF2-40B4-BE49-F238E27FC236}">
                <a16:creationId xmlns:a16="http://schemas.microsoft.com/office/drawing/2014/main" id="{5E4429CA-EFCC-854E-9151-7962AD1CC354}"/>
              </a:ext>
            </a:extLst>
          </p:cNvPr>
          <p:cNvGrpSpPr>
            <a:grpSpLocks/>
          </p:cNvGrpSpPr>
          <p:nvPr/>
        </p:nvGrpSpPr>
        <p:grpSpPr bwMode="auto">
          <a:xfrm>
            <a:off x="509189" y="959826"/>
            <a:ext cx="6792528" cy="8314548"/>
            <a:chOff x="106765723" y="106177896"/>
            <a:chExt cx="6792178" cy="8315145"/>
          </a:xfrm>
        </p:grpSpPr>
        <p:sp>
          <p:nvSpPr>
            <p:cNvPr id="14" name="Text Box 17">
              <a:extLst>
                <a:ext uri="{FF2B5EF4-FFF2-40B4-BE49-F238E27FC236}">
                  <a16:creationId xmlns:a16="http://schemas.microsoft.com/office/drawing/2014/main" id="{9D643D2D-2882-4A42-865E-7D66B0B8DF77}"/>
                </a:ext>
              </a:extLst>
            </p:cNvPr>
            <p:cNvSpPr txBox="1">
              <a:spLocks noChangeArrowheads="1"/>
            </p:cNvSpPr>
            <p:nvPr/>
          </p:nvSpPr>
          <p:spPr bwMode="auto">
            <a:xfrm>
              <a:off x="106765723" y="113170764"/>
              <a:ext cx="2617891" cy="1322277"/>
            </a:xfrm>
            <a:prstGeom prst="rect">
              <a:avLst/>
            </a:prstGeom>
            <a:noFill/>
            <a:ln w="2857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UN FUEL STATION </a:t>
              </a:r>
              <a:endParaRPr kumimoji="0" lang="en-US" altLang="en-US" sz="1000" b="1"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Updated Hours:</a:t>
              </a:r>
            </a:p>
            <a:p>
              <a:pPr lvl="0" defTabSz="914400" eaLnBrk="0" fontAlgn="base" hangingPunct="0">
                <a:spcBef>
                  <a:spcPct val="0"/>
                </a:spcBef>
                <a:spcAft>
                  <a:spcPct val="0"/>
                </a:spcAft>
              </a:pPr>
              <a:r>
                <a:rPr lang="en-US" altLang="en-US" sz="900" dirty="0">
                  <a:solidFill>
                    <a:srgbClr val="000000"/>
                  </a:solidFill>
                  <a:latin typeface="Cambria" panose="02040503050406030204" pitchFamily="18" charset="0"/>
                </a:rPr>
                <a:t>Mon-Fri: 7 am-</a:t>
              </a:r>
              <a:r>
                <a:rPr lang="en-US" altLang="en-US" sz="900" b="1" dirty="0">
                  <a:solidFill>
                    <a:srgbClr val="000000"/>
                  </a:solidFill>
                  <a:latin typeface="Cambria" panose="02040503050406030204" pitchFamily="18" charset="0"/>
                </a:rPr>
                <a:t>6 pm </a:t>
              </a:r>
            </a:p>
            <a:p>
              <a:pPr lvl="0" defTabSz="914400" eaLnBrk="0" fontAlgn="base" hangingPunct="0">
                <a:spcBef>
                  <a:spcPct val="0"/>
                </a:spcBef>
                <a:spcAft>
                  <a:spcPct val="0"/>
                </a:spcAft>
              </a:pPr>
              <a:r>
                <a:rPr lang="en-US" altLang="en-US" sz="900" dirty="0">
                  <a:solidFill>
                    <a:srgbClr val="000000"/>
                  </a:solidFill>
                  <a:latin typeface="Cambria" panose="02040503050406030204" pitchFamily="18" charset="0"/>
                </a:rPr>
                <a:t>Sat-Sun: 9 am–</a:t>
              </a:r>
              <a:r>
                <a:rPr lang="en-US" altLang="en-US" sz="900" b="1" dirty="0">
                  <a:solidFill>
                    <a:srgbClr val="000000"/>
                  </a:solidFill>
                  <a:latin typeface="Cambria" panose="02040503050406030204" pitchFamily="18" charset="0"/>
                </a:rPr>
                <a:t>5 pm</a:t>
              </a:r>
              <a:r>
                <a:rPr lang="en-US" altLang="en-US" sz="900" dirty="0">
                  <a:solidFill>
                    <a:srgbClr val="000000"/>
                  </a:solidFill>
                  <a:latin typeface="Cambria" panose="02040503050406030204" pitchFamily="18" charset="0"/>
                </a:rPr>
                <a:t> </a:t>
              </a:r>
            </a:p>
            <a:p>
              <a:pPr lvl="0" defTabSz="914400" eaLnBrk="0" fontAlgn="base" hangingPunct="0">
                <a:spcBef>
                  <a:spcPct val="0"/>
                </a:spcBef>
                <a:spcAft>
                  <a:spcPct val="0"/>
                </a:spcAft>
              </a:pPr>
              <a:endParaRPr lang="en-US" altLang="en-US" sz="900" dirty="0">
                <a:solidFill>
                  <a:srgbClr val="000000"/>
                </a:solidFill>
                <a:latin typeface="Cambria" panose="02040503050406030204" pitchFamily="18" charset="0"/>
              </a:endParaRPr>
            </a:p>
            <a:p>
              <a:pPr defTabSz="914400" eaLnBrk="0" fontAlgn="base" hangingPunct="0">
                <a:spcBef>
                  <a:spcPct val="0"/>
                </a:spcBef>
                <a:spcAft>
                  <a:spcPct val="0"/>
                </a:spcAft>
              </a:pPr>
              <a:r>
                <a:rPr lang="en-US" altLang="en-US" sz="900" dirty="0">
                  <a:solidFill>
                    <a:srgbClr val="000000"/>
                  </a:solidFill>
                  <a:latin typeface="Cambria" panose="02040503050406030204" pitchFamily="18" charset="0"/>
                </a:rPr>
                <a:t>Questions about obtaining/renewing a UN fuel sticker? Contact </a:t>
              </a:r>
              <a:r>
                <a:rPr lang="en-US" sz="900" dirty="0">
                  <a:solidFill>
                    <a:srgbClr val="201F1E"/>
                  </a:solidFill>
                  <a:latin typeface="Cambria" panose="02040503050406030204" pitchFamily="18" charset="0"/>
                </a:rPr>
                <a:t>GSO Customs and Shipping: </a:t>
              </a:r>
              <a:r>
                <a:rPr lang="en-US" sz="900" u="sng" dirty="0">
                  <a:solidFill>
                    <a:srgbClr val="0563C1"/>
                  </a:solidFill>
                  <a:latin typeface="Cambria" panose="02040503050406030204" pitchFamily="18" charset="0"/>
                  <a:hlinkClick r:id="rId3"/>
                </a:rPr>
                <a:t>NairobiGSOCustomsAndShipping@state.gov</a:t>
              </a:r>
              <a:r>
                <a:rPr lang="en-US" sz="900" dirty="0">
                  <a:solidFill>
                    <a:srgbClr val="201F1E"/>
                  </a:solidFill>
                  <a:latin typeface="Cambria" panose="02040503050406030204" pitchFamily="18" charset="0"/>
                </a:rPr>
                <a:t>. </a:t>
              </a:r>
            </a:p>
            <a:p>
              <a:pPr lvl="0" defTabSz="914400" eaLnBrk="0" fontAlgn="base" hangingPunct="0">
                <a:spcBef>
                  <a:spcPct val="0"/>
                </a:spcBef>
                <a:spcAft>
                  <a:spcPct val="0"/>
                </a:spcAft>
              </a:pP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dirty="0">
                <a:latin typeface="Arial" panose="020B0604020202020204" pitchFamily="34" charset="0"/>
              </a:endParaRPr>
            </a:p>
          </p:txBody>
        </p:sp>
        <p:sp>
          <p:nvSpPr>
            <p:cNvPr id="15" name="Text Box 6">
              <a:extLst>
                <a:ext uri="{FF2B5EF4-FFF2-40B4-BE49-F238E27FC236}">
                  <a16:creationId xmlns:a16="http://schemas.microsoft.com/office/drawing/2014/main" id="{648E21EB-2314-AE4D-B19C-9F5C94F17910}"/>
                </a:ext>
              </a:extLst>
            </p:cNvPr>
            <p:cNvSpPr txBox="1">
              <a:spLocks noChangeArrowheads="1"/>
            </p:cNvSpPr>
            <p:nvPr/>
          </p:nvSpPr>
          <p:spPr bwMode="auto">
            <a:xfrm>
              <a:off x="106765723" y="111708921"/>
              <a:ext cx="2617891" cy="1322277"/>
            </a:xfrm>
            <a:prstGeom prst="rect">
              <a:avLst/>
            </a:prstGeom>
            <a:noFill/>
            <a:ln w="2857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MAIL</a:t>
              </a:r>
            </a:p>
            <a:p>
              <a:pPr lvl="0" defTabSz="914400" eaLnBrk="0" fontAlgn="base" hangingPunct="0">
                <a:spcBef>
                  <a:spcPct val="0"/>
                </a:spcBef>
                <a:spcAft>
                  <a:spcPct val="0"/>
                </a:spcAft>
              </a:pPr>
              <a:endParaRPr lang="en-US" altLang="en-US" sz="900" b="1"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900" b="1" dirty="0">
                  <a:solidFill>
                    <a:srgbClr val="000000"/>
                  </a:solidFill>
                  <a:latin typeface="Cambria" panose="02040503050406030204" pitchFamily="18" charset="0"/>
                </a:rPr>
                <a:t>Customer Service Hours </a:t>
              </a:r>
            </a:p>
            <a:p>
              <a:pPr lvl="0" defTabSz="914400" eaLnBrk="0" fontAlgn="base" hangingPunct="0">
                <a:spcBef>
                  <a:spcPct val="0"/>
                </a:spcBef>
                <a:spcAft>
                  <a:spcPct val="0"/>
                </a:spcAft>
              </a:pPr>
              <a:r>
                <a:rPr lang="en-US" altLang="en-US" sz="900" dirty="0">
                  <a:solidFill>
                    <a:srgbClr val="000000"/>
                  </a:solidFill>
                  <a:latin typeface="Cambria" panose="02040503050406030204" pitchFamily="18" charset="0"/>
                </a:rPr>
                <a:t>Monday- Wednesday: 8am – 4pm; </a:t>
              </a:r>
            </a:p>
            <a:p>
              <a:pPr lvl="0" defTabSz="914400" eaLnBrk="0" fontAlgn="base" hangingPunct="0">
                <a:spcBef>
                  <a:spcPct val="0"/>
                </a:spcBef>
                <a:spcAft>
                  <a:spcPct val="0"/>
                </a:spcAft>
              </a:pPr>
              <a:r>
                <a:rPr lang="en-US" altLang="en-US" sz="900" dirty="0">
                  <a:solidFill>
                    <a:srgbClr val="000000"/>
                  </a:solidFill>
                  <a:latin typeface="Cambria" panose="02040503050406030204" pitchFamily="18" charset="0"/>
                </a:rPr>
                <a:t>Thursday: 8am – 12pm;</a:t>
              </a:r>
            </a:p>
            <a:p>
              <a:pPr lvl="0" defTabSz="914400" eaLnBrk="0" fontAlgn="base" hangingPunct="0">
                <a:spcBef>
                  <a:spcPct val="0"/>
                </a:spcBef>
                <a:spcAft>
                  <a:spcPct val="0"/>
                </a:spcAft>
              </a:pPr>
              <a:r>
                <a:rPr lang="en-US" altLang="en-US" sz="900" dirty="0">
                  <a:solidFill>
                    <a:srgbClr val="000000"/>
                  </a:solidFill>
                  <a:latin typeface="Cambria" panose="02040503050406030204" pitchFamily="18" charset="0"/>
                </a:rPr>
                <a:t> Friday: 8am – 12:30pm </a:t>
              </a:r>
            </a:p>
            <a:p>
              <a:pPr lvl="0" defTabSz="914400" eaLnBrk="0" fontAlgn="base" hangingPunct="0">
                <a:spcBef>
                  <a:spcPct val="0"/>
                </a:spcBef>
                <a:spcAft>
                  <a:spcPct val="0"/>
                </a:spcAft>
              </a:pPr>
              <a:br>
                <a:rPr kumimoji="0" lang="en-US" altLang="en-US" sz="900" i="1" u="none" strike="noStrike" cap="none" normalizeH="0" dirty="0">
                  <a:ln>
                    <a:noFill/>
                  </a:ln>
                  <a:solidFill>
                    <a:srgbClr val="000000"/>
                  </a:solidFill>
                  <a:effectLst/>
                  <a:latin typeface="Cambria" panose="02040503050406030204" pitchFamily="18" charset="0"/>
                </a:rPr>
              </a:br>
              <a:endParaRPr kumimoji="0" lang="en-US" altLang="en-US" sz="1800" i="1" u="none" strike="noStrike" cap="none" normalizeH="0" baseline="0" dirty="0">
                <a:ln>
                  <a:noFill/>
                </a:ln>
                <a:solidFill>
                  <a:schemeClr val="tx1"/>
                </a:solidFill>
                <a:effectLst/>
                <a:latin typeface="Arial" panose="020B0604020202020204" pitchFamily="34" charset="0"/>
              </a:endParaRPr>
            </a:p>
          </p:txBody>
        </p:sp>
        <p:sp>
          <p:nvSpPr>
            <p:cNvPr id="16" name="Text Box 3">
              <a:extLst>
                <a:ext uri="{FF2B5EF4-FFF2-40B4-BE49-F238E27FC236}">
                  <a16:creationId xmlns:a16="http://schemas.microsoft.com/office/drawing/2014/main" id="{A3C0E253-8E90-5E42-BC22-2871D4B8CEA4}"/>
                </a:ext>
              </a:extLst>
            </p:cNvPr>
            <p:cNvSpPr txBox="1">
              <a:spLocks noChangeArrowheads="1"/>
            </p:cNvSpPr>
            <p:nvPr/>
          </p:nvSpPr>
          <p:spPr bwMode="auto">
            <a:xfrm>
              <a:off x="106765725" y="106177896"/>
              <a:ext cx="2617891" cy="1998791"/>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EMERGENCY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POST ONE: </a:t>
              </a:r>
              <a:r>
                <a:rPr kumimoji="0" lang="en-US" altLang="en-US" sz="1000" b="0" i="0" u="none" strike="noStrike" cap="none" normalizeH="0" baseline="0" dirty="0">
                  <a:ln>
                    <a:noFill/>
                  </a:ln>
                  <a:solidFill>
                    <a:srgbClr val="000000"/>
                  </a:solidFill>
                  <a:effectLst/>
                  <a:latin typeface="Cambria" panose="02040503050406030204" pitchFamily="18" charset="0"/>
                </a:rPr>
                <a:t>020-363-6170 </a:t>
              </a:r>
              <a:br>
                <a:rPr kumimoji="0" lang="en-US" altLang="en-US" sz="1000" b="0" i="0" u="none" strike="noStrike" cap="none" normalizeH="0" baseline="0" dirty="0">
                  <a:ln>
                    <a:noFill/>
                  </a:ln>
                  <a:solidFill>
                    <a:srgbClr val="000000"/>
                  </a:solidFill>
                  <a:effectLst/>
                  <a:latin typeface="Cambria" panose="02040503050406030204" pitchFamily="18" charset="0"/>
                </a:rPr>
              </a:br>
              <a:r>
                <a:rPr kumimoji="0" lang="en-US" altLang="en-US" sz="1000" b="0" i="0" u="none" strike="noStrike" cap="none" normalizeH="0" baseline="0" dirty="0">
                  <a:ln>
                    <a:noFill/>
                  </a:ln>
                  <a:solidFill>
                    <a:srgbClr val="000000"/>
                  </a:solidFill>
                  <a:effectLst/>
                  <a:latin typeface="Cambria" panose="02040503050406030204" pitchFamily="18" charset="0"/>
                </a:rPr>
                <a:t>or 0722-204-445</a:t>
              </a:r>
              <a:endParaRPr kumimoji="0" lang="en-US" altLang="en-US" sz="1000" b="1"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80000"/>
                </a:lnSpc>
                <a:spcBef>
                  <a:spcPct val="0"/>
                </a:spcBef>
                <a:spcAft>
                  <a:spcPct val="0"/>
                </a:spcAft>
                <a:buClrTx/>
                <a:buSzTx/>
                <a:buFontTx/>
                <a:buNone/>
                <a:tabLst/>
              </a:pP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RSO</a:t>
              </a:r>
              <a:r>
                <a:rPr kumimoji="0" lang="en-US" altLang="en-US" sz="1000" b="0" i="0" u="none" strike="noStrike" cap="none" normalizeH="0" baseline="0" dirty="0">
                  <a:ln>
                    <a:noFill/>
                  </a:ln>
                  <a:solidFill>
                    <a:srgbClr val="000000"/>
                  </a:solidFill>
                  <a:effectLst/>
                  <a:latin typeface="Cambria" panose="02040503050406030204" pitchFamily="18" charset="0"/>
                </a:rPr>
                <a:t>: </a:t>
              </a:r>
              <a:r>
                <a:rPr kumimoji="0" lang="en-US" altLang="en-US" sz="1000" b="1" i="0" u="none" strike="noStrike" cap="none" normalizeH="0" baseline="0" dirty="0">
                  <a:ln>
                    <a:noFill/>
                  </a:ln>
                  <a:solidFill>
                    <a:srgbClr val="9B2D1F"/>
                  </a:solidFill>
                  <a:effectLst/>
                  <a:latin typeface="Cambria" panose="02040503050406030204" pitchFamily="18" charset="0"/>
                </a:rPr>
                <a:t>Call Post One </a:t>
              </a:r>
              <a:endParaRPr kumimoji="0" lang="en-US" altLang="en-US" sz="1000" b="0"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mbria" panose="02040503050406030204" pitchFamily="18" charset="0"/>
                </a:rPr>
                <a:t>020-363-6170 or 0722-204-445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Duty Officer</a:t>
              </a:r>
              <a:r>
                <a:rPr kumimoji="0" lang="en-US" altLang="en-US" sz="1000" b="0" i="0" u="none" strike="noStrike" cap="none" normalizeH="0" baseline="0" dirty="0">
                  <a:ln>
                    <a:noFill/>
                  </a:ln>
                  <a:solidFill>
                    <a:srgbClr val="000000"/>
                  </a:solidFill>
                  <a:effectLst/>
                  <a:latin typeface="Cambria" panose="02040503050406030204" pitchFamily="18" charset="0"/>
                </a:rPr>
                <a:t>: </a:t>
              </a:r>
              <a:r>
                <a:rPr kumimoji="0" lang="en-US" altLang="en-US" sz="1000" b="1" i="0" u="none" strike="noStrike" cap="none" normalizeH="0" baseline="0" dirty="0">
                  <a:ln>
                    <a:noFill/>
                  </a:ln>
                  <a:solidFill>
                    <a:srgbClr val="000000"/>
                  </a:solidFill>
                  <a:effectLst/>
                  <a:latin typeface="Cambria" panose="02040503050406030204" pitchFamily="18" charset="0"/>
                </a:rPr>
                <a:t> </a:t>
              </a:r>
              <a:r>
                <a:rPr kumimoji="0" lang="en-US" altLang="en-US" sz="1000" b="0" i="0" u="none" strike="noStrike" cap="none" normalizeH="0" baseline="0" dirty="0">
                  <a:ln>
                    <a:noFill/>
                  </a:ln>
                  <a:solidFill>
                    <a:srgbClr val="000000"/>
                  </a:solidFill>
                  <a:effectLst/>
                  <a:latin typeface="Cambria" panose="02040503050406030204" pitchFamily="18" charset="0"/>
                </a:rPr>
                <a:t>0722-515-083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Main switchboard: </a:t>
              </a:r>
              <a:r>
                <a:rPr kumimoji="0" lang="en-US" altLang="en-US" sz="1000" b="0" i="0" u="none" strike="noStrike" cap="none" normalizeH="0" baseline="0" dirty="0">
                  <a:ln>
                    <a:noFill/>
                  </a:ln>
                  <a:solidFill>
                    <a:srgbClr val="000000"/>
                  </a:solidFill>
                  <a:effectLst/>
                  <a:latin typeface="Cambria" panose="02040503050406030204" pitchFamily="18" charset="0"/>
                </a:rPr>
                <a:t>020-363-6000</a:t>
              </a:r>
              <a:endParaRPr kumimoji="0" lang="en-US" altLang="en-US" sz="1000" b="1"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USAID</a:t>
              </a:r>
              <a:r>
                <a:rPr kumimoji="0" lang="en-US" altLang="en-US" sz="1000" b="0" i="0" u="none" strike="noStrike" cap="none" normalizeH="0" baseline="0" dirty="0">
                  <a:ln>
                    <a:noFill/>
                  </a:ln>
                  <a:solidFill>
                    <a:srgbClr val="000000"/>
                  </a:solidFill>
                  <a:effectLst/>
                  <a:latin typeface="Cambria" panose="02040503050406030204" pitchFamily="18" charset="0"/>
                </a:rPr>
                <a:t> </a:t>
              </a:r>
              <a:r>
                <a:rPr kumimoji="0" lang="en-US" altLang="en-US" sz="1000" b="1" i="0" u="none" strike="noStrike" cap="none" normalizeH="0" baseline="0" dirty="0">
                  <a:ln>
                    <a:noFill/>
                  </a:ln>
                  <a:solidFill>
                    <a:srgbClr val="000000"/>
                  </a:solidFill>
                  <a:effectLst/>
                  <a:latin typeface="Cambria" panose="02040503050406030204" pitchFamily="18" charset="0"/>
                </a:rPr>
                <a:t>Main switchboard: </a:t>
              </a:r>
              <a:r>
                <a:rPr kumimoji="0" lang="en-US" altLang="en-US" sz="1000" b="0" i="0" u="none" strike="noStrike" cap="none" normalizeH="0" baseline="0" dirty="0">
                  <a:ln>
                    <a:noFill/>
                  </a:ln>
                  <a:solidFill>
                    <a:srgbClr val="000000"/>
                  </a:solidFill>
                  <a:effectLst/>
                  <a:latin typeface="Cambria" panose="02040503050406030204" pitchFamily="18" charset="0"/>
                </a:rPr>
                <a:t>020-862-2000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After Hours Dispatcher: </a:t>
              </a:r>
              <a:r>
                <a:rPr kumimoji="0" lang="en-US" altLang="en-US" sz="1000" b="0" i="0" u="none" strike="noStrike" cap="none" normalizeH="0" baseline="0" dirty="0">
                  <a:ln>
                    <a:noFill/>
                  </a:ln>
                  <a:solidFill>
                    <a:srgbClr val="000000"/>
                  </a:solidFill>
                  <a:effectLst/>
                  <a:latin typeface="Cambria" panose="02040503050406030204" pitchFamily="18" charset="0"/>
                </a:rPr>
                <a:t>0728-608-284 </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7" name="Text Box 4">
              <a:extLst>
                <a:ext uri="{FF2B5EF4-FFF2-40B4-BE49-F238E27FC236}">
                  <a16:creationId xmlns:a16="http://schemas.microsoft.com/office/drawing/2014/main" id="{072946E4-14A2-274C-9A1D-FF11F54E22E6}"/>
                </a:ext>
              </a:extLst>
            </p:cNvPr>
            <p:cNvSpPr txBox="1">
              <a:spLocks noChangeArrowheads="1"/>
            </p:cNvSpPr>
            <p:nvPr/>
          </p:nvSpPr>
          <p:spPr bwMode="auto">
            <a:xfrm>
              <a:off x="106765725" y="108266156"/>
              <a:ext cx="2617891" cy="2306026"/>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MEDICAL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Med Unit Duty Officer: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noProof="1">
                  <a:ln>
                    <a:noFill/>
                  </a:ln>
                  <a:solidFill>
                    <a:srgbClr val="000000"/>
                  </a:solidFill>
                  <a:effectLst/>
                  <a:latin typeface="Cambria" panose="02040503050406030204" pitchFamily="18" charset="0"/>
                  <a:ea typeface="Cambria" panose="02040503050406030204" pitchFamily="18" charset="0"/>
                </a:rPr>
                <a:t>0722-513</a:t>
              </a: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a:t>
              </a:r>
              <a:r>
                <a:rPr kumimoji="0" lang="en-US" altLang="en-US" sz="1000" b="0" i="0" u="none" strike="noStrike" cap="none" normalizeH="0" baseline="0" noProof="1">
                  <a:ln>
                    <a:noFill/>
                  </a:ln>
                  <a:solidFill>
                    <a:srgbClr val="000000"/>
                  </a:solidFill>
                  <a:effectLst/>
                  <a:latin typeface="Cambria" panose="02040503050406030204" pitchFamily="18" charset="0"/>
                  <a:ea typeface="Cambria" panose="02040503050406030204" pitchFamily="18" charset="0"/>
                </a:rPr>
                <a:t>323; If you do not get a response, call POST ONE. Do not text or email in an emergency. </a:t>
              </a:r>
              <a:br>
                <a:rPr kumimoji="0" lang="en-US" altLang="en-US" sz="1000" b="0" i="0" u="none" strike="noStrike" cap="none" normalizeH="0" baseline="0" noProof="1">
                  <a:ln>
                    <a:noFill/>
                  </a:ln>
                  <a:solidFill>
                    <a:srgbClr val="000000"/>
                  </a:solidFill>
                  <a:effectLst/>
                  <a:latin typeface="Cambria" panose="02040503050406030204" pitchFamily="18" charset="0"/>
                  <a:ea typeface="Cambria" panose="02040503050406030204" pitchFamily="18" charset="0"/>
                </a:rPr>
              </a:br>
              <a:endPar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Reception: </a:t>
              </a: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020-363-6633 </a:t>
              </a:r>
              <a:b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b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7:15am - 4:30pm, Mon-Thurs; </a:t>
              </a:r>
              <a:b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b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7:15am-12:15pm, Fri</a:t>
              </a:r>
              <a:b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b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Email: </a:t>
              </a: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hlinkClick r:id="rId4"/>
                </a:rPr>
                <a:t>NairobiHealthUnit@state.gov</a:t>
              </a:r>
              <a:endPar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a:solidFill>
                    <a:srgbClr val="000000"/>
                  </a:solidFill>
                  <a:latin typeface="Cambria" panose="02040503050406030204" pitchFamily="18" charset="0"/>
                  <a:ea typeface="Cambria" panose="02040503050406030204" pitchFamily="18" charset="0"/>
                </a:rPr>
                <a:t>Walk –in Hours: M-F, 7:30 – 9:00 am</a:t>
              </a:r>
              <a:endPar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Please do not walk-in for the following symptoms- CALL first! </a:t>
              </a:r>
              <a:r>
                <a:rPr kumimoji="0" lang="en-US" altLang="en-US" sz="100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Fever, cough, runny nose, sore throat, diarrhea. </a:t>
              </a:r>
              <a:endParaRPr kumimoji="0" lang="en-US" altLang="en-US"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8" name="Text Box 5">
              <a:extLst>
                <a:ext uri="{FF2B5EF4-FFF2-40B4-BE49-F238E27FC236}">
                  <a16:creationId xmlns:a16="http://schemas.microsoft.com/office/drawing/2014/main" id="{2265756D-1CED-A44A-ABF8-B9434D38FC9D}"/>
                </a:ext>
              </a:extLst>
            </p:cNvPr>
            <p:cNvSpPr txBox="1">
              <a:spLocks noChangeArrowheads="1"/>
            </p:cNvSpPr>
            <p:nvPr/>
          </p:nvSpPr>
          <p:spPr bwMode="auto">
            <a:xfrm>
              <a:off x="109472558" y="107967592"/>
              <a:ext cx="2760193" cy="1982606"/>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BANKING</a:t>
              </a:r>
            </a:p>
            <a:p>
              <a:pPr lvl="0" defTabSz="914400" eaLnBrk="0" fontAlgn="base" hangingPunct="0">
                <a:spcBef>
                  <a:spcPct val="0"/>
                </a:spcBef>
                <a:spcAft>
                  <a:spcPct val="0"/>
                </a:spcAft>
              </a:pPr>
              <a:br>
                <a:rPr lang="en-US" altLang="en-US" sz="900" dirty="0">
                  <a:solidFill>
                    <a:srgbClr val="000000"/>
                  </a:solidFill>
                  <a:latin typeface="Cambria" panose="02040503050406030204" pitchFamily="18" charset="0"/>
                </a:rPr>
              </a:br>
              <a:r>
                <a:rPr lang="en-US" altLang="en-US" sz="900" dirty="0">
                  <a:solidFill>
                    <a:srgbClr val="000000"/>
                  </a:solidFill>
                  <a:latin typeface="Cambria" panose="02040503050406030204" pitchFamily="18" charset="0"/>
                </a:rPr>
                <a:t>   Monday-Thursday: 8:30 am-3:30 pm, </a:t>
              </a:r>
              <a:br>
                <a:rPr lang="en-US" altLang="en-US" sz="900" dirty="0">
                  <a:solidFill>
                    <a:srgbClr val="000000"/>
                  </a:solidFill>
                  <a:latin typeface="Cambria" panose="02040503050406030204" pitchFamily="18" charset="0"/>
                </a:rPr>
              </a:br>
              <a:r>
                <a:rPr lang="en-US" altLang="en-US" sz="900" dirty="0">
                  <a:solidFill>
                    <a:srgbClr val="000000"/>
                  </a:solidFill>
                  <a:latin typeface="Cambria" panose="02040503050406030204" pitchFamily="18" charset="0"/>
                </a:rPr>
                <a:t>   Friday: 8:00 am- 2:00 pm </a:t>
              </a:r>
              <a:br>
                <a:rPr lang="en-US" altLang="en-US" sz="900" dirty="0">
                  <a:solidFill>
                    <a:srgbClr val="000000"/>
                  </a:solidFill>
                  <a:latin typeface="Cambria" panose="02040503050406030204" pitchFamily="18" charset="0"/>
                </a:rPr>
              </a:br>
              <a:endParaRPr lang="en-US" altLang="en-US" sz="900" i="1" dirty="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sz="900" i="1" dirty="0">
                <a:solidFill>
                  <a:srgbClr val="000000"/>
                </a:solidFill>
                <a:latin typeface="Cambria" panose="02040503050406030204" pitchFamily="18" charset="0"/>
              </a:endParaRPr>
            </a:p>
          </p:txBody>
        </p:sp>
        <p:sp>
          <p:nvSpPr>
            <p:cNvPr id="19" name="Text Box 7">
              <a:extLst>
                <a:ext uri="{FF2B5EF4-FFF2-40B4-BE49-F238E27FC236}">
                  <a16:creationId xmlns:a16="http://schemas.microsoft.com/office/drawing/2014/main" id="{BA46A392-2254-BC44-AF99-4970464DAE36}"/>
                </a:ext>
              </a:extLst>
            </p:cNvPr>
            <p:cNvSpPr txBox="1">
              <a:spLocks noChangeArrowheads="1"/>
            </p:cNvSpPr>
            <p:nvPr/>
          </p:nvSpPr>
          <p:spPr bwMode="auto">
            <a:xfrm>
              <a:off x="106765725" y="110676899"/>
              <a:ext cx="2617891" cy="930491"/>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MAINTENANCE </a:t>
              </a:r>
              <a:endParaRPr kumimoji="0" lang="en-US" altLang="en-US" sz="1000" b="1"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Maintenance Supervisor </a:t>
              </a:r>
            </a:p>
            <a:p>
              <a:pPr defTabSz="914400" eaLnBrk="0" fontAlgn="base" hangingPunct="0">
                <a:spcBef>
                  <a:spcPct val="0"/>
                </a:spcBef>
                <a:spcAft>
                  <a:spcPct val="0"/>
                </a:spcAft>
              </a:pPr>
              <a:r>
                <a:rPr kumimoji="0" lang="en-US" altLang="en-US" sz="1000" b="1" i="0" u="none" strike="noStrike" cap="none" normalizeH="0" baseline="0" dirty="0">
                  <a:ln>
                    <a:noFill/>
                  </a:ln>
                  <a:solidFill>
                    <a:srgbClr val="000000"/>
                  </a:solidFill>
                  <a:effectLst/>
                  <a:latin typeface="Cambria" panose="02040503050406030204" pitchFamily="18" charset="0"/>
                </a:rPr>
                <a:t>During Office Hours: </a:t>
              </a:r>
              <a:r>
                <a:rPr lang="en-US" sz="900" b="0" i="0" dirty="0">
                  <a:solidFill>
                    <a:srgbClr val="323130"/>
                  </a:solidFill>
                  <a:effectLst/>
                  <a:latin typeface="Cambria" panose="02040503050406030204" pitchFamily="18" charset="0"/>
                  <a:ea typeface="Cambria" panose="02040503050406030204" pitchFamily="18" charset="0"/>
                </a:rPr>
                <a:t>020-363-6443</a:t>
              </a: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After Hours On Call: </a:t>
              </a:r>
              <a:r>
                <a:rPr kumimoji="0" lang="en-US" altLang="en-US" sz="900" b="0" i="0" u="none" strike="noStrike" cap="none" normalizeH="0" baseline="0" dirty="0">
                  <a:ln>
                    <a:noFill/>
                  </a:ln>
                  <a:solidFill>
                    <a:srgbClr val="000000"/>
                  </a:solidFill>
                  <a:effectLst/>
                  <a:latin typeface="Cambria" panose="02040503050406030204" pitchFamily="18" charset="0"/>
                </a:rPr>
                <a:t>0724-255-603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8">
              <a:extLst>
                <a:ext uri="{FF2B5EF4-FFF2-40B4-BE49-F238E27FC236}">
                  <a16:creationId xmlns:a16="http://schemas.microsoft.com/office/drawing/2014/main" id="{2FE8D803-CA7B-2541-98BE-E5FE74D49AD7}"/>
                </a:ext>
              </a:extLst>
            </p:cNvPr>
            <p:cNvSpPr txBox="1">
              <a:spLocks noChangeArrowheads="1"/>
            </p:cNvSpPr>
            <p:nvPr/>
          </p:nvSpPr>
          <p:spPr bwMode="auto">
            <a:xfrm>
              <a:off x="109483057" y="110038738"/>
              <a:ext cx="4074844" cy="4454303"/>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CONSULAR SERVICES</a:t>
              </a:r>
            </a:p>
            <a:p>
              <a:pPr marL="0" marR="0" lvl="0" indent="0" algn="ctr" defTabSz="914400" rtl="0" eaLnBrk="0" fontAlgn="base" latinLnBrk="0" hangingPunct="0">
                <a:lnSpc>
                  <a:spcPct val="100000"/>
                </a:lnSpc>
                <a:spcBef>
                  <a:spcPct val="0"/>
                </a:spcBef>
                <a:spcAft>
                  <a:spcPct val="0"/>
                </a:spcAft>
                <a:buClrTx/>
                <a:buSzTx/>
                <a:buFontTx/>
                <a:buNone/>
                <a:tabLst/>
              </a:pPr>
              <a:endParaRPr lang="en-US" sz="900" dirty="0">
                <a:latin typeface="Cambria" panose="02040503050406030204" pitchFamily="18" charset="0"/>
              </a:endParaRPr>
            </a:p>
            <a:p>
              <a:pPr defTabSz="914400" eaLnBrk="0" fontAlgn="base" hangingPunct="0">
                <a:spcBef>
                  <a:spcPct val="0"/>
                </a:spcBef>
                <a:spcAft>
                  <a:spcPct val="0"/>
                </a:spcAft>
              </a:pPr>
              <a:r>
                <a:rPr lang="en-US" altLang="en-US" sz="1000" b="1" dirty="0">
                  <a:latin typeface="Cambria" panose="02040503050406030204" pitchFamily="18" charset="0"/>
                </a:rPr>
                <a:t>Consular Section: </a:t>
              </a:r>
              <a:r>
                <a:rPr lang="en-US" altLang="en-US" sz="1000" dirty="0">
                  <a:latin typeface="Cambria" panose="02040503050406030204" pitchFamily="18" charset="0"/>
                </a:rPr>
                <a:t>General Info: 020-363-6011 </a:t>
              </a:r>
              <a:br>
                <a:rPr lang="en-US" altLang="en-US" sz="900" dirty="0">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The office is closed on all American/Kenyan holidays and the last Wednesday of the month.</a:t>
              </a:r>
              <a:endParaRPr lang="en-US" altLang="en-US" sz="900" dirty="0">
                <a:latin typeface="Cambria" panose="02040503050406030204" pitchFamily="18" charset="0"/>
              </a:endParaRPr>
            </a:p>
            <a:p>
              <a:pPr defTabSz="914400" eaLnBrk="0" fontAlgn="base" hangingPunct="0">
                <a:spcBef>
                  <a:spcPct val="0"/>
                </a:spcBef>
                <a:spcAft>
                  <a:spcPct val="0"/>
                </a:spcAft>
              </a:pPr>
              <a:endParaRPr lang="en-US" altLang="en-US" sz="900" dirty="0">
                <a:latin typeface="Cambria" panose="02040503050406030204" pitchFamily="18" charset="0"/>
              </a:endParaRPr>
            </a:p>
            <a:p>
              <a:pPr marL="0" marR="0">
                <a:spcBef>
                  <a:spcPts val="0"/>
                </a:spcBef>
                <a:spcAft>
                  <a:spcPts val="0"/>
                </a:spcAft>
              </a:pPr>
              <a:r>
                <a:rPr lang="en-US" sz="1000" b="1" dirty="0">
                  <a:solidFill>
                    <a:srgbClr val="000000"/>
                  </a:solidFill>
                  <a:effectLst/>
                  <a:latin typeface="Cambria" panose="02040503050406030204" pitchFamily="18" charset="0"/>
                  <a:ea typeface="Cambria" panose="02040503050406030204" pitchFamily="18" charset="0"/>
                </a:rPr>
                <a:t>American Citizen Services (Mission Personnel):</a:t>
              </a:r>
              <a:r>
                <a:rPr lang="en-US" sz="1000" dirty="0">
                  <a:solidFill>
                    <a:srgbClr val="000000"/>
                  </a:solidFill>
                  <a:effectLst/>
                  <a:latin typeface="Cambria" panose="02040503050406030204" pitchFamily="18" charset="0"/>
                  <a:ea typeface="Cambria" panose="02040503050406030204" pitchFamily="18" charset="0"/>
                </a:rPr>
                <a:t> </a:t>
              </a:r>
              <a:r>
                <a:rPr lang="en-US" sz="900" dirty="0">
                  <a:solidFill>
                    <a:srgbClr val="000000"/>
                  </a:solidFill>
                  <a:effectLst/>
                  <a:latin typeface="Cambria" panose="02040503050406030204" pitchFamily="18" charset="0"/>
                  <a:ea typeface="Cambria" panose="02040503050406030204" pitchFamily="18" charset="0"/>
                </a:rPr>
                <a:t>The consular section can process U.S. passport (both official and personal) applications, Consular Reports of Birth Abroad, and provide notarial services for Mission employees and their families.  To schedule an appointment for any of these services please email </a:t>
              </a:r>
              <a:r>
                <a:rPr lang="en-US" sz="900" u="sng" dirty="0">
                  <a:solidFill>
                    <a:srgbClr val="000000"/>
                  </a:solidFill>
                  <a:effectLst/>
                  <a:latin typeface="Cambria" panose="02040503050406030204" pitchFamily="18" charset="0"/>
                  <a:ea typeface="Cambria" panose="02040503050406030204" pitchFamily="18" charset="0"/>
                  <a:hlinkClick r:id="rId5"/>
                </a:rPr>
                <a:t>Kenya_ACS@state.gov</a:t>
              </a:r>
              <a:r>
                <a:rPr lang="en-US" sz="900" dirty="0">
                  <a:solidFill>
                    <a:srgbClr val="000000"/>
                  </a:solidFill>
                  <a:effectLst/>
                  <a:latin typeface="Cambria" panose="02040503050406030204" pitchFamily="18" charset="0"/>
                  <a:ea typeface="Cambria" panose="02040503050406030204" pitchFamily="18" charset="0"/>
                </a:rPr>
                <a:t> or call ext. 6451.  For specific American Citizen Services questions, please contact ACS Chief Robyn </a:t>
              </a:r>
              <a:r>
                <a:rPr lang="en-US" sz="900" dirty="0" err="1">
                  <a:solidFill>
                    <a:srgbClr val="000000"/>
                  </a:solidFill>
                  <a:effectLst/>
                  <a:latin typeface="Cambria" panose="02040503050406030204" pitchFamily="18" charset="0"/>
                  <a:ea typeface="Cambria" panose="02040503050406030204" pitchFamily="18" charset="0"/>
                </a:rPr>
                <a:t>Luffman</a:t>
              </a:r>
              <a:r>
                <a:rPr lang="en-US" sz="900" dirty="0">
                  <a:solidFill>
                    <a:srgbClr val="000000"/>
                  </a:solidFill>
                  <a:effectLst/>
                  <a:latin typeface="Cambria" panose="02040503050406030204" pitchFamily="18" charset="0"/>
                  <a:ea typeface="Cambria" panose="02040503050406030204" pitchFamily="18" charset="0"/>
                </a:rPr>
                <a:t> at </a:t>
              </a:r>
              <a:r>
                <a:rPr lang="en-US" sz="900" u="sng" dirty="0">
                  <a:solidFill>
                    <a:srgbClr val="000000"/>
                  </a:solidFill>
                  <a:effectLst/>
                  <a:latin typeface="Cambria" panose="02040503050406030204" pitchFamily="18" charset="0"/>
                  <a:ea typeface="Cambria" panose="02040503050406030204" pitchFamily="18" charset="0"/>
                  <a:hlinkClick r:id="rId6"/>
                </a:rPr>
                <a:t>LuffmanRN@state.gov</a:t>
              </a:r>
              <a:r>
                <a:rPr lang="en-US" sz="900" dirty="0">
                  <a:solidFill>
                    <a:srgbClr val="000000"/>
                  </a:solidFill>
                  <a:effectLst/>
                  <a:latin typeface="Cambria" panose="02040503050406030204" pitchFamily="18" charset="0"/>
                  <a:ea typeface="Cambria" panose="02040503050406030204" pitchFamily="18" charset="0"/>
                </a:rPr>
                <a:t>. </a:t>
              </a:r>
              <a:endParaRPr lang="en-US" sz="900" dirty="0">
                <a:effectLst/>
                <a:latin typeface="Cambria" panose="02040503050406030204" pitchFamily="18" charset="0"/>
                <a:ea typeface="Cambria" panose="02040503050406030204" pitchFamily="18" charset="0"/>
              </a:endParaRPr>
            </a:p>
            <a:p>
              <a:pPr marL="0" marR="0" algn="l">
                <a:spcBef>
                  <a:spcPts val="0"/>
                </a:spcBef>
                <a:spcAft>
                  <a:spcPts val="0"/>
                </a:spcAft>
              </a:pPr>
              <a:br>
                <a:rPr lang="en-US" sz="900" b="1" dirty="0">
                  <a:solidFill>
                    <a:srgbClr val="000000"/>
                  </a:solidFill>
                  <a:effectLst/>
                  <a:latin typeface="Cambria" panose="02040503050406030204" pitchFamily="18" charset="0"/>
                  <a:ea typeface="Cambria" panose="02040503050406030204" pitchFamily="18" charset="0"/>
                </a:rPr>
              </a:br>
              <a:r>
                <a:rPr lang="en-US" sz="1000" b="1" dirty="0">
                  <a:solidFill>
                    <a:srgbClr val="000000"/>
                  </a:solidFill>
                  <a:effectLst/>
                  <a:latin typeface="Cambria" panose="02040503050406030204" pitchFamily="18" charset="0"/>
                  <a:ea typeface="Cambria" panose="02040503050406030204" pitchFamily="18" charset="0"/>
                </a:rPr>
                <a:t>American Citizen Services (General Public): </a:t>
              </a:r>
              <a:endParaRPr lang="en-US" sz="1000" dirty="0">
                <a:effectLst/>
                <a:latin typeface="Cambria" panose="02040503050406030204" pitchFamily="18" charset="0"/>
                <a:ea typeface="Cambria" panose="02040503050406030204" pitchFamily="18" charset="0"/>
              </a:endParaRPr>
            </a:p>
            <a:p>
              <a:r>
                <a:rPr lang="en-US" sz="900" i="1" dirty="0">
                  <a:solidFill>
                    <a:srgbClr val="000000"/>
                  </a:solidFill>
                  <a:effectLst/>
                  <a:latin typeface="Cambria" panose="02040503050406030204" pitchFamily="18" charset="0"/>
                  <a:ea typeface="Cambria" panose="02040503050406030204" pitchFamily="18" charset="0"/>
                </a:rPr>
                <a:t>Please note that while service appointments have resumed, wait times are extensive</a:t>
              </a:r>
              <a:r>
                <a:rPr lang="en-US" sz="900" dirty="0">
                  <a:solidFill>
                    <a:srgbClr val="000000"/>
                  </a:solidFill>
                  <a:effectLst/>
                  <a:latin typeface="Cambria" panose="02040503050406030204" pitchFamily="18" charset="0"/>
                  <a:ea typeface="Cambria" panose="02040503050406030204" pitchFamily="18" charset="0"/>
                </a:rPr>
                <a:t>. Passport and notarial services are available for the general public </a:t>
              </a:r>
              <a:r>
                <a:rPr lang="en-US" sz="900" u="sng" dirty="0">
                  <a:solidFill>
                    <a:srgbClr val="000000"/>
                  </a:solidFill>
                  <a:effectLst/>
                  <a:latin typeface="Cambria" panose="02040503050406030204" pitchFamily="18" charset="0"/>
                  <a:ea typeface="Cambria" panose="02040503050406030204" pitchFamily="18" charset="0"/>
                  <a:hlinkClick r:id="rId7"/>
                </a:rPr>
                <a:t>here</a:t>
              </a:r>
              <a:r>
                <a:rPr lang="en-US" sz="900" dirty="0">
                  <a:solidFill>
                    <a:srgbClr val="000000"/>
                  </a:solidFill>
                  <a:effectLst/>
                  <a:latin typeface="Cambria" panose="02040503050406030204" pitchFamily="18" charset="0"/>
                  <a:ea typeface="Cambria" panose="02040503050406030204" pitchFamily="18" charset="0"/>
                </a:rPr>
                <a:t>. For Consular Report of a Birth Abroad appointments, email the ACS unit at </a:t>
              </a:r>
              <a:r>
                <a:rPr lang="en-US" sz="900" u="sng" dirty="0">
                  <a:solidFill>
                    <a:srgbClr val="000000"/>
                  </a:solidFill>
                  <a:effectLst/>
                  <a:latin typeface="Cambria" panose="02040503050406030204" pitchFamily="18" charset="0"/>
                  <a:ea typeface="Cambria" panose="02040503050406030204" pitchFamily="18" charset="0"/>
                  <a:hlinkClick r:id="rId5"/>
                </a:rPr>
                <a:t>Kenya_ACS@state.gov</a:t>
              </a:r>
              <a:r>
                <a:rPr lang="en-US" sz="900" dirty="0">
                  <a:solidFill>
                    <a:srgbClr val="000000"/>
                  </a:solidFill>
                  <a:effectLst/>
                  <a:latin typeface="Cambria" panose="02040503050406030204" pitchFamily="18" charset="0"/>
                  <a:ea typeface="Cambria" panose="02040503050406030204" pitchFamily="18" charset="0"/>
                </a:rPr>
                <a:t>. For after-hour emergencies, contact 020-363-6170. For other services, email </a:t>
              </a:r>
              <a:r>
                <a:rPr lang="en-US" sz="900" u="sng" dirty="0">
                  <a:solidFill>
                    <a:srgbClr val="000000"/>
                  </a:solidFill>
                  <a:effectLst/>
                  <a:latin typeface="Cambria" panose="02040503050406030204" pitchFamily="18" charset="0"/>
                  <a:ea typeface="Cambria" panose="02040503050406030204" pitchFamily="18" charset="0"/>
                  <a:hlinkClick r:id="rId5"/>
                </a:rPr>
                <a:t>Kenya_ACS@state.gov</a:t>
              </a:r>
              <a:r>
                <a:rPr lang="en-US" sz="900" dirty="0">
                  <a:solidFill>
                    <a:srgbClr val="000000"/>
                  </a:solidFill>
                  <a:effectLst/>
                  <a:latin typeface="Cambria" panose="02040503050406030204" pitchFamily="18" charset="0"/>
                  <a:ea typeface="Cambria" panose="02040503050406030204" pitchFamily="18" charset="0"/>
                </a:rPr>
                <a:t>.</a:t>
              </a:r>
              <a:endParaRPr lang="en-US" altLang="en-US" sz="900" dirty="0">
                <a:solidFill>
                  <a:srgbClr val="000000"/>
                </a:solidFill>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000000"/>
                  </a:solidFill>
                  <a:effectLst/>
                  <a:latin typeface="Cambria" panose="02040503050406030204" pitchFamily="18" charset="0"/>
                </a:rPr>
                <a:t>Non-Immigrant Visa: </a:t>
              </a:r>
              <a:r>
                <a:rPr kumimoji="0" lang="en-US" altLang="en-US" sz="900" b="0" i="0" u="none" strike="noStrike" cap="none" normalizeH="0" baseline="0" dirty="0">
                  <a:ln>
                    <a:noFill/>
                  </a:ln>
                  <a:solidFill>
                    <a:srgbClr val="000000"/>
                  </a:solidFill>
                  <a:effectLst/>
                  <a:latin typeface="Cambria" panose="02040503050406030204" pitchFamily="18" charset="0"/>
                </a:rPr>
                <a:t>https://</a:t>
              </a:r>
              <a:r>
                <a:rPr kumimoji="0" lang="en-US" altLang="en-US" sz="900" b="0" i="0" u="none" strike="noStrike" cap="none" normalizeH="0" baseline="0" dirty="0" err="1">
                  <a:ln>
                    <a:noFill/>
                  </a:ln>
                  <a:solidFill>
                    <a:srgbClr val="000000"/>
                  </a:solidFill>
                  <a:effectLst/>
                  <a:latin typeface="Cambria" panose="02040503050406030204" pitchFamily="18" charset="0"/>
                </a:rPr>
                <a:t>ke.usembassy.gov</a:t>
              </a:r>
              <a:r>
                <a:rPr kumimoji="0" lang="en-US" altLang="en-US" sz="900" b="0" i="0" u="none" strike="noStrike" cap="none" normalizeH="0" baseline="0" dirty="0">
                  <a:ln>
                    <a:noFill/>
                  </a:ln>
                  <a:solidFill>
                    <a:srgbClr val="000000"/>
                  </a:solidFill>
                  <a:effectLst/>
                  <a:latin typeface="Cambria" panose="02040503050406030204" pitchFamily="18" charset="0"/>
                </a:rPr>
                <a:t>/visas/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000000"/>
                  </a:solidFill>
                  <a:effectLst/>
                  <a:latin typeface="Cambria" panose="02040503050406030204" pitchFamily="18" charset="0"/>
                </a:rPr>
                <a:t>Immigrant/Diversity Visa: </a:t>
              </a:r>
              <a:r>
                <a:rPr kumimoji="0" lang="en-US" altLang="en-US" sz="900" b="0" i="0" u="none" strike="noStrike" cap="none" normalizeH="0" baseline="0" dirty="0">
                  <a:ln>
                    <a:noFill/>
                  </a:ln>
                  <a:solidFill>
                    <a:srgbClr val="000000"/>
                  </a:solidFill>
                  <a:effectLst/>
                  <a:latin typeface="Cambria" panose="02040503050406030204" pitchFamily="18" charset="0"/>
                </a:rPr>
                <a:t>https://</a:t>
              </a:r>
              <a:r>
                <a:rPr kumimoji="0" lang="en-US" altLang="en-US" sz="900" b="0" i="0" u="none" strike="noStrike" cap="none" normalizeH="0" baseline="0" dirty="0" err="1">
                  <a:ln>
                    <a:noFill/>
                  </a:ln>
                  <a:solidFill>
                    <a:srgbClr val="000000"/>
                  </a:solidFill>
                  <a:effectLst/>
                  <a:latin typeface="Cambria" panose="02040503050406030204" pitchFamily="18" charset="0"/>
                </a:rPr>
                <a:t>ke.usembassy.gov</a:t>
              </a:r>
              <a:r>
                <a:rPr kumimoji="0" lang="en-US" altLang="en-US" sz="900" b="0" i="0" u="none" strike="noStrike" cap="none" normalizeH="0" baseline="0" dirty="0">
                  <a:ln>
                    <a:noFill/>
                  </a:ln>
                  <a:solidFill>
                    <a:srgbClr val="000000"/>
                  </a:solidFill>
                  <a:effectLst/>
                  <a:latin typeface="Cambria" panose="02040503050406030204" pitchFamily="18" charset="0"/>
                </a:rPr>
                <a:t>/visas/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DHS Citizenship &amp; Immigration Services (CIS): </a:t>
              </a: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ambria" panose="02040503050406030204" pitchFamily="18" charset="0"/>
                </a:rPr>
                <a:t>363-6111; Fax: 363-6103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ambria" panose="02040503050406030204" pitchFamily="18" charset="0"/>
                </a:rPr>
                <a:t>Mission Personnel</a:t>
              </a:r>
              <a:br>
                <a:rPr kumimoji="0" lang="en-US" altLang="en-US" sz="900" b="0" i="0" u="none" strike="noStrike" cap="none" normalizeH="0" baseline="0" dirty="0">
                  <a:ln>
                    <a:noFill/>
                  </a:ln>
                  <a:solidFill>
                    <a:srgbClr val="000000"/>
                  </a:solidFill>
                  <a:effectLst/>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Email </a:t>
              </a:r>
              <a:r>
                <a:rPr kumimoji="0" lang="en-US" altLang="en-US" sz="900" b="0" i="0" u="none" strike="noStrike" cap="none" normalizeH="0" baseline="0" dirty="0">
                  <a:ln>
                    <a:noFill/>
                  </a:ln>
                  <a:solidFill>
                    <a:srgbClr val="000000"/>
                  </a:solidFill>
                  <a:effectLst/>
                  <a:latin typeface="Cambria" panose="02040503050406030204" pitchFamily="18" charset="0"/>
                  <a:hlinkClick r:id="rId8"/>
                </a:rPr>
                <a:t>uscis.nbo.public@uscis.dhs.gov</a:t>
              </a:r>
              <a:r>
                <a:rPr kumimoji="0" lang="en-US" altLang="en-US" sz="900" b="0" i="0" u="none" strike="noStrike" cap="none" normalizeH="0" baseline="0" dirty="0">
                  <a:ln>
                    <a:noFill/>
                  </a:ln>
                  <a:solidFill>
                    <a:srgbClr val="000000"/>
                  </a:solidFill>
                  <a:effectLst/>
                  <a:latin typeface="Cambria" panose="02040503050406030204" pitchFamily="18" charset="0"/>
                </a:rPr>
                <a:t> for an appointment. </a:t>
              </a:r>
              <a:br>
                <a:rPr kumimoji="0" lang="en-US" altLang="en-US" sz="900" b="0" i="0" u="none" strike="noStrike" cap="none" normalizeH="0" baseline="0" dirty="0">
                  <a:ln>
                    <a:noFill/>
                  </a:ln>
                  <a:solidFill>
                    <a:srgbClr val="000000"/>
                  </a:solidFill>
                  <a:effectLst/>
                  <a:latin typeface="Cambria" panose="02040503050406030204" pitchFamily="18" charset="0"/>
                </a:rPr>
              </a:br>
              <a:r>
                <a:rPr kumimoji="0" lang="en-US" altLang="en-US" sz="900" b="1" i="0" u="none" strike="noStrike" cap="none" normalizeH="0" baseline="0" dirty="0">
                  <a:ln>
                    <a:noFill/>
                  </a:ln>
                  <a:solidFill>
                    <a:srgbClr val="000000"/>
                  </a:solidFill>
                  <a:effectLst/>
                  <a:latin typeface="Cambria" panose="02040503050406030204" pitchFamily="18" charset="0"/>
                </a:rPr>
                <a:t>General Public</a:t>
              </a:r>
              <a:br>
                <a:rPr kumimoji="0" lang="en-US" altLang="en-US" sz="900" b="0" i="0" u="none" strike="noStrike" cap="none" normalizeH="0" baseline="0" dirty="0">
                  <a:ln>
                    <a:noFill/>
                  </a:ln>
                  <a:solidFill>
                    <a:srgbClr val="000000"/>
                  </a:solidFill>
                  <a:effectLst/>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Tues &amp; Thurs: 1:30-3:30 pm; Wed: CLOSED; Fri: 9-11 am</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21" name="Text Box 9">
              <a:extLst>
                <a:ext uri="{FF2B5EF4-FFF2-40B4-BE49-F238E27FC236}">
                  <a16:creationId xmlns:a16="http://schemas.microsoft.com/office/drawing/2014/main" id="{1CC5FAB6-DFC0-F345-815C-776D956397EF}"/>
                </a:ext>
              </a:extLst>
            </p:cNvPr>
            <p:cNvSpPr txBox="1">
              <a:spLocks noChangeArrowheads="1"/>
            </p:cNvSpPr>
            <p:nvPr/>
          </p:nvSpPr>
          <p:spPr bwMode="auto">
            <a:xfrm>
              <a:off x="112293631" y="107981321"/>
              <a:ext cx="1246932" cy="1989228"/>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TRAVEL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Express Travel Office: </a:t>
              </a:r>
              <a:br>
                <a:rPr kumimoji="0" lang="en-US" altLang="en-US" sz="1000" b="0" i="0" u="none" strike="noStrike" cap="none" normalizeH="0" baseline="0" dirty="0">
                  <a:ln>
                    <a:noFill/>
                  </a:ln>
                  <a:solidFill>
                    <a:srgbClr val="000000"/>
                  </a:solidFill>
                  <a:effectLst/>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020-363-6229 or 020-363-2415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ambria" panose="02040503050406030204" pitchFamily="18" charset="0"/>
                </a:rPr>
                <a:t>Emergency Hotlines - after office hours &amp; Airport </a:t>
              </a:r>
              <a:br>
                <a:rPr kumimoji="0" lang="en-US" altLang="en-US" sz="900" b="0" i="0" u="none" strike="noStrike" cap="none" normalizeH="0" baseline="0" dirty="0">
                  <a:ln>
                    <a:noFill/>
                  </a:ln>
                  <a:solidFill>
                    <a:srgbClr val="000000"/>
                  </a:solidFill>
                  <a:effectLst/>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Office: (open 24 hours): +254 709 195 400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2" name="Picture 10" descr="Mail Clipart">
              <a:extLst>
                <a:ext uri="{FF2B5EF4-FFF2-40B4-BE49-F238E27FC236}">
                  <a16:creationId xmlns:a16="http://schemas.microsoft.com/office/drawing/2014/main" id="{776344EC-C174-A24D-B389-ABE44B32950B}"/>
                </a:ext>
              </a:extLst>
            </p:cNvPr>
            <p:cNvPicPr>
              <a:picLocks noChangeAspect="1" noChangeArrowheads="1"/>
            </p:cNvPicPr>
            <p:nvPr/>
          </p:nvPicPr>
          <p:blipFill>
            <a:blip r:embed="rId9" cstate="screen">
              <a:grayscl/>
              <a:extLst>
                <a:ext uri="{28A0092B-C50C-407E-A947-70E740481C1C}">
                  <a14:useLocalDpi xmlns:a14="http://schemas.microsoft.com/office/drawing/2010/main"/>
                </a:ext>
              </a:extLst>
            </a:blip>
            <a:srcRect/>
            <a:stretch>
              <a:fillRect/>
            </a:stretch>
          </p:blipFill>
          <p:spPr bwMode="auto">
            <a:xfrm>
              <a:off x="108865879" y="111793357"/>
              <a:ext cx="441179" cy="29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3" name="Picture 11" descr="Medical Icons">
              <a:extLst>
                <a:ext uri="{FF2B5EF4-FFF2-40B4-BE49-F238E27FC236}">
                  <a16:creationId xmlns:a16="http://schemas.microsoft.com/office/drawing/2014/main" id="{D7767CF5-EB35-AA41-ACB9-D7FF0CF01EE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737229" y="108308714"/>
              <a:ext cx="454041" cy="37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 name="Picture 12" descr="Image result for emergency icon free clipart">
              <a:extLst>
                <a:ext uri="{FF2B5EF4-FFF2-40B4-BE49-F238E27FC236}">
                  <a16:creationId xmlns:a16="http://schemas.microsoft.com/office/drawing/2014/main" id="{F2E8BB6C-095D-1543-87AC-1959C902A21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8964249" y="106235502"/>
              <a:ext cx="342809" cy="44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6" name="Picture 14" descr="Image result for airplane icon free clipart">
              <a:extLst>
                <a:ext uri="{FF2B5EF4-FFF2-40B4-BE49-F238E27FC236}">
                  <a16:creationId xmlns:a16="http://schemas.microsoft.com/office/drawing/2014/main" id="{A7FA4BC0-B409-1C41-8151-9613F5F1402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2984065" y="108233426"/>
              <a:ext cx="500682" cy="35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7" name="Picture 15" descr="Image result for bank icon free clipart">
              <a:extLst>
                <a:ext uri="{FF2B5EF4-FFF2-40B4-BE49-F238E27FC236}">
                  <a16:creationId xmlns:a16="http://schemas.microsoft.com/office/drawing/2014/main" id="{FB6DE271-4E5D-0D42-81D9-5FB0CCEB9F0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1527534" y="108046017"/>
              <a:ext cx="502390" cy="4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16" descr="Related image">
              <a:extLst>
                <a:ext uri="{FF2B5EF4-FFF2-40B4-BE49-F238E27FC236}">
                  <a16:creationId xmlns:a16="http://schemas.microsoft.com/office/drawing/2014/main" id="{3DC25199-ADFA-9247-B630-9C7C377EC3C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8869172" y="110710797"/>
              <a:ext cx="463170" cy="46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9" name="Picture 18" descr="Image result for gas station clipart">
              <a:extLst>
                <a:ext uri="{FF2B5EF4-FFF2-40B4-BE49-F238E27FC236}">
                  <a16:creationId xmlns:a16="http://schemas.microsoft.com/office/drawing/2014/main" id="{2FEAF7D7-D9E7-A440-A634-C2202B3C0EDE}"/>
                </a:ext>
              </a:extLst>
            </p:cNvPr>
            <p:cNvPicPr>
              <a:picLocks noChangeAspect="1" noChangeArrowheads="1"/>
            </p:cNvPicPr>
            <p:nvPr/>
          </p:nvPicPr>
          <p:blipFill>
            <a:blip r:embed="rId15" cstate="screen">
              <a:biLevel thresh="50000"/>
              <a:extLst>
                <a:ext uri="{28A0092B-C50C-407E-A947-70E740481C1C}">
                  <a14:useLocalDpi xmlns:a14="http://schemas.microsoft.com/office/drawing/2010/main"/>
                </a:ext>
              </a:extLst>
            </a:blip>
            <a:srcRect/>
            <a:stretch>
              <a:fillRect/>
            </a:stretch>
          </p:blipFill>
          <p:spPr bwMode="auto">
            <a:xfrm>
              <a:off x="108937748" y="113302792"/>
              <a:ext cx="373187" cy="4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30" name="TextBox 29">
            <a:extLst>
              <a:ext uri="{FF2B5EF4-FFF2-40B4-BE49-F238E27FC236}">
                <a16:creationId xmlns:a16="http://schemas.microsoft.com/office/drawing/2014/main" id="{08FF67FF-A8ED-A54D-B1A3-0A3B922680C1}"/>
              </a:ext>
            </a:extLst>
          </p:cNvPr>
          <p:cNvSpPr txBox="1"/>
          <p:nvPr/>
        </p:nvSpPr>
        <p:spPr>
          <a:xfrm>
            <a:off x="3226663" y="967498"/>
            <a:ext cx="4075053" cy="547295"/>
          </a:xfrm>
          <a:prstGeom prst="rect">
            <a:avLst/>
          </a:prstGeom>
          <a:noFill/>
          <a:ln w="38100">
            <a:solidFill>
              <a:srgbClr val="B1DCFF"/>
            </a:solidFill>
          </a:ln>
        </p:spPr>
        <p:txBody>
          <a:bodyPr wrap="square" rtlCol="0" anchor="ctr" anchorCtr="0">
            <a:noAutofit/>
          </a:bodyPr>
          <a:lstStyle/>
          <a:p>
            <a:r>
              <a:rPr lang="en-US" sz="1400" dirty="0">
                <a:latin typeface="Cambria" panose="02040503050406030204" pitchFamily="18" charset="0"/>
                <a:ea typeface="Cambria" panose="02040503050406030204" pitchFamily="18" charset="0"/>
              </a:rPr>
              <a:t>Please note that all service hours are subject to change. </a:t>
            </a:r>
          </a:p>
        </p:txBody>
      </p:sp>
      <p:sp>
        <p:nvSpPr>
          <p:cNvPr id="31" name="TextBox 30">
            <a:extLst>
              <a:ext uri="{FF2B5EF4-FFF2-40B4-BE49-F238E27FC236}">
                <a16:creationId xmlns:a16="http://schemas.microsoft.com/office/drawing/2014/main" id="{E539BBE8-8193-0D4D-8423-DEA3DBB848CF}"/>
              </a:ext>
            </a:extLst>
          </p:cNvPr>
          <p:cNvSpPr txBox="1"/>
          <p:nvPr/>
        </p:nvSpPr>
        <p:spPr>
          <a:xfrm>
            <a:off x="3268331" y="2953518"/>
            <a:ext cx="1635175" cy="188837"/>
          </a:xfrm>
          <a:prstGeom prst="rect">
            <a:avLst/>
          </a:prstGeom>
          <a:noFill/>
        </p:spPr>
        <p:txBody>
          <a:bodyPr wrap="square" rtlCol="0" anchor="ctr" anchorCtr="0">
            <a:noAutofit/>
          </a:bodyPr>
          <a:lstStyle/>
          <a:p>
            <a:pPr lvl="0" defTabSz="914400" eaLnBrk="0" fontAlgn="base" hangingPunct="0">
              <a:spcBef>
                <a:spcPct val="0"/>
              </a:spcBef>
              <a:spcAft>
                <a:spcPct val="0"/>
              </a:spcAft>
            </a:pPr>
            <a:r>
              <a:rPr lang="en-US" altLang="en-US" sz="1000" b="1" dirty="0">
                <a:solidFill>
                  <a:srgbClr val="000000"/>
                </a:solidFill>
                <a:latin typeface="Cambria" panose="02040503050406030204" pitchFamily="18" charset="0"/>
              </a:rPr>
              <a:t>BANK HOURS:</a:t>
            </a:r>
            <a:endParaRPr lang="en-US" altLang="en-US" sz="1600" b="1" dirty="0">
              <a:solidFill>
                <a:srgbClr val="000000"/>
              </a:solidFill>
              <a:latin typeface="Cambria" panose="02040503050406030204" pitchFamily="18" charset="0"/>
            </a:endParaRPr>
          </a:p>
        </p:txBody>
      </p:sp>
      <p:sp>
        <p:nvSpPr>
          <p:cNvPr id="33" name="TextBox 32">
            <a:extLst>
              <a:ext uri="{FF2B5EF4-FFF2-40B4-BE49-F238E27FC236}">
                <a16:creationId xmlns:a16="http://schemas.microsoft.com/office/drawing/2014/main" id="{DC2CD698-E84B-CD42-A46F-74E32AAD1D69}"/>
              </a:ext>
            </a:extLst>
          </p:cNvPr>
          <p:cNvSpPr txBox="1"/>
          <p:nvPr/>
        </p:nvSpPr>
        <p:spPr>
          <a:xfrm>
            <a:off x="3268331" y="3431435"/>
            <a:ext cx="1810842" cy="188837"/>
          </a:xfrm>
          <a:prstGeom prst="rect">
            <a:avLst/>
          </a:prstGeom>
          <a:noFill/>
        </p:spPr>
        <p:txBody>
          <a:bodyPr wrap="square" rtlCol="0" anchor="ctr" anchorCtr="0">
            <a:noAutofit/>
          </a:bodyPr>
          <a:lstStyle/>
          <a:p>
            <a:pPr lvl="0" defTabSz="914400" eaLnBrk="0" fontAlgn="base" hangingPunct="0">
              <a:spcBef>
                <a:spcPct val="0"/>
              </a:spcBef>
              <a:spcAft>
                <a:spcPct val="0"/>
              </a:spcAft>
            </a:pPr>
            <a:r>
              <a:rPr lang="en-US" altLang="en-US" sz="1000" b="1" dirty="0">
                <a:solidFill>
                  <a:srgbClr val="000000"/>
                </a:solidFill>
                <a:latin typeface="Cambria" panose="02040503050406030204" pitchFamily="18" charset="0"/>
              </a:rPr>
              <a:t>UPDATED CASHIER HOURS:</a:t>
            </a:r>
            <a:endParaRPr lang="en-US" altLang="en-US" sz="1600" b="1" dirty="0">
              <a:solidFill>
                <a:srgbClr val="000000"/>
              </a:solidFill>
              <a:latin typeface="Cambria" panose="02040503050406030204" pitchFamily="18" charset="0"/>
            </a:endParaRPr>
          </a:p>
        </p:txBody>
      </p:sp>
      <p:sp>
        <p:nvSpPr>
          <p:cNvPr id="34" name="TextBox 33">
            <a:extLst>
              <a:ext uri="{FF2B5EF4-FFF2-40B4-BE49-F238E27FC236}">
                <a16:creationId xmlns:a16="http://schemas.microsoft.com/office/drawing/2014/main" id="{43DD886C-E3D6-7A42-8D45-19EE029CFA16}"/>
              </a:ext>
            </a:extLst>
          </p:cNvPr>
          <p:cNvSpPr txBox="1"/>
          <p:nvPr/>
        </p:nvSpPr>
        <p:spPr>
          <a:xfrm>
            <a:off x="509189" y="6765136"/>
            <a:ext cx="2057755" cy="158602"/>
          </a:xfrm>
          <a:prstGeom prst="rect">
            <a:avLst/>
          </a:prstGeom>
          <a:noFill/>
        </p:spPr>
        <p:txBody>
          <a:bodyPr wrap="square" rtlCol="0" anchor="ctr" anchorCtr="0">
            <a:noAutofit/>
          </a:bodyPr>
          <a:lstStyle/>
          <a:p>
            <a:pPr lvl="0" defTabSz="914400" eaLnBrk="0" fontAlgn="base" hangingPunct="0">
              <a:spcBef>
                <a:spcPct val="0"/>
              </a:spcBef>
              <a:spcAft>
                <a:spcPct val="0"/>
              </a:spcAft>
            </a:pPr>
            <a:r>
              <a:rPr lang="en-US" altLang="en-US" sz="1000" b="1" dirty="0">
                <a:solidFill>
                  <a:srgbClr val="000000"/>
                </a:solidFill>
                <a:latin typeface="Cambria" panose="02040503050406030204" pitchFamily="18" charset="0"/>
              </a:rPr>
              <a:t>Updated Hours/Services</a:t>
            </a:r>
            <a:endParaRPr lang="en-US" altLang="en-US" sz="900" dirty="0">
              <a:solidFill>
                <a:srgbClr val="000000"/>
              </a:solidFill>
              <a:latin typeface="Cambria" panose="02040503050406030204" pitchFamily="18" charset="0"/>
            </a:endParaRPr>
          </a:p>
        </p:txBody>
      </p:sp>
      <p:pic>
        <p:nvPicPr>
          <p:cNvPr id="33794" name="Picture 2" descr="Free Flag Black And White Clipart, Download Free Clip Art, Free Clip Art on  Clipart Library">
            <a:extLst>
              <a:ext uri="{FF2B5EF4-FFF2-40B4-BE49-F238E27FC236}">
                <a16:creationId xmlns:a16="http://schemas.microsoft.com/office/drawing/2014/main" id="{9BF09280-1B31-654B-8CDF-6FBD6AF350F6}"/>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6633203" y="4933061"/>
            <a:ext cx="553338" cy="416213"/>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5">
            <a:extLst>
              <a:ext uri="{FF2B5EF4-FFF2-40B4-BE49-F238E27FC236}">
                <a16:creationId xmlns:a16="http://schemas.microsoft.com/office/drawing/2014/main" id="{3A262D1D-0C83-DB44-9BE6-87E557BD6A4E}"/>
              </a:ext>
            </a:extLst>
          </p:cNvPr>
          <p:cNvSpPr txBox="1">
            <a:spLocks noChangeArrowheads="1"/>
          </p:cNvSpPr>
          <p:nvPr/>
        </p:nvSpPr>
        <p:spPr bwMode="auto">
          <a:xfrm>
            <a:off x="3210374" y="1650698"/>
            <a:ext cx="4075053" cy="1030664"/>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MISSION KENYA OFFICE HOURS</a:t>
            </a:r>
          </a:p>
          <a:p>
            <a:pPr lvl="0" defTabSz="914400" eaLnBrk="0" fontAlgn="base" hangingPunct="0">
              <a:spcBef>
                <a:spcPct val="0"/>
              </a:spcBef>
              <a:spcAft>
                <a:spcPct val="0"/>
              </a:spcAft>
            </a:pP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1" i="0" u="none" strike="noStrike" cap="none" normalizeH="0" baseline="0">
                <a:ln>
                  <a:noFill/>
                </a:ln>
                <a:solidFill>
                  <a:srgbClr val="000000"/>
                </a:solidFill>
                <a:effectLst/>
                <a:latin typeface="Cambria" panose="02040503050406030204" pitchFamily="18" charset="0"/>
              </a:rPr>
              <a:t>Official Office Hours: </a:t>
            </a:r>
            <a:r>
              <a:rPr lang="en-US" sz="900">
                <a:solidFill>
                  <a:srgbClr val="201F1E"/>
                </a:solidFill>
                <a:latin typeface="Cambria" panose="02040503050406030204" pitchFamily="18" charset="0"/>
              </a:rPr>
              <a:t>7:15am to 4:30pm Monday through Thursday with 30 minutes for lunch, and from 7:15am to 12:15pm on Friday.  </a:t>
            </a:r>
            <a:endParaRPr lang="en-US" altLang="en-US" sz="900">
              <a:solidFill>
                <a:srgbClr val="201F1E"/>
              </a:solidFill>
              <a:latin typeface="Cambria" panose="02040503050406030204" pitchFamily="18" charset="0"/>
            </a:endParaRPr>
          </a:p>
          <a:p>
            <a:pPr lvl="0" defTabSz="914400" eaLnBrk="0" fontAlgn="base" hangingPunct="0">
              <a:spcBef>
                <a:spcPct val="0"/>
              </a:spcBef>
              <a:spcAft>
                <a:spcPct val="0"/>
              </a:spcAft>
            </a:pPr>
            <a:r>
              <a:rPr lang="en-US" sz="900">
                <a:solidFill>
                  <a:srgbClr val="201F1E"/>
                </a:solidFill>
                <a:latin typeface="Cambria" panose="02040503050406030204" pitchFamily="18" charset="0"/>
              </a:rPr>
              <a:t>Please be aware that office hours are subject to further adjustments at any time to meet Mission requirements.</a:t>
            </a:r>
            <a:endParaRPr lang="en-US" altLang="en-US" sz="900">
              <a:solidFill>
                <a:srgbClr val="000000"/>
              </a:solidFill>
              <a:latin typeface="Cambria" panose="02040503050406030204" pitchFamily="18" charset="0"/>
            </a:endParaRPr>
          </a:p>
        </p:txBody>
      </p:sp>
      <p:sp>
        <p:nvSpPr>
          <p:cNvPr id="37" name="TextBox 36">
            <a:extLst>
              <a:ext uri="{FF2B5EF4-FFF2-40B4-BE49-F238E27FC236}">
                <a16:creationId xmlns:a16="http://schemas.microsoft.com/office/drawing/2014/main" id="{E27A4EEC-8320-4D3C-8A93-E381CD4BB8FB}"/>
              </a:ext>
            </a:extLst>
          </p:cNvPr>
          <p:cNvSpPr txBox="1"/>
          <p:nvPr/>
        </p:nvSpPr>
        <p:spPr>
          <a:xfrm>
            <a:off x="3265017" y="3568806"/>
            <a:ext cx="2760335" cy="1423467"/>
          </a:xfrm>
          <a:prstGeom prst="rect">
            <a:avLst/>
          </a:prstGeom>
          <a:noFill/>
        </p:spPr>
        <p:txBody>
          <a:bodyPr wrap="square" numCol="2" spcCol="91440">
            <a:spAutoFit/>
          </a:bodyPr>
          <a:lstStyle/>
          <a:p>
            <a:pPr lvl="0" defTabSz="914400" eaLnBrk="0" fontAlgn="base" hangingPunct="0">
              <a:spcBef>
                <a:spcPct val="0"/>
              </a:spcBef>
              <a:spcAft>
                <a:spcPct val="0"/>
              </a:spcAft>
            </a:pPr>
            <a:endParaRPr lang="en-US" altLang="en-US" sz="900" i="1" dirty="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sz="900" i="1"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900" i="1" dirty="0">
                <a:solidFill>
                  <a:srgbClr val="000000"/>
                </a:solidFill>
                <a:latin typeface="Cambria" panose="02040503050406030204" pitchFamily="18" charset="0"/>
              </a:rPr>
              <a:t>Chancery Lobby </a:t>
            </a: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850" b="1" dirty="0">
                <a:solidFill>
                  <a:srgbClr val="000000"/>
                </a:solidFill>
                <a:latin typeface="Cambria" panose="02040503050406030204" pitchFamily="18" charset="0"/>
              </a:rPr>
              <a:t>Monday-Thursday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8:00 am – 11:15 am &amp; 12:00 pm – 2:00 pm; </a:t>
            </a:r>
          </a:p>
          <a:p>
            <a:pPr lvl="0" defTabSz="914400" eaLnBrk="0" fontAlgn="base" hangingPunct="0">
              <a:spcBef>
                <a:spcPct val="0"/>
              </a:spcBef>
              <a:spcAft>
                <a:spcPct val="0"/>
              </a:spcAft>
            </a:pPr>
            <a:r>
              <a:rPr lang="en-US" altLang="en-US" sz="850" b="1" dirty="0">
                <a:solidFill>
                  <a:srgbClr val="000000"/>
                </a:solidFill>
                <a:latin typeface="Cambria" panose="02040503050406030204" pitchFamily="18" charset="0"/>
              </a:rPr>
              <a:t>Friday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8:00 am – 12:30 pm </a:t>
            </a:r>
            <a:br>
              <a:rPr lang="en-US" altLang="en-US" sz="850" dirty="0">
                <a:solidFill>
                  <a:srgbClr val="000000"/>
                </a:solidFill>
                <a:latin typeface="Cambria" panose="02040503050406030204" pitchFamily="18" charset="0"/>
              </a:rPr>
            </a:b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endParaRPr lang="en-US" altLang="en-US" sz="850"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900" i="1" dirty="0">
                <a:solidFill>
                  <a:srgbClr val="000000"/>
                </a:solidFill>
                <a:latin typeface="Cambria" panose="02040503050406030204" pitchFamily="18" charset="0"/>
              </a:rPr>
              <a:t>USAID Annex Lobby </a:t>
            </a: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850" b="1" dirty="0">
                <a:solidFill>
                  <a:srgbClr val="000000"/>
                </a:solidFill>
                <a:latin typeface="Cambria" panose="02040503050406030204" pitchFamily="18" charset="0"/>
              </a:rPr>
              <a:t>Monday-Tuesday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8:30 am – 12:00 pm &amp; 1:00 pm – 2:30 pm; </a:t>
            </a:r>
            <a:r>
              <a:rPr lang="en-US" altLang="en-US" sz="850" b="1" dirty="0">
                <a:solidFill>
                  <a:srgbClr val="000000"/>
                </a:solidFill>
                <a:latin typeface="Cambria" panose="02040503050406030204" pitchFamily="18" charset="0"/>
              </a:rPr>
              <a:t>Wednesday</a:t>
            </a:r>
            <a:r>
              <a:rPr lang="en-US" altLang="en-US" sz="850" dirty="0">
                <a:solidFill>
                  <a:srgbClr val="000000"/>
                </a:solidFill>
                <a:latin typeface="Cambria" panose="02040503050406030204" pitchFamily="18" charset="0"/>
              </a:rPr>
              <a:t>: 8:30 am – 1:00 pm; </a:t>
            </a:r>
            <a:r>
              <a:rPr lang="en-US" altLang="en-US" sz="850" b="1" dirty="0">
                <a:solidFill>
                  <a:srgbClr val="000000"/>
                </a:solidFill>
                <a:latin typeface="Cambria" panose="02040503050406030204" pitchFamily="18" charset="0"/>
              </a:rPr>
              <a:t>Thursday/Friday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8:00 m – 12:30 pm</a:t>
            </a:r>
          </a:p>
        </p:txBody>
      </p:sp>
      <p:sp>
        <p:nvSpPr>
          <p:cNvPr id="36" name="TextBox 35">
            <a:extLst>
              <a:ext uri="{FF2B5EF4-FFF2-40B4-BE49-F238E27FC236}">
                <a16:creationId xmlns:a16="http://schemas.microsoft.com/office/drawing/2014/main" id="{26CB5C01-ADF4-46FA-B677-2F524E332016}"/>
              </a:ext>
            </a:extLst>
          </p:cNvPr>
          <p:cNvSpPr txBox="1"/>
          <p:nvPr/>
        </p:nvSpPr>
        <p:spPr>
          <a:xfrm>
            <a:off x="653928" y="7473957"/>
            <a:ext cx="2328548" cy="292388"/>
          </a:xfrm>
          <a:prstGeom prst="rect">
            <a:avLst/>
          </a:prstGeom>
          <a:solidFill>
            <a:schemeClr val="accent2">
              <a:lumMod val="60000"/>
              <a:lumOff val="40000"/>
            </a:schemeClr>
          </a:solidFill>
          <a:ln>
            <a:solidFill>
              <a:srgbClr val="0200FF"/>
            </a:solidFill>
          </a:ln>
        </p:spPr>
        <p:txBody>
          <a:bodyPr wrap="square" rtlCol="0">
            <a:spAutoFit/>
          </a:bodyPr>
          <a:lstStyle/>
          <a:p>
            <a:pPr algn="ctr"/>
            <a:r>
              <a:rPr lang="en-US" sz="650" i="1" dirty="0"/>
              <a:t>Now outgoing mail once a week; advise dropping outgoing mail by Tuesday to ensure it goes out in that week’s shipment</a:t>
            </a:r>
          </a:p>
        </p:txBody>
      </p:sp>
    </p:spTree>
    <p:extLst>
      <p:ext uri="{BB962C8B-B14F-4D97-AF65-F5344CB8AC3E}">
        <p14:creationId xmlns:p14="http://schemas.microsoft.com/office/powerpoint/2010/main" val="1130108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64DF7B-0B77-45B6-802E-BA93C1005950}"/>
              </a:ext>
            </a:extLst>
          </p:cNvPr>
          <p:cNvPicPr>
            <a:picLocks noChangeAspect="1"/>
          </p:cNvPicPr>
          <p:nvPr/>
        </p:nvPicPr>
        <p:blipFill>
          <a:blip r:embed="rId3"/>
          <a:stretch>
            <a:fillRect/>
          </a:stretch>
        </p:blipFill>
        <p:spPr>
          <a:xfrm>
            <a:off x="1071436" y="4192399"/>
            <a:ext cx="970438" cy="970438"/>
          </a:xfrm>
          <a:prstGeom prst="rect">
            <a:avLst/>
          </a:prstGeom>
        </p:spPr>
      </p:pic>
      <p:sp>
        <p:nvSpPr>
          <p:cNvPr id="4" name="Text Box 2">
            <a:extLst>
              <a:ext uri="{FF2B5EF4-FFF2-40B4-BE49-F238E27FC236}">
                <a16:creationId xmlns:a16="http://schemas.microsoft.com/office/drawing/2014/main" id="{92B2284B-CF7D-4B6E-8AAA-A80665EF8A12}"/>
              </a:ext>
            </a:extLst>
          </p:cNvPr>
          <p:cNvSpPr txBox="1">
            <a:spLocks noChangeArrowheads="1"/>
          </p:cNvSpPr>
          <p:nvPr/>
        </p:nvSpPr>
        <p:spPr bwMode="auto">
          <a:xfrm>
            <a:off x="473425" y="2177621"/>
            <a:ext cx="2382984" cy="2882694"/>
          </a:xfrm>
          <a:prstGeom prst="rect">
            <a:avLst/>
          </a:prstGeom>
          <a:noFill/>
          <a:ln w="25400" algn="ctr">
            <a:solidFill>
              <a:srgbClr val="0200FF"/>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Swimming Pool Guidelines</a:t>
            </a:r>
            <a:r>
              <a:rPr kumimoji="0" lang="en-US" altLang="en-US" sz="1000" b="0" i="0" u="none" strike="noStrike" cap="none" normalizeH="0" baseline="0" dirty="0">
                <a:ln>
                  <a:noFill/>
                </a:ln>
                <a:solidFill>
                  <a:srgbClr val="000000"/>
                </a:solidFill>
                <a:effectLst/>
                <a:latin typeface="Times New Roman" panose="02020603050405020304" pitchFamily="18" charset="0"/>
              </a:rPr>
              <a:t> </a:t>
            </a:r>
          </a:p>
          <a:p>
            <a:pPr marL="230187" lvl="0" indent="-171450" defTabSz="914400" eaLnBrk="0" fontAlgn="base" hangingPunct="0">
              <a:spcBef>
                <a:spcPct val="0"/>
              </a:spcBef>
              <a:spcAft>
                <a:spcPct val="0"/>
              </a:spcAft>
              <a:buSzPts val="1000"/>
              <a:buFont typeface="Arial" panose="020B0604020202020204" pitchFamily="34" charset="0"/>
              <a:buChar char="•"/>
            </a:pPr>
            <a:r>
              <a:rPr kumimoji="0" lang="en-US" altLang="en-US" sz="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Pools will remain open without </a:t>
            </a:r>
            <a:r>
              <a:rPr lang="en-US" altLang="en-US" sz="800" dirty="0">
                <a:solidFill>
                  <a:srgbClr val="000000"/>
                </a:solidFill>
                <a:latin typeface="Cambria" panose="02040503050406030204" pitchFamily="18" charset="0"/>
                <a:ea typeface="Cambria" panose="02040503050406030204" pitchFamily="18" charset="0"/>
              </a:rPr>
              <a:t>reservation or capacity constraints.  </a:t>
            </a:r>
          </a:p>
          <a:p>
            <a:pPr marL="23018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ea typeface="Cambria" panose="02040503050406030204" pitchFamily="18" charset="0"/>
              </a:rPr>
              <a:t>Adult swim (for lap swimming only) at Rosslyn Ridge is Monday-Friday at 6:00-8:00a.m.</a:t>
            </a:r>
          </a:p>
          <a:p>
            <a:pPr marL="23018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ea typeface="Cambria" panose="02040503050406030204" pitchFamily="18" charset="0"/>
              </a:rPr>
              <a:t>Swimming pools are closed for daily cleaning from 8:00-9:30 a.m.</a:t>
            </a:r>
          </a:p>
          <a:p>
            <a:pPr marL="58737" lvl="0" defTabSz="914400" eaLnBrk="0" fontAlgn="base" hangingPunct="0">
              <a:spcBef>
                <a:spcPct val="0"/>
              </a:spcBef>
              <a:spcAft>
                <a:spcPct val="0"/>
              </a:spcAft>
              <a:buSzPts val="1000"/>
            </a:pPr>
            <a:r>
              <a:rPr kumimoji="0" lang="en-US" altLang="en-US" sz="8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Maps: </a:t>
            </a:r>
          </a:p>
          <a:p>
            <a:pPr marL="58737" lvl="0" defTabSz="914400" eaLnBrk="0" fontAlgn="base" hangingPunct="0">
              <a:spcBef>
                <a:spcPct val="0"/>
              </a:spcBef>
              <a:spcAft>
                <a:spcPct val="0"/>
              </a:spcAft>
              <a:buSzPts val="1000"/>
            </a:pPr>
            <a:r>
              <a:rPr lang="en-US" altLang="en-US" sz="800" dirty="0">
                <a:solidFill>
                  <a:srgbClr val="000000"/>
                </a:solidFill>
                <a:latin typeface="Cambria" panose="02040503050406030204" pitchFamily="18" charset="0"/>
                <a:ea typeface="Cambria" panose="02040503050406030204" pitchFamily="18" charset="0"/>
              </a:rPr>
              <a:t>Rosslyn Ridge Pool: </a:t>
            </a:r>
            <a:r>
              <a:rPr lang="en-US" altLang="en-US" sz="800" dirty="0">
                <a:solidFill>
                  <a:srgbClr val="000000"/>
                </a:solidFill>
                <a:latin typeface="Cambria" panose="02040503050406030204" pitchFamily="18" charset="0"/>
                <a:ea typeface="Cambria" panose="02040503050406030204" pitchFamily="18" charset="0"/>
                <a:hlinkClick r:id="rId4"/>
              </a:rPr>
              <a:t>https://goo.gl/maps/VLaANE31L2qJnnDf7</a:t>
            </a:r>
            <a:endParaRPr lang="en-US" altLang="en-US" sz="800" dirty="0">
              <a:solidFill>
                <a:srgbClr val="000000"/>
              </a:solidFill>
              <a:latin typeface="Cambria" panose="02040503050406030204" pitchFamily="18" charset="0"/>
              <a:ea typeface="Cambria" panose="02040503050406030204" pitchFamily="18" charset="0"/>
            </a:endParaRPr>
          </a:p>
          <a:p>
            <a:pPr marL="58737" lvl="0" defTabSz="914400" eaLnBrk="0" fontAlgn="base" hangingPunct="0">
              <a:spcBef>
                <a:spcPct val="0"/>
              </a:spcBef>
              <a:spcAft>
                <a:spcPct val="0"/>
              </a:spcAft>
              <a:buSzPts val="1000"/>
            </a:pPr>
            <a:r>
              <a:rPr lang="en-US" altLang="en-US" sz="800" dirty="0">
                <a:solidFill>
                  <a:srgbClr val="000000"/>
                </a:solidFill>
                <a:latin typeface="Cambria" panose="02040503050406030204" pitchFamily="18" charset="0"/>
                <a:ea typeface="Cambria" panose="02040503050406030204" pitchFamily="18" charset="0"/>
              </a:rPr>
              <a:t> R-2 (former CMR) Pool: </a:t>
            </a:r>
            <a:r>
              <a:rPr lang="en-US" altLang="en-US" sz="800" dirty="0">
                <a:solidFill>
                  <a:srgbClr val="000000"/>
                </a:solidFill>
                <a:latin typeface="Cambria" panose="02040503050406030204" pitchFamily="18" charset="0"/>
                <a:ea typeface="Cambria" panose="02040503050406030204" pitchFamily="18" charset="0"/>
                <a:hlinkClick r:id="rId5"/>
              </a:rPr>
              <a:t>https://goo.gl/maps/RM9ntvZwU4v6ztWU7</a:t>
            </a:r>
            <a:endParaRPr lang="en-US" altLang="en-US" sz="800" dirty="0">
              <a:solidFill>
                <a:srgbClr val="000000"/>
              </a:solidFill>
              <a:latin typeface="Cambria" panose="02040503050406030204" pitchFamily="18" charset="0"/>
              <a:ea typeface="Cambria" panose="02040503050406030204" pitchFamily="18" charset="0"/>
            </a:endParaRPr>
          </a:p>
          <a:p>
            <a:pPr marL="58737" lvl="0" defTabSz="914400" eaLnBrk="0" fontAlgn="base" hangingPunct="0">
              <a:spcBef>
                <a:spcPct val="0"/>
              </a:spcBef>
              <a:spcAft>
                <a:spcPct val="0"/>
              </a:spcAft>
              <a:buSzPts val="1000"/>
            </a:pPr>
            <a:r>
              <a:rPr lang="en-US" altLang="en-US" sz="800" dirty="0">
                <a:solidFill>
                  <a:srgbClr val="000000"/>
                </a:solidFill>
                <a:latin typeface="Cambria" panose="02040503050406030204" pitchFamily="18" charset="0"/>
                <a:ea typeface="Cambria" panose="02040503050406030204" pitchFamily="18" charset="0"/>
              </a:rPr>
              <a:t> </a:t>
            </a:r>
            <a:r>
              <a:rPr lang="en-US" altLang="en-US" sz="800" dirty="0" err="1">
                <a:solidFill>
                  <a:srgbClr val="000000"/>
                </a:solidFill>
                <a:latin typeface="Cambria" panose="02040503050406030204" pitchFamily="18" charset="0"/>
                <a:ea typeface="Cambria" panose="02040503050406030204" pitchFamily="18" charset="0"/>
              </a:rPr>
              <a:t>Shanzu</a:t>
            </a:r>
            <a:r>
              <a:rPr lang="en-US" altLang="en-US" sz="800" dirty="0">
                <a:solidFill>
                  <a:srgbClr val="000000"/>
                </a:solidFill>
                <a:latin typeface="Cambria" panose="02040503050406030204" pitchFamily="18" charset="0"/>
                <a:ea typeface="Cambria" panose="02040503050406030204" pitchFamily="18" charset="0"/>
              </a:rPr>
              <a:t> Gardens Pool: </a:t>
            </a:r>
            <a:r>
              <a:rPr lang="en-US" altLang="en-US" sz="800" dirty="0">
                <a:solidFill>
                  <a:srgbClr val="000000"/>
                </a:solidFill>
                <a:latin typeface="Cambria" panose="02040503050406030204" pitchFamily="18" charset="0"/>
                <a:ea typeface="Cambria" panose="02040503050406030204" pitchFamily="18" charset="0"/>
                <a:hlinkClick r:id="rId6"/>
              </a:rPr>
              <a:t>https://goo.gl/maps/4NgNCrZPwwZa4knj8</a:t>
            </a:r>
            <a:endParaRPr lang="en-US" altLang="en-US" sz="800" dirty="0">
              <a:solidFill>
                <a:srgbClr val="000000"/>
              </a:solidFill>
              <a:latin typeface="Cambria" panose="02040503050406030204" pitchFamily="18" charset="0"/>
              <a:ea typeface="Cambria" panose="02040503050406030204" pitchFamily="18" charset="0"/>
            </a:endParaRPr>
          </a:p>
          <a:p>
            <a:pPr marL="58737" lvl="0" defTabSz="914400" eaLnBrk="0" fontAlgn="base" hangingPunct="0">
              <a:spcBef>
                <a:spcPct val="0"/>
              </a:spcBef>
              <a:spcAft>
                <a:spcPct val="0"/>
              </a:spcAft>
              <a:buSzPts val="1000"/>
            </a:pPr>
            <a:r>
              <a:rPr lang="en-US" altLang="en-US" sz="800" dirty="0" err="1">
                <a:solidFill>
                  <a:srgbClr val="000000"/>
                </a:solidFill>
                <a:latin typeface="Cambria" panose="02040503050406030204" pitchFamily="18" charset="0"/>
                <a:ea typeface="Cambria" panose="02040503050406030204" pitchFamily="18" charset="0"/>
              </a:rPr>
              <a:t>Fairfields</a:t>
            </a:r>
            <a:r>
              <a:rPr lang="en-US" altLang="en-US" sz="800" dirty="0">
                <a:solidFill>
                  <a:srgbClr val="000000"/>
                </a:solidFill>
                <a:latin typeface="Cambria" panose="02040503050406030204" pitchFamily="18" charset="0"/>
                <a:ea typeface="Cambria" panose="02040503050406030204" pitchFamily="18" charset="0"/>
              </a:rPr>
              <a:t> Pool (Rosslyn Lone Tree): </a:t>
            </a:r>
            <a:r>
              <a:rPr lang="en-US" altLang="en-US" sz="800" dirty="0">
                <a:solidFill>
                  <a:srgbClr val="000000"/>
                </a:solidFill>
                <a:latin typeface="Cambria" panose="02040503050406030204" pitchFamily="18" charset="0"/>
                <a:ea typeface="Cambria" panose="02040503050406030204" pitchFamily="18" charset="0"/>
                <a:hlinkClick r:id="rId7"/>
              </a:rPr>
              <a:t>https://goo.gl/maps/pmSv83KmoppENo3d7</a:t>
            </a:r>
            <a:endParaRPr lang="en-US" altLang="en-US" sz="800" dirty="0">
              <a:solidFill>
                <a:srgbClr val="000000"/>
              </a:solidFill>
              <a:latin typeface="Cambria" panose="02040503050406030204" pitchFamily="18" charset="0"/>
              <a:ea typeface="Cambria" panose="02040503050406030204" pitchFamily="18" charset="0"/>
            </a:endParaRPr>
          </a:p>
          <a:p>
            <a:pPr marL="58737" lvl="0" defTabSz="914400" eaLnBrk="0" fontAlgn="base" hangingPunct="0">
              <a:spcBef>
                <a:spcPct val="0"/>
              </a:spcBef>
              <a:spcAft>
                <a:spcPct val="0"/>
              </a:spcAft>
              <a:buSzPts val="1000"/>
            </a:pPr>
            <a:endParaRPr lang="en-US" altLang="en-US" sz="800" dirty="0">
              <a:solidFill>
                <a:srgbClr val="000000"/>
              </a:solidFill>
              <a:latin typeface="Cambria" panose="02040503050406030204" pitchFamily="18" charset="0"/>
              <a:ea typeface="Cambria" panose="02040503050406030204" pitchFamily="18" charset="0"/>
            </a:endParaRPr>
          </a:p>
        </p:txBody>
      </p:sp>
      <p:cxnSp>
        <p:nvCxnSpPr>
          <p:cNvPr id="2" name="Straight Connector 1">
            <a:extLst>
              <a:ext uri="{FF2B5EF4-FFF2-40B4-BE49-F238E27FC236}">
                <a16:creationId xmlns:a16="http://schemas.microsoft.com/office/drawing/2014/main" id="{E5F0FA15-F69E-4016-AAD4-AA186B549A5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Text Box 5">
            <a:extLst>
              <a:ext uri="{FF2B5EF4-FFF2-40B4-BE49-F238E27FC236}">
                <a16:creationId xmlns:a16="http://schemas.microsoft.com/office/drawing/2014/main" id="{12E42F46-DD4C-4A82-9EB2-A3E30DAB456B}"/>
              </a:ext>
            </a:extLst>
          </p:cNvPr>
          <p:cNvSpPr txBox="1">
            <a:spLocks noChangeArrowheads="1"/>
          </p:cNvSpPr>
          <p:nvPr/>
        </p:nvSpPr>
        <p:spPr bwMode="auto">
          <a:xfrm>
            <a:off x="1504629" y="1207856"/>
            <a:ext cx="5110637" cy="333288"/>
          </a:xfrm>
          <a:prstGeom prst="rect">
            <a:avLst/>
          </a:prstGeom>
          <a:noFill/>
          <a:ln w="25400" algn="ctr">
            <a:no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3366"/>
                </a:solidFill>
                <a:effectLst/>
                <a:latin typeface="Berlin Sans FB" panose="020E0602020502020306" pitchFamily="34" charset="0"/>
              </a:rPr>
              <a:t>Mission External Facilities Guidelines</a:t>
            </a:r>
            <a:endParaRPr lang="en-PH" sz="2000" dirty="0">
              <a:latin typeface="Cambria" panose="02040503050406030204" pitchFamily="18" charset="0"/>
            </a:endParaRPr>
          </a:p>
        </p:txBody>
      </p:sp>
      <p:pic>
        <p:nvPicPr>
          <p:cNvPr id="14" name="Picture 13">
            <a:extLst>
              <a:ext uri="{FF2B5EF4-FFF2-40B4-BE49-F238E27FC236}">
                <a16:creationId xmlns:a16="http://schemas.microsoft.com/office/drawing/2014/main" id="{468C05A7-CA63-4737-A119-2438A94FA6D1}"/>
              </a:ext>
            </a:extLst>
          </p:cNvPr>
          <p:cNvPicPr>
            <a:picLocks noChangeAspect="1"/>
          </p:cNvPicPr>
          <p:nvPr/>
        </p:nvPicPr>
        <p:blipFill>
          <a:blip r:embed="rId8"/>
          <a:stretch>
            <a:fillRect/>
          </a:stretch>
        </p:blipFill>
        <p:spPr>
          <a:xfrm>
            <a:off x="1623904" y="6321227"/>
            <a:ext cx="1079871" cy="640202"/>
          </a:xfrm>
          <a:prstGeom prst="rect">
            <a:avLst/>
          </a:prstGeom>
        </p:spPr>
      </p:pic>
      <p:sp>
        <p:nvSpPr>
          <p:cNvPr id="18" name="Text Box 6">
            <a:extLst>
              <a:ext uri="{FF2B5EF4-FFF2-40B4-BE49-F238E27FC236}">
                <a16:creationId xmlns:a16="http://schemas.microsoft.com/office/drawing/2014/main" id="{2EFC8F8B-1874-48FF-BEB0-C2EA983BEC41}"/>
              </a:ext>
            </a:extLst>
          </p:cNvPr>
          <p:cNvSpPr txBox="1">
            <a:spLocks noChangeArrowheads="1"/>
          </p:cNvSpPr>
          <p:nvPr/>
        </p:nvSpPr>
        <p:spPr bwMode="auto">
          <a:xfrm>
            <a:off x="473425" y="5131066"/>
            <a:ext cx="2382985" cy="1966857"/>
          </a:xfrm>
          <a:prstGeom prst="rect">
            <a:avLst/>
          </a:prstGeom>
          <a:noFill/>
          <a:ln w="25400" algn="ctr">
            <a:solidFill>
              <a:srgbClr val="0200FF"/>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Playgrounds:</a:t>
            </a:r>
          </a:p>
          <a:p>
            <a:pPr marL="171450" indent="-161925">
              <a:buFont typeface="Arial" panose="020B0604020202020204" pitchFamily="34" charset="0"/>
              <a:buChar char="•"/>
            </a:pPr>
            <a:r>
              <a:rPr lang="en-PH" sz="900" dirty="0">
                <a:latin typeface="Cambria" panose="02040503050406030204" pitchFamily="18" charset="0"/>
              </a:rPr>
              <a:t>Playgrounds will remain open without reservation or capacity constraints.</a:t>
            </a:r>
          </a:p>
          <a:p>
            <a:pPr marL="171450" indent="-161925">
              <a:buFont typeface="Arial" panose="020B0604020202020204" pitchFamily="34" charset="0"/>
              <a:buChar char="•"/>
            </a:pPr>
            <a:r>
              <a:rPr lang="en-PH" sz="900" dirty="0">
                <a:latin typeface="Cambria" panose="02040503050406030204" pitchFamily="18" charset="0"/>
              </a:rPr>
              <a:t>Children aged five and under and other unvaccinated community members must wear a mask covering their nose and mouth at all times while using the playground since it is difficult for younger kids to physically distance in this area.</a:t>
            </a:r>
          </a:p>
          <a:p>
            <a:pPr marL="171450" indent="-161925">
              <a:buFont typeface="Arial" panose="020B0604020202020204" pitchFamily="34" charset="0"/>
              <a:buChar char="•"/>
            </a:pPr>
            <a:r>
              <a:rPr lang="en-PH" sz="900" dirty="0">
                <a:latin typeface="Cambria" panose="02040503050406030204" pitchFamily="18" charset="0"/>
              </a:rPr>
              <a:t>All children aged six and under </a:t>
            </a:r>
            <a:r>
              <a:rPr lang="en-PH" sz="900" u="sng" dirty="0">
                <a:latin typeface="Cambria" panose="02040503050406030204" pitchFamily="18" charset="0"/>
              </a:rPr>
              <a:t>must be always accompanied by a responsible adult (18+) at all times</a:t>
            </a:r>
            <a:r>
              <a:rPr lang="en-PH" sz="900" dirty="0">
                <a:latin typeface="Cambria" panose="02040503050406030204" pitchFamily="18" charset="0"/>
              </a:rPr>
              <a:t>.</a:t>
            </a:r>
          </a:p>
        </p:txBody>
      </p:sp>
      <p:pic>
        <p:nvPicPr>
          <p:cNvPr id="12" name="Picture 11">
            <a:extLst>
              <a:ext uri="{FF2B5EF4-FFF2-40B4-BE49-F238E27FC236}">
                <a16:creationId xmlns:a16="http://schemas.microsoft.com/office/drawing/2014/main" id="{EC5D93DA-1EAC-40BB-B685-ADD491933D88}"/>
              </a:ext>
            </a:extLst>
          </p:cNvPr>
          <p:cNvPicPr>
            <a:picLocks noChangeAspect="1"/>
          </p:cNvPicPr>
          <p:nvPr/>
        </p:nvPicPr>
        <p:blipFill>
          <a:blip r:embed="rId9"/>
          <a:stretch>
            <a:fillRect/>
          </a:stretch>
        </p:blipFill>
        <p:spPr>
          <a:xfrm>
            <a:off x="6490132" y="6981225"/>
            <a:ext cx="542857" cy="495238"/>
          </a:xfrm>
          <a:prstGeom prst="rect">
            <a:avLst/>
          </a:prstGeom>
        </p:spPr>
      </p:pic>
      <p:pic>
        <p:nvPicPr>
          <p:cNvPr id="13" name="Picture 12">
            <a:extLst>
              <a:ext uri="{FF2B5EF4-FFF2-40B4-BE49-F238E27FC236}">
                <a16:creationId xmlns:a16="http://schemas.microsoft.com/office/drawing/2014/main" id="{57B873E1-6D86-41EB-8B71-C9C0ECDC19E3}"/>
              </a:ext>
            </a:extLst>
          </p:cNvPr>
          <p:cNvPicPr>
            <a:picLocks noChangeAspect="1"/>
          </p:cNvPicPr>
          <p:nvPr/>
        </p:nvPicPr>
        <p:blipFill>
          <a:blip r:embed="rId9"/>
          <a:stretch>
            <a:fillRect/>
          </a:stretch>
        </p:blipFill>
        <p:spPr>
          <a:xfrm>
            <a:off x="6752091" y="6442340"/>
            <a:ext cx="542857" cy="495238"/>
          </a:xfrm>
          <a:prstGeom prst="rect">
            <a:avLst/>
          </a:prstGeom>
        </p:spPr>
      </p:pic>
      <p:sp>
        <p:nvSpPr>
          <p:cNvPr id="10" name="Text Box 7">
            <a:extLst>
              <a:ext uri="{FF2B5EF4-FFF2-40B4-BE49-F238E27FC236}">
                <a16:creationId xmlns:a16="http://schemas.microsoft.com/office/drawing/2014/main" id="{FE49EC23-4D9B-4236-887D-9B29ECB76D3C}"/>
              </a:ext>
            </a:extLst>
          </p:cNvPr>
          <p:cNvSpPr txBox="1">
            <a:spLocks noChangeArrowheads="1"/>
          </p:cNvSpPr>
          <p:nvPr/>
        </p:nvSpPr>
        <p:spPr bwMode="auto">
          <a:xfrm>
            <a:off x="2914972" y="5123267"/>
            <a:ext cx="4379976" cy="2638146"/>
          </a:xfrm>
          <a:prstGeom prst="rect">
            <a:avLst/>
          </a:prstGeom>
          <a:noFill/>
          <a:ln w="28575" algn="ctr">
            <a:solidFill>
              <a:srgbClr val="0200FF"/>
            </a:solidFill>
            <a:miter lim="800000"/>
            <a:headEnd/>
            <a:tailEnd/>
          </a:ln>
          <a:effectLst/>
          <a:extLst>
            <a:ext uri="{909E8E84-426E-40DD-AFC4-6F175D3DCCD1}">
              <a14:hiddenFill xmlns:a14="http://schemas.microsoft.com/office/drawing/2010/main">
                <a:solidFill>
                  <a:srgbClr val="171717"/>
                </a:solidFill>
              </a14:hiddenFill>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Gym Guidelines</a:t>
            </a:r>
            <a:r>
              <a:rPr kumimoji="0" lang="en-US" altLang="en-US" sz="1000" b="0" i="0" u="none" strike="noStrike" cap="none" normalizeH="0" baseline="0" dirty="0">
                <a:ln>
                  <a:noFill/>
                </a:ln>
                <a:solidFill>
                  <a:srgbClr val="000000"/>
                </a:solidFill>
                <a:effectLst/>
                <a:latin typeface="Times New Roman" panose="02020603050405020304" pitchFamily="18" charset="0"/>
              </a:rPr>
              <a:t> </a:t>
            </a:r>
          </a:p>
          <a:p>
            <a:pPr marL="269875" lvl="0" indent="-134938" defTabSz="914400" eaLnBrk="0" fontAlgn="base" hangingPunct="0">
              <a:spcBef>
                <a:spcPct val="0"/>
              </a:spcBef>
              <a:spcAft>
                <a:spcPct val="0"/>
              </a:spcAft>
              <a:buSzPts val="1000"/>
              <a:buFont typeface="Arial" panose="020B0604020202020204" pitchFamily="34" charset="0"/>
              <a:buChar char="•"/>
            </a:pPr>
            <a:r>
              <a:rPr lang="en-US" altLang="en-US" sz="800" b="1" dirty="0">
                <a:solidFill>
                  <a:srgbClr val="000000"/>
                </a:solidFill>
                <a:highlight>
                  <a:srgbClr val="FFFF00"/>
                </a:highlight>
                <a:latin typeface="Cambria" panose="02040503050406030204" pitchFamily="18" charset="0"/>
                <a:ea typeface="Cambria" panose="02040503050406030204" pitchFamily="18" charset="0"/>
              </a:rPr>
              <a:t>NOTE: </a:t>
            </a:r>
            <a:r>
              <a:rPr lang="en-US" altLang="en-US" sz="800" dirty="0">
                <a:solidFill>
                  <a:srgbClr val="000000"/>
                </a:solidFill>
                <a:highlight>
                  <a:srgbClr val="FFFF00"/>
                </a:highlight>
                <a:latin typeface="Cambria" panose="02040503050406030204" pitchFamily="18" charset="0"/>
                <a:ea typeface="Cambria" panose="02040503050406030204" pitchFamily="18" charset="0"/>
              </a:rPr>
              <a:t>The Embassy gyms will be closed on </a:t>
            </a:r>
            <a:r>
              <a:rPr lang="en-US" altLang="en-US" sz="800" b="1" dirty="0">
                <a:solidFill>
                  <a:srgbClr val="000000"/>
                </a:solidFill>
                <a:highlight>
                  <a:srgbClr val="FFFF00"/>
                </a:highlight>
                <a:latin typeface="Cambria" panose="02040503050406030204" pitchFamily="18" charset="0"/>
                <a:ea typeface="Cambria" panose="02040503050406030204" pitchFamily="18" charset="0"/>
              </a:rPr>
              <a:t>Friday, February 18</a:t>
            </a:r>
            <a:r>
              <a:rPr lang="en-US" altLang="en-US" sz="800" b="1" baseline="30000" dirty="0">
                <a:solidFill>
                  <a:srgbClr val="000000"/>
                </a:solidFill>
                <a:highlight>
                  <a:srgbClr val="FFFF00"/>
                </a:highlight>
                <a:latin typeface="Cambria" panose="02040503050406030204" pitchFamily="18" charset="0"/>
                <a:ea typeface="Cambria" panose="02040503050406030204" pitchFamily="18" charset="0"/>
              </a:rPr>
              <a:t>th</a:t>
            </a:r>
            <a:r>
              <a:rPr lang="en-US" altLang="en-US" sz="800" b="1" dirty="0">
                <a:solidFill>
                  <a:srgbClr val="000000"/>
                </a:solidFill>
                <a:highlight>
                  <a:srgbClr val="FFFF00"/>
                </a:highlight>
                <a:latin typeface="Cambria" panose="02040503050406030204" pitchFamily="18" charset="0"/>
                <a:ea typeface="Cambria" panose="02040503050406030204" pitchFamily="18" charset="0"/>
              </a:rPr>
              <a:t> from 12:00 pm - 4:00 pm </a:t>
            </a:r>
            <a:r>
              <a:rPr lang="en-US" altLang="en-US" sz="800" dirty="0">
                <a:solidFill>
                  <a:srgbClr val="000000"/>
                </a:solidFill>
                <a:highlight>
                  <a:srgbClr val="FFFF00"/>
                </a:highlight>
                <a:latin typeface="Cambria" panose="02040503050406030204" pitchFamily="18" charset="0"/>
                <a:ea typeface="Cambria" panose="02040503050406030204" pitchFamily="18" charset="0"/>
              </a:rPr>
              <a:t>for inspection and maintenance. More info in Management Notice 22n-024.</a:t>
            </a:r>
            <a:endParaRPr lang="en-US" altLang="en-US" sz="800" dirty="0">
              <a:highlight>
                <a:srgbClr val="FFFF00"/>
              </a:highlight>
              <a:latin typeface="Cambria" panose="02040503050406030204" pitchFamily="18" charset="0"/>
              <a:ea typeface="Cambria" panose="02040503050406030204" pitchFamily="18" charset="0"/>
            </a:endParaRPr>
          </a:p>
          <a:p>
            <a:pPr marL="28733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rPr>
              <a:t>Maximum occupancy in the indoor gyms is five people. </a:t>
            </a:r>
          </a:p>
          <a:p>
            <a:pPr marL="28733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rPr>
              <a:t>The USAID gym is available for all to use, subject to maximum occupancy at time of arrival.</a:t>
            </a:r>
          </a:p>
          <a:p>
            <a:pPr marL="28733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rPr>
              <a:t>The Chancery outdoor gym is available for all to use, subject to the AEA gym class schedule and availability at time of arrival. </a:t>
            </a:r>
          </a:p>
          <a:p>
            <a:pPr marL="28733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rPr>
              <a:t>Chancery indoor gym available for all to use, subject to capacity limits at time of arrival.</a:t>
            </a:r>
          </a:p>
          <a:p>
            <a:pPr marL="28733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rPr>
              <a:t>Gym showers are reserved for gym users only and due consideration should be shown to fellow users by limiting changing room time use to 15 minutes and showering times to five minutes.</a:t>
            </a:r>
          </a:p>
          <a:p>
            <a:pPr marL="28733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rPr>
              <a:t>Lockers are for gym users only and should not be reserved for long-term individual use.  You are permitted to leave a lock fastened only during the time you are using the gym facilities.  Locked padlocks will be cut open and any contents discovered will be passed to the CLO Lost and Found to be claimed later.</a:t>
            </a:r>
          </a:p>
          <a:p>
            <a:pPr defTabSz="914400" eaLnBrk="0" fontAlgn="base" hangingPunct="0">
              <a:spcBef>
                <a:spcPct val="0"/>
              </a:spcBef>
              <a:spcAft>
                <a:spcPct val="0"/>
              </a:spcAft>
            </a:pPr>
            <a:r>
              <a:rPr kumimoji="0" lang="en-US" altLang="en-US" sz="800" b="0" i="1" u="none" strike="noStrike" cap="none" normalizeH="0" baseline="0" dirty="0">
                <a:ln>
                  <a:noFill/>
                </a:ln>
                <a:solidFill>
                  <a:srgbClr val="000000"/>
                </a:solidFill>
                <a:effectLst/>
                <a:latin typeface="Cambria" panose="02040503050406030204" pitchFamily="18" charset="0"/>
              </a:rPr>
              <a:t>The Chancery indoor gym is closed for cleaning DAILY at the following times: 10:00-11:00 am; and 3:00-4:00pm</a:t>
            </a:r>
            <a:r>
              <a:rPr lang="en-US" altLang="en-US" sz="800" i="1" dirty="0">
                <a:solidFill>
                  <a:srgbClr val="000000"/>
                </a:solidFill>
                <a:latin typeface="Cambria" panose="02040503050406030204" pitchFamily="18" charset="0"/>
              </a:rPr>
              <a:t>. </a:t>
            </a:r>
            <a:r>
              <a:rPr kumimoji="0" lang="en-US" altLang="en-US" sz="800" b="0" i="1" u="none" strike="noStrike" cap="none" normalizeH="0" baseline="0" dirty="0">
                <a:ln>
                  <a:noFill/>
                </a:ln>
                <a:solidFill>
                  <a:srgbClr val="000000"/>
                </a:solidFill>
                <a:effectLst/>
                <a:latin typeface="Cambria" panose="02040503050406030204" pitchFamily="18" charset="0"/>
              </a:rPr>
              <a:t>The USAID Gym is closed for cleaning at the following times: 7:15 – 8:00am; 10:45 – 11:00am; and 3:00 – 3:45pm. </a:t>
            </a:r>
            <a:r>
              <a:rPr lang="en-US" altLang="en-US" sz="800" i="1" dirty="0">
                <a:solidFill>
                  <a:srgbClr val="000000"/>
                </a:solidFill>
                <a:latin typeface="Cambria" panose="02040503050406030204" pitchFamily="18" charset="0"/>
              </a:rPr>
              <a:t>The Chancery Outdoor Gym is closed for daily cleaning at the following times: 9:00 – 9:30 a.m.; and 1:00 – 1:45 p.m.</a:t>
            </a:r>
          </a:p>
        </p:txBody>
      </p:sp>
      <p:pic>
        <p:nvPicPr>
          <p:cNvPr id="29" name="Picture 28">
            <a:extLst>
              <a:ext uri="{FF2B5EF4-FFF2-40B4-BE49-F238E27FC236}">
                <a16:creationId xmlns:a16="http://schemas.microsoft.com/office/drawing/2014/main" id="{65B283BE-0AF6-40B7-99DA-902C04DF397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8666" y="874359"/>
            <a:ext cx="1295238" cy="1151431"/>
          </a:xfrm>
          <a:prstGeom prst="rect">
            <a:avLst/>
          </a:prstGeom>
        </p:spPr>
      </p:pic>
      <p:sp>
        <p:nvSpPr>
          <p:cNvPr id="37" name="Rectangle 36">
            <a:extLst>
              <a:ext uri="{FF2B5EF4-FFF2-40B4-BE49-F238E27FC236}">
                <a16:creationId xmlns:a16="http://schemas.microsoft.com/office/drawing/2014/main" id="{5EEABB91-6234-4495-BD2C-043D264BCB73}"/>
              </a:ext>
            </a:extLst>
          </p:cNvPr>
          <p:cNvSpPr/>
          <p:nvPr/>
        </p:nvSpPr>
        <p:spPr>
          <a:xfrm rot="20950443">
            <a:off x="431859" y="1389409"/>
            <a:ext cx="1150187" cy="246221"/>
          </a:xfrm>
          <a:prstGeom prst="rect">
            <a:avLst/>
          </a:prstGeom>
        </p:spPr>
        <p:txBody>
          <a:bodyPr wrap="square">
            <a:spAutoFit/>
          </a:bodyPr>
          <a:lstStyle/>
          <a:p>
            <a:pPr lvl="0" algn="ctr" defTabSz="914400" eaLnBrk="0" fontAlgn="base" hangingPunct="0">
              <a:spcBef>
                <a:spcPct val="0"/>
              </a:spcBef>
              <a:spcAft>
                <a:spcPct val="0"/>
              </a:spcAft>
            </a:pPr>
            <a:r>
              <a:rPr lang="en-US" sz="1000" b="1" dirty="0">
                <a:solidFill>
                  <a:schemeClr val="bg1"/>
                </a:solidFill>
                <a:latin typeface="Gadugi" panose="020B0502040204020203" pitchFamily="34" charset="0"/>
                <a:ea typeface="Gadugi" panose="020B0502040204020203" pitchFamily="34" charset="0"/>
                <a:cs typeface="Calibri"/>
              </a:rPr>
              <a:t>GUIDELINES</a:t>
            </a:r>
          </a:p>
        </p:txBody>
      </p:sp>
      <p:sp>
        <p:nvSpPr>
          <p:cNvPr id="39" name="Text Box 12">
            <a:extLst>
              <a:ext uri="{FF2B5EF4-FFF2-40B4-BE49-F238E27FC236}">
                <a16:creationId xmlns:a16="http://schemas.microsoft.com/office/drawing/2014/main" id="{3DA2BBE9-79E9-4714-B412-C41EB83E9254}"/>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3">
            <a:extLst>
              <a:ext uri="{FF2B5EF4-FFF2-40B4-BE49-F238E27FC236}">
                <a16:creationId xmlns:a16="http://schemas.microsoft.com/office/drawing/2014/main" id="{C8902B01-03A0-49CA-8682-22729378BB77}"/>
              </a:ext>
            </a:extLst>
          </p:cNvPr>
          <p:cNvSpPr txBox="1">
            <a:spLocks noChangeArrowheads="1"/>
          </p:cNvSpPr>
          <p:nvPr/>
        </p:nvSpPr>
        <p:spPr bwMode="auto">
          <a:xfrm>
            <a:off x="473424" y="7161783"/>
            <a:ext cx="2382985" cy="599630"/>
          </a:xfrm>
          <a:prstGeom prst="rect">
            <a:avLst/>
          </a:prstGeom>
          <a:noFill/>
          <a:ln w="25400" algn="ctr">
            <a:solidFill>
              <a:srgbClr val="0200FF"/>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Other Shared Facility Guidelines</a:t>
            </a:r>
            <a:endParaRPr kumimoji="0" lang="en-US" altLang="en-US" sz="1000" b="0" i="0" u="none" strike="noStrike" cap="none" normalizeH="0" baseline="0" dirty="0">
              <a:ln>
                <a:noFill/>
              </a:ln>
              <a:solidFill>
                <a:srgbClr val="000000"/>
              </a:solidFill>
              <a:effectLst/>
              <a:latin typeface="Times New Roman" panose="02020603050405020304" pitchFamily="18" charset="0"/>
            </a:endParaRPr>
          </a:p>
          <a:p>
            <a:pPr marL="23018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ea typeface="Cambria" panose="02040503050406030204" pitchFamily="18" charset="0"/>
              </a:rPr>
              <a:t>The Rosslyn Ridge field and basketball court are available for general use daily without reservation. </a:t>
            </a:r>
            <a:endParaRPr kumimoji="0" lang="en-US" altLang="en-US" sz="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9" name="Text Box 6">
            <a:extLst>
              <a:ext uri="{FF2B5EF4-FFF2-40B4-BE49-F238E27FC236}">
                <a16:creationId xmlns:a16="http://schemas.microsoft.com/office/drawing/2014/main" id="{69DDFBB9-B79B-40F5-A520-452EDDD9D026}"/>
              </a:ext>
            </a:extLst>
          </p:cNvPr>
          <p:cNvSpPr txBox="1">
            <a:spLocks noChangeArrowheads="1"/>
          </p:cNvSpPr>
          <p:nvPr/>
        </p:nvSpPr>
        <p:spPr bwMode="auto">
          <a:xfrm>
            <a:off x="2914972" y="2177621"/>
            <a:ext cx="4379976" cy="2882694"/>
          </a:xfrm>
          <a:prstGeom prst="rect">
            <a:avLst/>
          </a:prstGeom>
          <a:noFill/>
          <a:ln w="25400" algn="ctr">
            <a:solidFill>
              <a:srgbClr val="0200FF"/>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General Rules &amp; Regulations for Facilities:</a:t>
            </a:r>
          </a:p>
          <a:p>
            <a:pPr marL="171450" indent="-171450">
              <a:buFont typeface="Arial" panose="020B0604020202020204" pitchFamily="34" charset="0"/>
              <a:buChar char="•"/>
            </a:pPr>
            <a:r>
              <a:rPr lang="en-PH" sz="900" dirty="0">
                <a:latin typeface="Cambria" panose="02040503050406030204" pitchFamily="18" charset="0"/>
              </a:rPr>
              <a:t>Outside guests are not permitted at this time to use any shared facilities.</a:t>
            </a:r>
          </a:p>
          <a:p>
            <a:pPr marL="171450" indent="-171450">
              <a:buFont typeface="Arial" panose="020B0604020202020204" pitchFamily="34" charset="0"/>
              <a:buChar char="•"/>
            </a:pPr>
            <a:r>
              <a:rPr lang="en-PH" sz="900" dirty="0">
                <a:latin typeface="Cambria" panose="02040503050406030204" pitchFamily="18" charset="0"/>
              </a:rPr>
              <a:t>Pools and playgrounds may not be reserved for parties.</a:t>
            </a:r>
          </a:p>
          <a:p>
            <a:pPr marL="171450" indent="-171450">
              <a:buFont typeface="Arial" panose="020B0604020202020204" pitchFamily="34" charset="0"/>
              <a:buChar char="•"/>
            </a:pPr>
            <a:r>
              <a:rPr lang="en-PH" sz="900" dirty="0">
                <a:latin typeface="Cambria" panose="02040503050406030204" pitchFamily="18" charset="0"/>
              </a:rPr>
              <a:t>For those days/facilities requiring advance booking, bookings may be made up to 2 weeks in advance.  Reservations outside this window will be deleted.</a:t>
            </a:r>
          </a:p>
          <a:p>
            <a:pPr marL="171450" indent="-171450">
              <a:buFont typeface="Arial" panose="020B0604020202020204" pitchFamily="34" charset="0"/>
              <a:buChar char="•"/>
            </a:pPr>
            <a:r>
              <a:rPr lang="en-PH" sz="900" dirty="0">
                <a:latin typeface="Cambria" panose="02040503050406030204" pitchFamily="18" charset="0"/>
              </a:rPr>
              <a:t>Mask requirements will mirror those of the Chancery compound.  Currently, mask use is mandatory indoors and optional but encouraged for vaccinated community members using outdoor facilities.</a:t>
            </a:r>
          </a:p>
          <a:p>
            <a:pPr marL="171450" indent="-171450">
              <a:buFont typeface="Arial" panose="020B0604020202020204" pitchFamily="34" charset="0"/>
              <a:buChar char="•"/>
            </a:pPr>
            <a:r>
              <a:rPr lang="en-PH" sz="900" dirty="0">
                <a:latin typeface="Cambria" panose="02040503050406030204" pitchFamily="18" charset="0"/>
              </a:rPr>
              <a:t>Patrons should continue to physically  distance and avoid overcrowding at facilities.</a:t>
            </a:r>
          </a:p>
          <a:p>
            <a:pPr marL="171450" indent="-171450">
              <a:buFont typeface="Arial" panose="020B0604020202020204" pitchFamily="34" charset="0"/>
              <a:buChar char="•"/>
            </a:pPr>
            <a:r>
              <a:rPr lang="en-PH" sz="900" dirty="0">
                <a:latin typeface="Cambria" panose="02040503050406030204" pitchFamily="18" charset="0"/>
              </a:rPr>
              <a:t>Do not use the facilities if you are sick.  Contact the MED Unit.</a:t>
            </a:r>
          </a:p>
          <a:p>
            <a:pPr marL="171450" indent="-171450">
              <a:buFont typeface="Arial" panose="020B0604020202020204" pitchFamily="34" charset="0"/>
              <a:buChar char="•"/>
            </a:pPr>
            <a:r>
              <a:rPr lang="en-PH" sz="900" dirty="0">
                <a:latin typeface="Cambria" panose="02040503050406030204" pitchFamily="18" charset="0"/>
              </a:rPr>
              <a:t>To avoid vermin and monkey infestation, personnel using embassy facilities must dispose of food waste in covered trash bins.</a:t>
            </a:r>
          </a:p>
          <a:p>
            <a:pPr marL="171450" indent="-171450">
              <a:buFont typeface="Arial" panose="020B0604020202020204" pitchFamily="34" charset="0"/>
              <a:buChar char="•"/>
            </a:pPr>
            <a:r>
              <a:rPr lang="en-PH" sz="900" dirty="0">
                <a:latin typeface="Cambria" panose="02040503050406030204" pitchFamily="18" charset="0"/>
              </a:rPr>
              <a:t>When making a reservation, you may not exceed the number of your own family members who will be accessing the selected facility.  If you intend to meet others, they must make their own concurrent booking on the calendar, subject to facility capacity restrictions.</a:t>
            </a:r>
          </a:p>
        </p:txBody>
      </p:sp>
      <p:sp>
        <p:nvSpPr>
          <p:cNvPr id="16" name="Text Box 3">
            <a:extLst>
              <a:ext uri="{FF2B5EF4-FFF2-40B4-BE49-F238E27FC236}">
                <a16:creationId xmlns:a16="http://schemas.microsoft.com/office/drawing/2014/main" id="{4816842D-C098-3245-A343-5BB220C18B1D}"/>
              </a:ext>
            </a:extLst>
          </p:cNvPr>
          <p:cNvSpPr txBox="1">
            <a:spLocks noChangeArrowheads="1"/>
          </p:cNvSpPr>
          <p:nvPr/>
        </p:nvSpPr>
        <p:spPr bwMode="auto">
          <a:xfrm>
            <a:off x="473424" y="7825273"/>
            <a:ext cx="2382985" cy="1453746"/>
          </a:xfrm>
          <a:prstGeom prst="rect">
            <a:avLst/>
          </a:prstGeom>
          <a:noFill/>
          <a:ln w="25400" algn="ctr">
            <a:solidFill>
              <a:srgbClr val="0200FF"/>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Tennis Courts</a:t>
            </a:r>
            <a:endParaRPr kumimoji="0" lang="en-US" altLang="en-US" sz="1000" b="0" i="0" u="none" strike="noStrike" cap="none" normalizeH="0" baseline="0" dirty="0">
              <a:ln>
                <a:noFill/>
              </a:ln>
              <a:solidFill>
                <a:srgbClr val="000000"/>
              </a:solidFill>
              <a:effectLst/>
              <a:latin typeface="Times New Roman" panose="02020603050405020304" pitchFamily="18" charset="0"/>
            </a:endParaRPr>
          </a:p>
          <a:p>
            <a:pPr marL="230187" lvl="0" indent="-171450" defTabSz="914400" eaLnBrk="0" fontAlgn="base" hangingPunct="0">
              <a:spcBef>
                <a:spcPct val="0"/>
              </a:spcBef>
              <a:spcAft>
                <a:spcPct val="0"/>
              </a:spcAft>
              <a:buSzPts val="1000"/>
              <a:buFont typeface="Arial" panose="020B0604020202020204" pitchFamily="34" charset="0"/>
              <a:buChar char="•"/>
            </a:pPr>
            <a:r>
              <a:rPr lang="en-US" altLang="en-US" sz="800" dirty="0">
                <a:solidFill>
                  <a:srgbClr val="000000"/>
                </a:solidFill>
                <a:latin typeface="Cambria" panose="02040503050406030204" pitchFamily="18" charset="0"/>
                <a:ea typeface="Cambria" panose="02040503050406030204" pitchFamily="18" charset="0"/>
              </a:rPr>
              <a:t>Tennis courts </a:t>
            </a:r>
            <a:r>
              <a:rPr lang="en-US" altLang="en-US" sz="800" b="1" dirty="0">
                <a:solidFill>
                  <a:srgbClr val="000000"/>
                </a:solidFill>
                <a:latin typeface="Cambria" panose="02040503050406030204" pitchFamily="18" charset="0"/>
                <a:ea typeface="Cambria" panose="02040503050406030204" pitchFamily="18" charset="0"/>
              </a:rPr>
              <a:t>require booking</a:t>
            </a:r>
            <a:r>
              <a:rPr lang="en-US" altLang="en-US" sz="800" dirty="0">
                <a:solidFill>
                  <a:srgbClr val="000000"/>
                </a:solidFill>
                <a:latin typeface="Cambria" panose="02040503050406030204" pitchFamily="18" charset="0"/>
                <a:ea typeface="Cambria" panose="02040503050406030204" pitchFamily="18" charset="0"/>
              </a:rPr>
              <a:t> and </a:t>
            </a:r>
            <a:r>
              <a:rPr lang="en-US" altLang="en-US" sz="800" b="1" i="1" dirty="0">
                <a:solidFill>
                  <a:srgbClr val="000000"/>
                </a:solidFill>
                <a:latin typeface="Cambria" panose="02040503050406030204" pitchFamily="18" charset="0"/>
                <a:ea typeface="Cambria" panose="02040503050406030204" pitchFamily="18" charset="0"/>
              </a:rPr>
              <a:t>may not be used for any activity other than tennis</a:t>
            </a:r>
            <a:r>
              <a:rPr lang="en-US" altLang="en-US" sz="800" dirty="0">
                <a:solidFill>
                  <a:srgbClr val="000000"/>
                </a:solidFill>
                <a:latin typeface="Cambria" panose="02040503050406030204" pitchFamily="18" charset="0"/>
                <a:ea typeface="Cambria" panose="02040503050406030204" pitchFamily="18" charset="0"/>
              </a:rPr>
              <a:t>.  Please note that there is a separate calendar for each Rosslyn Ridge tennis court. </a:t>
            </a:r>
          </a:p>
          <a:p>
            <a:pPr marL="58737" lvl="0" defTabSz="914400" eaLnBrk="0" fontAlgn="base" hangingPunct="0">
              <a:spcBef>
                <a:spcPct val="0"/>
              </a:spcBef>
              <a:spcAft>
                <a:spcPct val="0"/>
              </a:spcAft>
              <a:buSzPts val="1000"/>
            </a:pPr>
            <a:r>
              <a:rPr lang="en-US" altLang="en-US" sz="800" dirty="0">
                <a:solidFill>
                  <a:srgbClr val="000000"/>
                </a:solidFill>
                <a:latin typeface="Cambria" panose="02040503050406030204" pitchFamily="18" charset="0"/>
                <a:ea typeface="Cambria" panose="02040503050406030204" pitchFamily="18" charset="0"/>
              </a:rPr>
              <a:t>Rosslyn Ridge Tennis Courts: </a:t>
            </a:r>
            <a:r>
              <a:rPr lang="en-US" altLang="en-US" sz="800" dirty="0">
                <a:solidFill>
                  <a:srgbClr val="000000"/>
                </a:solidFill>
                <a:latin typeface="Cambria" panose="02040503050406030204" pitchFamily="18" charset="0"/>
                <a:ea typeface="Cambria" panose="02040503050406030204" pitchFamily="18" charset="0"/>
                <a:hlinkClick r:id="rId4"/>
              </a:rPr>
              <a:t>https://goo.gl/maps/VLaANE31L2qJnnDf7</a:t>
            </a:r>
            <a:endParaRPr lang="en-US" altLang="en-US" sz="800" dirty="0">
              <a:solidFill>
                <a:srgbClr val="000000"/>
              </a:solidFill>
              <a:latin typeface="Cambria" panose="02040503050406030204" pitchFamily="18" charset="0"/>
              <a:ea typeface="Cambria" panose="02040503050406030204" pitchFamily="18" charset="0"/>
            </a:endParaRPr>
          </a:p>
          <a:p>
            <a:pPr marL="58737" lvl="0" defTabSz="914400" eaLnBrk="0" fontAlgn="base" hangingPunct="0">
              <a:spcBef>
                <a:spcPct val="0"/>
              </a:spcBef>
              <a:spcAft>
                <a:spcPct val="0"/>
              </a:spcAft>
              <a:buSzPts val="1000"/>
            </a:pPr>
            <a:r>
              <a:rPr lang="en-US" altLang="en-US" sz="800" dirty="0">
                <a:solidFill>
                  <a:srgbClr val="000000"/>
                </a:solidFill>
                <a:latin typeface="Cambria" panose="02040503050406030204" pitchFamily="18" charset="0"/>
                <a:ea typeface="Cambria" panose="02040503050406030204" pitchFamily="18" charset="0"/>
              </a:rPr>
              <a:t>R-2 (former CMR) Tennis Court: </a:t>
            </a:r>
            <a:r>
              <a:rPr lang="en-US" altLang="en-US" sz="800" dirty="0">
                <a:solidFill>
                  <a:srgbClr val="000000"/>
                </a:solidFill>
                <a:latin typeface="Cambria" panose="02040503050406030204" pitchFamily="18" charset="0"/>
                <a:ea typeface="Cambria" panose="02040503050406030204" pitchFamily="18" charset="0"/>
                <a:hlinkClick r:id="rId5"/>
              </a:rPr>
              <a:t>https://goo.gl/maps/RM9ntvZwU4v6ztWU7</a:t>
            </a:r>
            <a:endParaRPr lang="en-US" altLang="en-US" sz="800" dirty="0">
              <a:solidFill>
                <a:srgbClr val="000000"/>
              </a:solidFill>
              <a:latin typeface="Cambria" panose="02040503050406030204" pitchFamily="18" charset="0"/>
              <a:ea typeface="Cambria" panose="02040503050406030204" pitchFamily="18" charset="0"/>
            </a:endParaRPr>
          </a:p>
          <a:p>
            <a:pPr marL="58737" lvl="0" defTabSz="914400" eaLnBrk="0" fontAlgn="base" hangingPunct="0">
              <a:spcBef>
                <a:spcPct val="0"/>
              </a:spcBef>
              <a:spcAft>
                <a:spcPct val="0"/>
              </a:spcAft>
              <a:buSzPts val="1000"/>
            </a:pPr>
            <a:r>
              <a:rPr lang="en-US" altLang="en-US" sz="800" dirty="0">
                <a:solidFill>
                  <a:srgbClr val="000000"/>
                </a:solidFill>
                <a:latin typeface="Cambria" panose="02040503050406030204" pitchFamily="18" charset="0"/>
                <a:ea typeface="Cambria" panose="02040503050406030204" pitchFamily="18" charset="0"/>
              </a:rPr>
              <a:t> </a:t>
            </a:r>
          </a:p>
          <a:p>
            <a:pPr marL="230187" lvl="0" indent="-171450" defTabSz="914400" eaLnBrk="0" fontAlgn="base" hangingPunct="0">
              <a:spcBef>
                <a:spcPct val="0"/>
              </a:spcBef>
              <a:spcAft>
                <a:spcPct val="0"/>
              </a:spcAft>
              <a:buSzPts val="1000"/>
              <a:buFont typeface="Arial" panose="020B0604020202020204" pitchFamily="34" charset="0"/>
              <a:buChar char="•"/>
            </a:pPr>
            <a:endParaRPr kumimoji="0" lang="en-US" altLang="en-US" sz="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7" name="Text Box 2">
            <a:extLst>
              <a:ext uri="{FF2B5EF4-FFF2-40B4-BE49-F238E27FC236}">
                <a16:creationId xmlns:a16="http://schemas.microsoft.com/office/drawing/2014/main" id="{E9CD4571-9A1E-4E62-8F0F-47E20867FDF6}"/>
              </a:ext>
            </a:extLst>
          </p:cNvPr>
          <p:cNvSpPr txBox="1">
            <a:spLocks noChangeArrowheads="1"/>
          </p:cNvSpPr>
          <p:nvPr/>
        </p:nvSpPr>
        <p:spPr bwMode="auto">
          <a:xfrm>
            <a:off x="436155" y="384188"/>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dirty="0">
                <a:ln>
                  <a:noFill/>
                </a:ln>
                <a:solidFill>
                  <a:srgbClr val="FFFFFF"/>
                </a:solidFill>
                <a:effectLst/>
                <a:latin typeface="Cambria" panose="02040503050406030204" pitchFamily="18" charset="0"/>
                <a:ea typeface="Cambria" panose="02040503050406030204" pitchFamily="18" charset="0"/>
              </a:rPr>
              <a:t>EMBASSY RESOURCES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6950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837097-0487-446E-96F0-490D0F7817D4}"/>
              </a:ext>
            </a:extLst>
          </p:cNvPr>
          <p:cNvSpPr txBox="1"/>
          <p:nvPr/>
        </p:nvSpPr>
        <p:spPr>
          <a:xfrm>
            <a:off x="477457" y="1766411"/>
            <a:ext cx="2534019" cy="7948330"/>
          </a:xfrm>
          <a:prstGeom prst="rect">
            <a:avLst/>
          </a:prstGeom>
          <a:solidFill>
            <a:schemeClr val="bg2"/>
          </a:solidFill>
          <a:ln>
            <a:noFill/>
          </a:ln>
        </p:spPr>
        <p:txBody>
          <a:bodyPr wrap="square">
            <a:spAutoFit/>
          </a:bodyPr>
          <a:lstStyle/>
          <a:p>
            <a:pPr algn="l" fontAlgn="base"/>
            <a:r>
              <a:rPr lang="en-US" sz="1050" b="1" i="0" dirty="0">
                <a:solidFill>
                  <a:srgbClr val="0000FF"/>
                </a:solidFill>
                <a:effectLst/>
                <a:ea typeface="Cambria" panose="02040503050406030204" pitchFamily="18" charset="0"/>
              </a:rPr>
              <a:t>Amber Silva Photography</a:t>
            </a:r>
          </a:p>
          <a:p>
            <a:pPr algn="l" fontAlgn="base"/>
            <a:r>
              <a:rPr lang="en-US" sz="1050" dirty="0">
                <a:solidFill>
                  <a:srgbClr val="000000"/>
                </a:solidFill>
                <a:ea typeface="Cambria" panose="02040503050406030204" pitchFamily="18" charset="0"/>
              </a:rPr>
              <a:t>Wedding &amp; Portrait Photographer</a:t>
            </a:r>
          </a:p>
          <a:p>
            <a:pPr algn="l" fontAlgn="base"/>
            <a:r>
              <a:rPr lang="en-US" sz="1050" dirty="0">
                <a:solidFill>
                  <a:srgbClr val="000000"/>
                </a:solidFill>
                <a:ea typeface="Cambria" panose="02040503050406030204" pitchFamily="18" charset="0"/>
              </a:rPr>
              <a:t>WhatsApp: 072-527-8688</a:t>
            </a:r>
          </a:p>
          <a:p>
            <a:pPr algn="l" fontAlgn="base"/>
            <a:r>
              <a:rPr lang="en-US" sz="1050" dirty="0" err="1">
                <a:solidFill>
                  <a:srgbClr val="000000"/>
                </a:solidFill>
                <a:ea typeface="Cambria" panose="02040503050406030204" pitchFamily="18" charset="0"/>
              </a:rPr>
              <a:t>Hello@ambersilvaphoto.com</a:t>
            </a:r>
            <a:endParaRPr lang="en-US" sz="1050" b="1" i="0" dirty="0">
              <a:solidFill>
                <a:srgbClr val="0000FF"/>
              </a:solidFill>
              <a:effectLst/>
              <a:ea typeface="Cambria" panose="02040503050406030204" pitchFamily="18" charset="0"/>
            </a:endParaRPr>
          </a:p>
          <a:p>
            <a:pPr algn="l" fontAlgn="base"/>
            <a:endParaRPr lang="en-US" sz="1050" b="1" dirty="0">
              <a:solidFill>
                <a:srgbClr val="0000FF"/>
              </a:solidFill>
              <a:ea typeface="Cambria" panose="02040503050406030204" pitchFamily="18" charset="0"/>
            </a:endParaRPr>
          </a:p>
          <a:p>
            <a:pPr fontAlgn="base"/>
            <a:r>
              <a:rPr lang="en-US" sz="1050" b="1" dirty="0">
                <a:solidFill>
                  <a:srgbClr val="0000FF"/>
                </a:solidFill>
                <a:ea typeface="Cambria" panose="02040503050406030204" pitchFamily="18" charset="0"/>
              </a:rPr>
              <a:t>Counseling Services</a:t>
            </a:r>
          </a:p>
          <a:p>
            <a:pPr fontAlgn="base"/>
            <a:r>
              <a:rPr lang="en-US" sz="1050" dirty="0">
                <a:solidFill>
                  <a:srgbClr val="000000"/>
                </a:solidFill>
                <a:ea typeface="Cambria" panose="02040503050406030204" pitchFamily="18" charset="0"/>
              </a:rPr>
              <a:t>Jennifer Miller, MSW, LCSW</a:t>
            </a:r>
          </a:p>
          <a:p>
            <a:pPr fontAlgn="base"/>
            <a:r>
              <a:rPr lang="en-US" sz="1050" dirty="0">
                <a:solidFill>
                  <a:srgbClr val="000000"/>
                </a:solidFill>
                <a:ea typeface="Cambria" panose="02040503050406030204" pitchFamily="18" charset="0"/>
              </a:rPr>
              <a:t>Mobile: 011-530-7000</a:t>
            </a:r>
          </a:p>
          <a:p>
            <a:pPr fontAlgn="base"/>
            <a:r>
              <a:rPr lang="en-US" sz="1050" dirty="0">
                <a:solidFill>
                  <a:srgbClr val="000000"/>
                </a:solidFill>
                <a:ea typeface="Cambria" panose="02040503050406030204" pitchFamily="18" charset="0"/>
                <a:hlinkClick r:id="rId3"/>
              </a:rPr>
              <a:t>Jmiller.lcsw@gmail.com</a:t>
            </a:r>
            <a:endParaRPr lang="en-US" sz="1050" dirty="0">
              <a:solidFill>
                <a:srgbClr val="000000"/>
              </a:solidFill>
              <a:ea typeface="Cambria" panose="02040503050406030204" pitchFamily="18" charset="0"/>
            </a:endParaRPr>
          </a:p>
          <a:p>
            <a:pPr algn="l" fontAlgn="base"/>
            <a:endParaRPr lang="en-US" sz="1050" b="1" i="0" dirty="0">
              <a:solidFill>
                <a:srgbClr val="0000FF"/>
              </a:solidFill>
              <a:effectLst/>
              <a:ea typeface="Cambria" panose="02040503050406030204" pitchFamily="18" charset="0"/>
            </a:endParaRPr>
          </a:p>
          <a:p>
            <a:pPr algn="l" fontAlgn="base"/>
            <a:r>
              <a:rPr lang="en-US" sz="1050" b="1" i="0" dirty="0">
                <a:solidFill>
                  <a:srgbClr val="0000FF"/>
                </a:solidFill>
                <a:effectLst/>
                <a:ea typeface="Cambria" panose="02040503050406030204" pitchFamily="18" charset="0"/>
              </a:rPr>
              <a:t>Digital Consultant – Michelle Melo</a:t>
            </a:r>
          </a:p>
          <a:p>
            <a:pPr algn="l" fontAlgn="base"/>
            <a:r>
              <a:rPr lang="en-US" sz="1050" dirty="0">
                <a:solidFill>
                  <a:srgbClr val="000000"/>
                </a:solidFill>
                <a:ea typeface="Cambria" panose="02040503050406030204" pitchFamily="18" charset="0"/>
              </a:rPr>
              <a:t>079-768-8788</a:t>
            </a:r>
          </a:p>
          <a:p>
            <a:pPr algn="l" fontAlgn="base"/>
            <a:r>
              <a:rPr lang="en-US" sz="1050" dirty="0">
                <a:solidFill>
                  <a:srgbClr val="000000"/>
                </a:solidFill>
                <a:ea typeface="Cambria" panose="02040503050406030204" pitchFamily="18" charset="0"/>
                <a:hlinkClick r:id="rId4"/>
              </a:rPr>
              <a:t>michelle@michelleMeloDigital.com</a:t>
            </a:r>
            <a:endParaRPr lang="en-US" sz="1050" dirty="0">
              <a:solidFill>
                <a:srgbClr val="000000"/>
              </a:solidFill>
              <a:ea typeface="Cambria" panose="02040503050406030204" pitchFamily="18" charset="0"/>
            </a:endParaRPr>
          </a:p>
          <a:p>
            <a:pPr algn="l" fontAlgn="base"/>
            <a:r>
              <a:rPr lang="en-US" sz="1050" dirty="0">
                <a:solidFill>
                  <a:srgbClr val="000000"/>
                </a:solidFill>
                <a:ea typeface="Cambria" panose="02040503050406030204" pitchFamily="18" charset="0"/>
                <a:hlinkClick r:id="rId5"/>
              </a:rPr>
              <a:t>MichelleMeloDigital.com</a:t>
            </a:r>
            <a:endParaRPr lang="en-US" sz="1050" dirty="0">
              <a:solidFill>
                <a:srgbClr val="000000"/>
              </a:solidFill>
              <a:ea typeface="Cambria" panose="02040503050406030204" pitchFamily="18" charset="0"/>
            </a:endParaRPr>
          </a:p>
          <a:p>
            <a:pPr algn="l" fontAlgn="base"/>
            <a:endParaRPr lang="en-US" sz="1050" b="1" dirty="0">
              <a:solidFill>
                <a:srgbClr val="000000"/>
              </a:solidFill>
              <a:ea typeface="Cambria" panose="02040503050406030204" pitchFamily="18" charset="0"/>
            </a:endParaRPr>
          </a:p>
          <a:p>
            <a:pPr algn="l" fontAlgn="base"/>
            <a:r>
              <a:rPr lang="en-US" sz="1050" b="1" i="0" dirty="0">
                <a:solidFill>
                  <a:srgbClr val="0000FF"/>
                </a:solidFill>
                <a:effectLst/>
                <a:ea typeface="Cambria" panose="02040503050406030204" pitchFamily="18" charset="0"/>
              </a:rPr>
              <a:t>Double Bridge Fitness</a:t>
            </a:r>
          </a:p>
          <a:p>
            <a:pPr marL="171450" indent="-171450" algn="l" fontAlgn="base">
              <a:buFont typeface="Arial" panose="020B0604020202020204" pitchFamily="34" charset="0"/>
              <a:buChar char="•"/>
            </a:pPr>
            <a:r>
              <a:rPr lang="en-US" sz="1050" dirty="0">
                <a:solidFill>
                  <a:srgbClr val="000000"/>
                </a:solidFill>
                <a:ea typeface="Cambria" panose="02040503050406030204" pitchFamily="18" charset="0"/>
              </a:rPr>
              <a:t>Pilates</a:t>
            </a:r>
          </a:p>
          <a:p>
            <a:pPr marL="171450" indent="-171450" algn="l" fontAlgn="base">
              <a:buFont typeface="Arial" panose="020B0604020202020204" pitchFamily="34" charset="0"/>
              <a:buChar char="•"/>
            </a:pPr>
            <a:r>
              <a:rPr lang="en-US" sz="1050" dirty="0">
                <a:solidFill>
                  <a:srgbClr val="000000"/>
                </a:solidFill>
                <a:ea typeface="Cambria" panose="02040503050406030204" pitchFamily="18" charset="0"/>
              </a:rPr>
              <a:t>Swim lessons &amp; training</a:t>
            </a:r>
          </a:p>
          <a:p>
            <a:pPr algn="l" fontAlgn="base"/>
            <a:r>
              <a:rPr lang="en-US" sz="1050" dirty="0">
                <a:solidFill>
                  <a:srgbClr val="000000"/>
                </a:solidFill>
                <a:ea typeface="Cambria" panose="02040503050406030204" pitchFamily="18" charset="0"/>
                <a:hlinkClick r:id="rId6"/>
              </a:rPr>
              <a:t>doublebridgefitness@gmail.com</a:t>
            </a:r>
            <a:endParaRPr lang="en-US" sz="1050" dirty="0">
              <a:solidFill>
                <a:srgbClr val="000000"/>
              </a:solidFill>
              <a:ea typeface="Cambria" panose="02040503050406030204" pitchFamily="18" charset="0"/>
            </a:endParaRPr>
          </a:p>
          <a:p>
            <a:pPr algn="l" fontAlgn="base"/>
            <a:r>
              <a:rPr lang="en-US" sz="1050" dirty="0">
                <a:solidFill>
                  <a:srgbClr val="000000"/>
                </a:solidFill>
                <a:ea typeface="Cambria" panose="02040503050406030204" pitchFamily="18" charset="0"/>
              </a:rPr>
              <a:t>Kacey </a:t>
            </a:r>
            <a:r>
              <a:rPr lang="en-US" sz="1050" dirty="0" err="1">
                <a:solidFill>
                  <a:srgbClr val="000000"/>
                </a:solidFill>
                <a:ea typeface="Cambria" panose="02040503050406030204" pitchFamily="18" charset="0"/>
              </a:rPr>
              <a:t>Bollrud</a:t>
            </a:r>
            <a:endParaRPr lang="en-US" sz="1050" dirty="0">
              <a:solidFill>
                <a:srgbClr val="000000"/>
              </a:solidFill>
              <a:ea typeface="Cambria" panose="02040503050406030204" pitchFamily="18" charset="0"/>
            </a:endParaRPr>
          </a:p>
          <a:p>
            <a:pPr algn="l" fontAlgn="base"/>
            <a:r>
              <a:rPr lang="en-US" sz="1050" b="0" i="0" dirty="0">
                <a:solidFill>
                  <a:srgbClr val="201F1E"/>
                </a:solidFill>
                <a:effectLst/>
                <a:ea typeface="Cambria" panose="02040503050406030204" pitchFamily="18" charset="0"/>
              </a:rPr>
              <a:t>011-515-9010</a:t>
            </a:r>
          </a:p>
          <a:p>
            <a:pPr algn="l" fontAlgn="base"/>
            <a:endParaRPr lang="en-US" sz="1050" dirty="0">
              <a:solidFill>
                <a:srgbClr val="201F1E"/>
              </a:solidFill>
              <a:ea typeface="Cambria" panose="02040503050406030204" pitchFamily="18" charset="0"/>
            </a:endParaRPr>
          </a:p>
          <a:p>
            <a:pPr algn="l" fontAlgn="base"/>
            <a:r>
              <a:rPr lang="en-US" sz="1050" b="1" i="0" dirty="0">
                <a:solidFill>
                  <a:srgbClr val="0000FF"/>
                </a:solidFill>
                <a:effectLst/>
                <a:ea typeface="Cambria" panose="02040503050406030204" pitchFamily="18" charset="0"/>
              </a:rPr>
              <a:t>Diplo-Macs </a:t>
            </a:r>
          </a:p>
          <a:p>
            <a:pPr algn="l" fontAlgn="base"/>
            <a:r>
              <a:rPr lang="en-US" sz="1050" b="1" dirty="0">
                <a:solidFill>
                  <a:srgbClr val="201F1E"/>
                </a:solidFill>
                <a:ea typeface="Cambria" panose="02040503050406030204" pitchFamily="18" charset="0"/>
              </a:rPr>
              <a:t>Stephanie </a:t>
            </a:r>
            <a:r>
              <a:rPr lang="en-US" sz="1050" b="1" dirty="0" err="1">
                <a:solidFill>
                  <a:srgbClr val="201F1E"/>
                </a:solidFill>
                <a:ea typeface="Cambria" panose="02040503050406030204" pitchFamily="18" charset="0"/>
              </a:rPr>
              <a:t>Njenga</a:t>
            </a:r>
            <a:endParaRPr lang="en-US" sz="1050" b="1" i="0" dirty="0">
              <a:solidFill>
                <a:srgbClr val="201F1E"/>
              </a:solidFill>
              <a:effectLst/>
              <a:ea typeface="Cambria" panose="02040503050406030204" pitchFamily="18" charset="0"/>
            </a:endParaRPr>
          </a:p>
          <a:p>
            <a:pPr algn="l" fontAlgn="base"/>
            <a:r>
              <a:rPr lang="en-US" sz="1050" dirty="0">
                <a:solidFill>
                  <a:srgbClr val="0563C1"/>
                </a:solidFill>
                <a:ea typeface="Cambria" panose="02040503050406030204" pitchFamily="18" charset="0"/>
                <a:hlinkClick r:id="rId7">
                  <a:extLst>
                    <a:ext uri="{A12FA001-AC4F-418D-AE19-62706E023703}">
                      <ahyp:hlinkClr xmlns:ahyp="http://schemas.microsoft.com/office/drawing/2018/hyperlinkcolor" val="tx"/>
                    </a:ext>
                  </a:extLst>
                </a:hlinkClick>
              </a:rPr>
              <a:t>thediplomacs@gmail.com</a:t>
            </a:r>
            <a:endParaRPr lang="en-US" sz="1050" dirty="0">
              <a:solidFill>
                <a:srgbClr val="201F1E"/>
              </a:solidFill>
              <a:ea typeface="Cambria" panose="02040503050406030204" pitchFamily="18" charset="0"/>
            </a:endParaRPr>
          </a:p>
          <a:p>
            <a:pPr algn="l" fontAlgn="base"/>
            <a:r>
              <a:rPr lang="en-US" sz="1050" b="0" i="0" dirty="0">
                <a:solidFill>
                  <a:srgbClr val="201F1E"/>
                </a:solidFill>
                <a:effectLst/>
                <a:ea typeface="Cambria" panose="02040503050406030204" pitchFamily="18" charset="0"/>
              </a:rPr>
              <a:t>079-214-0480</a:t>
            </a:r>
          </a:p>
          <a:p>
            <a:pPr fontAlgn="base"/>
            <a:endParaRPr lang="en-US" sz="1050" b="1" dirty="0">
              <a:solidFill>
                <a:srgbClr val="000000"/>
              </a:solidFill>
              <a:ea typeface="Cambria" panose="02040503050406030204" pitchFamily="18" charset="0"/>
            </a:endParaRPr>
          </a:p>
          <a:p>
            <a:pPr fontAlgn="base"/>
            <a:r>
              <a:rPr lang="en-US" sz="1050" b="1" dirty="0">
                <a:solidFill>
                  <a:srgbClr val="0000FF"/>
                </a:solidFill>
                <a:ea typeface="Cambria" panose="02040503050406030204" pitchFamily="18" charset="0"/>
              </a:rPr>
              <a:t>Gentle Yoga Stretch Classes </a:t>
            </a:r>
            <a:r>
              <a:rPr lang="en-US" sz="1050" b="1" dirty="0">
                <a:solidFill>
                  <a:srgbClr val="000000"/>
                </a:solidFill>
                <a:ea typeface="Cambria" panose="02040503050406030204" pitchFamily="18" charset="0"/>
              </a:rPr>
              <a:t>(500 </a:t>
            </a:r>
            <a:r>
              <a:rPr lang="en-US" sz="1050" b="1" dirty="0" err="1">
                <a:solidFill>
                  <a:srgbClr val="000000"/>
                </a:solidFill>
                <a:ea typeface="Cambria" panose="02040503050406030204" pitchFamily="18" charset="0"/>
              </a:rPr>
              <a:t>ksh</a:t>
            </a:r>
            <a:r>
              <a:rPr lang="en-US" sz="1050" b="1" dirty="0">
                <a:solidFill>
                  <a:srgbClr val="000000"/>
                </a:solidFill>
                <a:ea typeface="Cambria" panose="02040503050406030204" pitchFamily="18" charset="0"/>
              </a:rPr>
              <a:t>)</a:t>
            </a:r>
          </a:p>
          <a:p>
            <a:pPr fontAlgn="base"/>
            <a:r>
              <a:rPr lang="en-US" sz="1050" dirty="0">
                <a:solidFill>
                  <a:srgbClr val="000000"/>
                </a:solidFill>
                <a:ea typeface="Cambria" panose="02040503050406030204" pitchFamily="18" charset="0"/>
              </a:rPr>
              <a:t>Tues &amp; Fri @8:15AM, Rosslyn Ridge</a:t>
            </a:r>
          </a:p>
          <a:p>
            <a:pPr fontAlgn="base"/>
            <a:r>
              <a:rPr lang="en-US" sz="1050" b="1" dirty="0">
                <a:solidFill>
                  <a:srgbClr val="0000FF"/>
                </a:solidFill>
                <a:ea typeface="Cambria" panose="02040503050406030204" pitchFamily="18" charset="0"/>
              </a:rPr>
              <a:t>Health Coaching </a:t>
            </a:r>
            <a:r>
              <a:rPr lang="en-US" sz="1050" b="1" dirty="0">
                <a:solidFill>
                  <a:srgbClr val="000000"/>
                </a:solidFill>
                <a:ea typeface="Cambria" panose="02040503050406030204" pitchFamily="18" charset="0"/>
              </a:rPr>
              <a:t>(Individual or Group)</a:t>
            </a:r>
          </a:p>
          <a:p>
            <a:pPr fontAlgn="base"/>
            <a:r>
              <a:rPr lang="en-US" sz="1050" dirty="0">
                <a:solidFill>
                  <a:srgbClr val="000000"/>
                </a:solidFill>
                <a:ea typeface="Cambria" panose="02040503050406030204" pitchFamily="18" charset="0"/>
              </a:rPr>
              <a:t>For more info contact Jill Schroeder</a:t>
            </a:r>
          </a:p>
          <a:p>
            <a:pPr fontAlgn="base"/>
            <a:r>
              <a:rPr lang="en-US" sz="1050" dirty="0">
                <a:solidFill>
                  <a:srgbClr val="000000"/>
                </a:solidFill>
                <a:ea typeface="Cambria" panose="02040503050406030204" pitchFamily="18" charset="0"/>
              </a:rPr>
              <a:t>011-449-1165 or jillschroeder2010@hotmail.com </a:t>
            </a:r>
          </a:p>
          <a:p>
            <a:pPr fontAlgn="base"/>
            <a:r>
              <a:rPr lang="en-US" sz="1050" dirty="0">
                <a:solidFill>
                  <a:srgbClr val="201F1E"/>
                </a:solidFill>
                <a:hlinkClick r:id="rId8"/>
              </a:rPr>
              <a:t>inspirebyjillwellness.com</a:t>
            </a:r>
            <a:endParaRPr lang="en-US" sz="1050" dirty="0">
              <a:solidFill>
                <a:srgbClr val="201F1E"/>
              </a:solidFill>
            </a:endParaRPr>
          </a:p>
          <a:p>
            <a:pPr fontAlgn="base"/>
            <a:endParaRPr lang="en-US" sz="1050" b="1" dirty="0">
              <a:solidFill>
                <a:srgbClr val="201F1E"/>
              </a:solidFill>
            </a:endParaRPr>
          </a:p>
          <a:p>
            <a:pPr algn="l" fontAlgn="base"/>
            <a:r>
              <a:rPr lang="en-US" sz="1050" b="1" i="0" dirty="0">
                <a:solidFill>
                  <a:srgbClr val="0200FF"/>
                </a:solidFill>
                <a:effectLst/>
              </a:rPr>
              <a:t>Laura Merz Photography - portraits and fine art</a:t>
            </a:r>
          </a:p>
          <a:p>
            <a:pPr algn="l" fontAlgn="base"/>
            <a:r>
              <a:rPr lang="en-US" sz="1050" b="0" i="0" dirty="0">
                <a:solidFill>
                  <a:srgbClr val="201F1E"/>
                </a:solidFill>
                <a:effectLst/>
                <a:hlinkClick r:id="rId9" tooltip="Original URL: http://www.lauramerzphotography.com/. Click or tap if you trust this link."/>
              </a:rPr>
              <a:t>www.lauramerzphotography.com</a:t>
            </a:r>
            <a:endParaRPr lang="en-US" sz="1050" b="0" i="0" dirty="0">
              <a:solidFill>
                <a:srgbClr val="201F1E"/>
              </a:solidFill>
              <a:effectLst/>
            </a:endParaRPr>
          </a:p>
          <a:p>
            <a:pPr algn="l" fontAlgn="base"/>
            <a:r>
              <a:rPr lang="en-US" sz="1050" b="0" i="0" dirty="0">
                <a:solidFill>
                  <a:srgbClr val="201F1E"/>
                </a:solidFill>
                <a:effectLst/>
                <a:hlinkClick r:id="rId10"/>
              </a:rPr>
              <a:t>lauramerzphotography@gmail.com</a:t>
            </a:r>
            <a:endParaRPr lang="en-US" sz="1050" b="0" i="0" dirty="0">
              <a:solidFill>
                <a:srgbClr val="201F1E"/>
              </a:solidFill>
              <a:effectLst/>
            </a:endParaRPr>
          </a:p>
          <a:p>
            <a:pPr algn="l" fontAlgn="base"/>
            <a:endParaRPr lang="en-US" sz="1050" dirty="0">
              <a:solidFill>
                <a:srgbClr val="201F1E"/>
              </a:solidFill>
            </a:endParaRPr>
          </a:p>
          <a:p>
            <a:pPr fontAlgn="base"/>
            <a:r>
              <a:rPr lang="en-US" sz="1050" b="1" dirty="0">
                <a:solidFill>
                  <a:srgbClr val="0000FF"/>
                </a:solidFill>
                <a:ea typeface="Cambria" panose="02040503050406030204" pitchFamily="18" charset="0"/>
              </a:rPr>
              <a:t>Life Coaching w/Courtney </a:t>
            </a:r>
          </a:p>
          <a:p>
            <a:pPr fontAlgn="base"/>
            <a:r>
              <a:rPr lang="en-US" sz="1050" dirty="0">
                <a:solidFill>
                  <a:srgbClr val="000000"/>
                </a:solidFill>
                <a:ea typeface="Cambria" panose="02040503050406030204" pitchFamily="18" charset="0"/>
              </a:rPr>
              <a:t>011-502-3362</a:t>
            </a:r>
          </a:p>
          <a:p>
            <a:pPr fontAlgn="base"/>
            <a:r>
              <a:rPr lang="en-US" sz="1050" dirty="0">
                <a:solidFill>
                  <a:srgbClr val="000000"/>
                </a:solidFill>
                <a:ea typeface="Cambria" panose="02040503050406030204" pitchFamily="18" charset="0"/>
                <a:hlinkClick r:id="rId11"/>
              </a:rPr>
              <a:t>WinsWithCourtney@gmail.com</a:t>
            </a:r>
            <a:endParaRPr lang="en-US" sz="1050" dirty="0">
              <a:solidFill>
                <a:srgbClr val="000000"/>
              </a:solidFill>
              <a:ea typeface="Cambria" panose="02040503050406030204" pitchFamily="18" charset="0"/>
            </a:endParaRPr>
          </a:p>
          <a:p>
            <a:pPr algn="l" fontAlgn="base"/>
            <a:endParaRPr lang="en-US" sz="1000" b="0" i="0" dirty="0">
              <a:solidFill>
                <a:srgbClr val="201F1E"/>
              </a:solidFill>
              <a:effectLst/>
              <a:latin typeface="Segoe UI" panose="020B0502040204020203" pitchFamily="34" charset="0"/>
            </a:endParaRPr>
          </a:p>
          <a:p>
            <a:pPr algn="l" fontAlgn="base"/>
            <a:endParaRPr lang="en-US" sz="1000" dirty="0">
              <a:solidFill>
                <a:srgbClr val="201F1E"/>
              </a:solidFill>
              <a:latin typeface="Segoe UI" panose="020B0502040204020203" pitchFamily="34" charset="0"/>
            </a:endParaRPr>
          </a:p>
          <a:p>
            <a:pPr algn="l" fontAlgn="base"/>
            <a:endParaRPr lang="en-US" sz="1000" dirty="0">
              <a:solidFill>
                <a:srgbClr val="201F1E"/>
              </a:solidFill>
              <a:latin typeface="Segoe UI" panose="020B0502040204020203" pitchFamily="34" charset="0"/>
            </a:endParaRPr>
          </a:p>
          <a:p>
            <a:pPr fontAlgn="base"/>
            <a:endParaRPr lang="en-US" sz="1000" dirty="0">
              <a:solidFill>
                <a:srgbClr val="201F1E"/>
              </a:solidFill>
              <a:latin typeface="Segoe UI" panose="020B0502040204020203" pitchFamily="34" charset="0"/>
            </a:endParaRPr>
          </a:p>
          <a:p>
            <a:pPr fontAlgn="base"/>
            <a:endParaRPr lang="en-US" sz="1000" dirty="0">
              <a:solidFill>
                <a:srgbClr val="201F1E"/>
              </a:solidFill>
              <a:ea typeface="Cambria" panose="02040503050406030204" pitchFamily="18" charset="0"/>
            </a:endParaRPr>
          </a:p>
        </p:txBody>
      </p:sp>
      <p:cxnSp>
        <p:nvCxnSpPr>
          <p:cNvPr id="4" name="Straight Connector 3">
            <a:extLst>
              <a:ext uri="{FF2B5EF4-FFF2-40B4-BE49-F238E27FC236}">
                <a16:creationId xmlns:a16="http://schemas.microsoft.com/office/drawing/2014/main" id="{AC1A1FB3-3033-45FC-98B5-F81AC1682A8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AutoShape 6" descr="We can do this logo">
            <a:extLst>
              <a:ext uri="{FF2B5EF4-FFF2-40B4-BE49-F238E27FC236}">
                <a16:creationId xmlns:a16="http://schemas.microsoft.com/office/drawing/2014/main" id="{3A817E63-2D29-416F-8E22-9DB5E4060C63}"/>
              </a:ext>
            </a:extLst>
          </p:cNvPr>
          <p:cNvSpPr>
            <a:spLocks noChangeAspect="1" noChangeArrowheads="1"/>
          </p:cNvSpPr>
          <p:nvPr/>
        </p:nvSpPr>
        <p:spPr bwMode="auto">
          <a:xfrm>
            <a:off x="38862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86EC61F9-08CF-4C79-BE2C-9302D4E36F3B}"/>
              </a:ext>
            </a:extLst>
          </p:cNvPr>
          <p:cNvPicPr>
            <a:picLocks noChangeAspect="1"/>
          </p:cNvPicPr>
          <p:nvPr/>
        </p:nvPicPr>
        <p:blipFill>
          <a:blip r:embed="rId12"/>
          <a:stretch>
            <a:fillRect/>
          </a:stretch>
        </p:blipFill>
        <p:spPr>
          <a:xfrm>
            <a:off x="473748" y="567955"/>
            <a:ext cx="6889077" cy="493819"/>
          </a:xfrm>
          <a:prstGeom prst="rect">
            <a:avLst/>
          </a:prstGeom>
        </p:spPr>
      </p:pic>
      <p:sp>
        <p:nvSpPr>
          <p:cNvPr id="15" name="TextBox 14">
            <a:extLst>
              <a:ext uri="{FF2B5EF4-FFF2-40B4-BE49-F238E27FC236}">
                <a16:creationId xmlns:a16="http://schemas.microsoft.com/office/drawing/2014/main" id="{D81B5099-7AF2-4267-9ADC-3119ABCB2ECC}"/>
              </a:ext>
            </a:extLst>
          </p:cNvPr>
          <p:cNvSpPr txBox="1"/>
          <p:nvPr/>
        </p:nvSpPr>
        <p:spPr>
          <a:xfrm>
            <a:off x="416686" y="545525"/>
            <a:ext cx="6852812"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FFFFFF"/>
                </a:solidFill>
                <a:latin typeface="Cambria" panose="02040503050406030204" pitchFamily="18" charset="0"/>
                <a:ea typeface="Cambria" panose="02040503050406030204" pitchFamily="18" charset="0"/>
              </a:rPr>
              <a:t>EFM BUSINESS DIRECTORY</a:t>
            </a:r>
            <a:endParaRPr kumimoji="0" lang="en-US" altLang="en-US" sz="2800" b="0" i="0" u="none" strike="noStrike" cap="none" normalizeH="0" baseline="0" dirty="0">
              <a:ln>
                <a:noFill/>
              </a:ln>
              <a:solidFill>
                <a:srgbClr val="FFFFFF"/>
              </a:solidFill>
              <a:effectLst/>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14E04F6-ED26-6E45-A781-E5F607AB819D}"/>
              </a:ext>
            </a:extLst>
          </p:cNvPr>
          <p:cNvSpPr txBox="1"/>
          <p:nvPr/>
        </p:nvSpPr>
        <p:spPr>
          <a:xfrm>
            <a:off x="2831454" y="2789965"/>
            <a:ext cx="2274854" cy="3508653"/>
          </a:xfrm>
          <a:prstGeom prst="rect">
            <a:avLst/>
          </a:prstGeom>
          <a:solidFill>
            <a:schemeClr val="bg2"/>
          </a:solidFill>
          <a:ln>
            <a:noFill/>
          </a:ln>
        </p:spPr>
        <p:txBody>
          <a:bodyPr wrap="square">
            <a:spAutoFit/>
          </a:bodyPr>
          <a:lstStyle/>
          <a:p>
            <a:pPr fontAlgn="base"/>
            <a:r>
              <a:rPr lang="en-US" sz="1050" b="1" dirty="0">
                <a:solidFill>
                  <a:srgbClr val="0000FF"/>
                </a:solidFill>
                <a:ea typeface="Cambria" panose="02040503050406030204" pitchFamily="18" charset="0"/>
              </a:rPr>
              <a:t>Special Needs Educator - Private Tutoring</a:t>
            </a:r>
          </a:p>
          <a:p>
            <a:pPr marL="171450" indent="-171450" fontAlgn="base">
              <a:buFont typeface="Arial" panose="020B0604020202020204" pitchFamily="34" charset="0"/>
              <a:buChar char="•"/>
            </a:pPr>
            <a:r>
              <a:rPr lang="en-US" sz="1050" i="1" dirty="0">
                <a:solidFill>
                  <a:srgbClr val="201F1E"/>
                </a:solidFill>
                <a:ea typeface="Cambria" panose="02040503050406030204" pitchFamily="18" charset="0"/>
              </a:rPr>
              <a:t>25+ years experience working with children ages birth to 12, specializing in infants and toddlers, Autism Spectrum Disorders, and children with ADD/ADHD struggling with home/classroom organization.</a:t>
            </a:r>
          </a:p>
          <a:p>
            <a:pPr marL="171450" indent="-171450" fontAlgn="base">
              <a:buFont typeface="Arial" panose="020B0604020202020204" pitchFamily="34" charset="0"/>
              <a:buChar char="•"/>
            </a:pPr>
            <a:r>
              <a:rPr lang="en-US" sz="1050" i="1" dirty="0">
                <a:solidFill>
                  <a:srgbClr val="201F1E"/>
                </a:solidFill>
                <a:ea typeface="Cambria" panose="02040503050406030204" pitchFamily="18" charset="0"/>
              </a:rPr>
              <a:t> Available for teens seeking support with essay-writing, including college-entrance essays.</a:t>
            </a:r>
          </a:p>
          <a:p>
            <a:pPr marL="171450" indent="-171450" fontAlgn="base">
              <a:buFont typeface="Arial" panose="020B0604020202020204" pitchFamily="34" charset="0"/>
              <a:buChar char="•"/>
            </a:pPr>
            <a:r>
              <a:rPr lang="en-US" sz="1050" i="1" dirty="0">
                <a:solidFill>
                  <a:srgbClr val="201F1E"/>
                </a:solidFill>
                <a:ea typeface="Cambria" panose="02040503050406030204" pitchFamily="18" charset="0"/>
              </a:rPr>
              <a:t>Will work with your child (and caregivers needing support) in the privacy of your home. </a:t>
            </a:r>
          </a:p>
          <a:p>
            <a:pPr fontAlgn="base"/>
            <a:r>
              <a:rPr lang="en-US" sz="1050" dirty="0">
                <a:solidFill>
                  <a:srgbClr val="201F1E"/>
                </a:solidFill>
                <a:ea typeface="Cambria" panose="02040503050406030204" pitchFamily="18" charset="0"/>
                <a:hlinkClick r:id="rId13"/>
              </a:rPr>
              <a:t>nomadeducator.com</a:t>
            </a:r>
            <a:r>
              <a:rPr lang="en-US" sz="1050" dirty="0">
                <a:solidFill>
                  <a:srgbClr val="201F1E"/>
                </a:solidFill>
                <a:ea typeface="Cambria" panose="02040503050406030204" pitchFamily="18" charset="0"/>
              </a:rPr>
              <a:t>  </a:t>
            </a:r>
          </a:p>
          <a:p>
            <a:pPr fontAlgn="base"/>
            <a:r>
              <a:rPr lang="en-US" sz="1050" dirty="0">
                <a:solidFill>
                  <a:srgbClr val="201F1E"/>
                </a:solidFill>
                <a:ea typeface="Cambria" panose="02040503050406030204" pitchFamily="18" charset="0"/>
                <a:hlinkClick r:id="rId14"/>
              </a:rPr>
              <a:t>jenniferanders87@gmail.com</a:t>
            </a:r>
            <a:endParaRPr lang="en-US" sz="1050" dirty="0">
              <a:solidFill>
                <a:srgbClr val="201F1E"/>
              </a:solidFill>
              <a:ea typeface="Cambria" panose="02040503050406030204" pitchFamily="18" charset="0"/>
            </a:endParaRPr>
          </a:p>
          <a:p>
            <a:pPr fontAlgn="base"/>
            <a:r>
              <a:rPr lang="en-US" sz="1050" dirty="0" err="1">
                <a:solidFill>
                  <a:srgbClr val="201F1E"/>
                </a:solidFill>
                <a:ea typeface="Cambria" panose="02040503050406030204" pitchFamily="18" charset="0"/>
              </a:rPr>
              <a:t>What’sApp</a:t>
            </a:r>
            <a:r>
              <a:rPr lang="en-US" sz="1050" dirty="0">
                <a:solidFill>
                  <a:srgbClr val="201F1E"/>
                </a:solidFill>
                <a:ea typeface="Cambria" panose="02040503050406030204" pitchFamily="18" charset="0"/>
              </a:rPr>
              <a:t>: +1-253-252-6548 </a:t>
            </a:r>
          </a:p>
          <a:p>
            <a:pPr marL="171450" indent="-171450" fontAlgn="base">
              <a:buFont typeface="Arial" panose="020B0604020202020204" pitchFamily="34" charset="0"/>
              <a:buChar char="•"/>
            </a:pPr>
            <a:endParaRPr lang="en-US" sz="1100" dirty="0">
              <a:solidFill>
                <a:srgbClr val="000000"/>
              </a:solidFill>
              <a:ea typeface="Cambria" panose="02040503050406030204" pitchFamily="18" charset="0"/>
            </a:endParaRPr>
          </a:p>
          <a:p>
            <a:pPr marL="171450" indent="-171450" fontAlgn="base">
              <a:buFont typeface="Arial" panose="020B0604020202020204" pitchFamily="34" charset="0"/>
              <a:buChar char="•"/>
            </a:pPr>
            <a:endParaRPr lang="en-US" sz="1100" dirty="0">
              <a:solidFill>
                <a:srgbClr val="000000"/>
              </a:solidFill>
              <a:ea typeface="Cambria" panose="02040503050406030204" pitchFamily="18" charset="0"/>
            </a:endParaRPr>
          </a:p>
          <a:p>
            <a:pPr marL="171450" indent="-171450" fontAlgn="base">
              <a:buFont typeface="Arial" panose="020B0604020202020204" pitchFamily="34" charset="0"/>
              <a:buChar char="•"/>
            </a:pPr>
            <a:endParaRPr lang="en-US" sz="1100" dirty="0">
              <a:solidFill>
                <a:srgbClr val="000000"/>
              </a:solidFill>
              <a:ea typeface="Cambria" panose="02040503050406030204" pitchFamily="18" charset="0"/>
            </a:endParaRPr>
          </a:p>
        </p:txBody>
      </p:sp>
      <p:sp>
        <p:nvSpPr>
          <p:cNvPr id="16" name="TextBox 15">
            <a:extLst>
              <a:ext uri="{FF2B5EF4-FFF2-40B4-BE49-F238E27FC236}">
                <a16:creationId xmlns:a16="http://schemas.microsoft.com/office/drawing/2014/main" id="{1EE77D1F-13D5-4A30-80F0-724BC9FAD239}"/>
              </a:ext>
            </a:extLst>
          </p:cNvPr>
          <p:cNvSpPr txBox="1"/>
          <p:nvPr/>
        </p:nvSpPr>
        <p:spPr>
          <a:xfrm>
            <a:off x="2808968" y="1771627"/>
            <a:ext cx="2297340" cy="1061829"/>
          </a:xfrm>
          <a:prstGeom prst="rect">
            <a:avLst/>
          </a:prstGeom>
          <a:solidFill>
            <a:schemeClr val="bg2"/>
          </a:solidFill>
          <a:ln>
            <a:noFill/>
          </a:ln>
        </p:spPr>
        <p:txBody>
          <a:bodyPr wrap="square">
            <a:spAutoFit/>
          </a:bodyPr>
          <a:lstStyle/>
          <a:p>
            <a:pPr fontAlgn="base"/>
            <a:r>
              <a:rPr lang="en-US" sz="1050" b="1" dirty="0">
                <a:solidFill>
                  <a:srgbClr val="0000FF"/>
                </a:solidFill>
                <a:ea typeface="Cambria" panose="02040503050406030204" pitchFamily="18" charset="0"/>
              </a:rPr>
              <a:t>Sewing Lessons at  </a:t>
            </a:r>
          </a:p>
          <a:p>
            <a:pPr fontAlgn="base"/>
            <a:r>
              <a:rPr lang="en-US" sz="1050" b="1" dirty="0">
                <a:solidFill>
                  <a:srgbClr val="0000FF"/>
                </a:solidFill>
                <a:ea typeface="Cambria" panose="02040503050406030204" pitchFamily="18" charset="0"/>
              </a:rPr>
              <a:t>The Happy Sewing Café</a:t>
            </a:r>
          </a:p>
          <a:p>
            <a:pPr fontAlgn="base"/>
            <a:r>
              <a:rPr lang="en-US" sz="1050" dirty="0">
                <a:solidFill>
                  <a:srgbClr val="000000"/>
                </a:solidFill>
                <a:ea typeface="Cambria" panose="02040503050406030204" pitchFamily="18" charset="0"/>
              </a:rPr>
              <a:t>Sewing &amp; Quilting Classes</a:t>
            </a:r>
          </a:p>
          <a:p>
            <a:pPr fontAlgn="base"/>
            <a:r>
              <a:rPr lang="en-US" sz="1050" dirty="0">
                <a:solidFill>
                  <a:srgbClr val="000000"/>
                </a:solidFill>
                <a:ea typeface="Cambria" panose="02040503050406030204" pitchFamily="18" charset="0"/>
              </a:rPr>
              <a:t>Diosa Woods: 0746-966-323 (call or WhatsApp) Email: </a:t>
            </a:r>
            <a:r>
              <a:rPr lang="en-US" sz="1050" dirty="0">
                <a:solidFill>
                  <a:srgbClr val="000000"/>
                </a:solidFill>
                <a:ea typeface="Cambria" panose="02040503050406030204" pitchFamily="18" charset="0"/>
                <a:hlinkClick r:id="rId15"/>
              </a:rPr>
              <a:t>4diosab@gmail.com</a:t>
            </a:r>
            <a:r>
              <a:rPr lang="en-US" sz="1050" dirty="0">
                <a:solidFill>
                  <a:srgbClr val="000000"/>
                </a:solidFill>
                <a:ea typeface="Cambria" panose="02040503050406030204" pitchFamily="18" charset="0"/>
              </a:rPr>
              <a:t>    </a:t>
            </a:r>
          </a:p>
          <a:p>
            <a:pPr fontAlgn="base"/>
            <a:r>
              <a:rPr lang="en-US" sz="1050" dirty="0">
                <a:solidFill>
                  <a:srgbClr val="000000"/>
                </a:solidFill>
                <a:ea typeface="Cambria" panose="02040503050406030204" pitchFamily="18" charset="0"/>
              </a:rPr>
              <a:t>Website: </a:t>
            </a:r>
            <a:r>
              <a:rPr lang="en-US" sz="1050" dirty="0">
                <a:solidFill>
                  <a:srgbClr val="000000"/>
                </a:solidFill>
                <a:ea typeface="Cambria" panose="02040503050406030204" pitchFamily="18" charset="0"/>
                <a:hlinkClick r:id="rId16"/>
              </a:rPr>
              <a:t>thehappysewingcafe.com</a:t>
            </a:r>
            <a:endParaRPr lang="en-US" sz="1050" dirty="0">
              <a:solidFill>
                <a:srgbClr val="000000"/>
              </a:solidFill>
              <a:ea typeface="Cambria" panose="02040503050406030204" pitchFamily="18" charset="0"/>
            </a:endParaRPr>
          </a:p>
        </p:txBody>
      </p:sp>
      <p:sp>
        <p:nvSpPr>
          <p:cNvPr id="2" name="Rectangle 1">
            <a:extLst>
              <a:ext uri="{FF2B5EF4-FFF2-40B4-BE49-F238E27FC236}">
                <a16:creationId xmlns:a16="http://schemas.microsoft.com/office/drawing/2014/main" id="{85F7A209-8DCA-5F42-8658-5D0F085F3C46}"/>
              </a:ext>
            </a:extLst>
          </p:cNvPr>
          <p:cNvSpPr/>
          <p:nvPr/>
        </p:nvSpPr>
        <p:spPr>
          <a:xfrm>
            <a:off x="471121" y="1091175"/>
            <a:ext cx="6889078" cy="680452"/>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014B2E3-7A59-B94A-B004-06AEA2C5EE77}"/>
              </a:ext>
            </a:extLst>
          </p:cNvPr>
          <p:cNvPicPr>
            <a:picLocks noChangeAspect="1"/>
          </p:cNvPicPr>
          <p:nvPr/>
        </p:nvPicPr>
        <p:blipFill>
          <a:blip r:embed="rId17"/>
          <a:stretch>
            <a:fillRect/>
          </a:stretch>
        </p:blipFill>
        <p:spPr>
          <a:xfrm>
            <a:off x="2865627" y="1098146"/>
            <a:ext cx="2114172" cy="680452"/>
          </a:xfrm>
          <a:prstGeom prst="rect">
            <a:avLst/>
          </a:prstGeom>
          <a:solidFill>
            <a:srgbClr val="48755E"/>
          </a:solidFill>
        </p:spPr>
      </p:pic>
      <p:sp>
        <p:nvSpPr>
          <p:cNvPr id="18" name="TextBox 17">
            <a:extLst>
              <a:ext uri="{FF2B5EF4-FFF2-40B4-BE49-F238E27FC236}">
                <a16:creationId xmlns:a16="http://schemas.microsoft.com/office/drawing/2014/main" id="{55DE866B-C00A-4438-A961-8267E524363D}"/>
              </a:ext>
            </a:extLst>
          </p:cNvPr>
          <p:cNvSpPr txBox="1"/>
          <p:nvPr/>
        </p:nvSpPr>
        <p:spPr>
          <a:xfrm>
            <a:off x="3761779" y="8655388"/>
            <a:ext cx="2867343" cy="461665"/>
          </a:xfrm>
          <a:prstGeom prst="rect">
            <a:avLst/>
          </a:prstGeom>
          <a:solidFill>
            <a:schemeClr val="accent5">
              <a:lumMod val="20000"/>
              <a:lumOff val="80000"/>
            </a:schemeClr>
          </a:solidFill>
        </p:spPr>
        <p:txBody>
          <a:bodyPr wrap="square">
            <a:spAutoFit/>
          </a:bodyPr>
          <a:lstStyle/>
          <a:p>
            <a:pPr algn="ctr" fontAlgn="base"/>
            <a:r>
              <a:rPr lang="en-US" sz="1200" b="0" i="1" dirty="0">
                <a:solidFill>
                  <a:srgbClr val="FF0000"/>
                </a:solidFill>
                <a:effectLst/>
                <a:ea typeface="Cambria" panose="02040503050406030204" pitchFamily="18" charset="0"/>
              </a:rPr>
              <a:t>To Order, contact </a:t>
            </a:r>
            <a:r>
              <a:rPr lang="en-US" sz="1200" b="1" i="1" dirty="0">
                <a:solidFill>
                  <a:srgbClr val="FF0000"/>
                </a:solidFill>
                <a:effectLst/>
                <a:ea typeface="Cambria" panose="02040503050406030204" pitchFamily="18" charset="0"/>
              </a:rPr>
              <a:t>Diplo-Macs</a:t>
            </a:r>
          </a:p>
          <a:p>
            <a:pPr fontAlgn="base"/>
            <a:r>
              <a:rPr lang="en-US" sz="1200" b="0" i="1" dirty="0">
                <a:solidFill>
                  <a:srgbClr val="201F1E"/>
                </a:solidFill>
                <a:effectLst/>
                <a:ea typeface="Cambria" panose="02040503050406030204" pitchFamily="18" charset="0"/>
              </a:rPr>
              <a:t>079-214-0480 </a:t>
            </a:r>
            <a:r>
              <a:rPr lang="en-US" sz="1200" dirty="0">
                <a:solidFill>
                  <a:srgbClr val="0563C1"/>
                </a:solidFill>
                <a:ea typeface="Cambria" panose="02040503050406030204" pitchFamily="18" charset="0"/>
                <a:hlinkClick r:id="rId7">
                  <a:extLst>
                    <a:ext uri="{A12FA001-AC4F-418D-AE19-62706E023703}">
                      <ahyp:hlinkClr xmlns:ahyp="http://schemas.microsoft.com/office/drawing/2018/hyperlinkcolor" val="tx"/>
                    </a:ext>
                  </a:extLst>
                </a:hlinkClick>
              </a:rPr>
              <a:t>thediplomacs@gmail.com</a:t>
            </a:r>
            <a:endParaRPr lang="en-US" sz="1200" dirty="0">
              <a:solidFill>
                <a:srgbClr val="201F1E"/>
              </a:solidFill>
              <a:ea typeface="Cambria" panose="02040503050406030204" pitchFamily="18" charset="0"/>
            </a:endParaRPr>
          </a:p>
        </p:txBody>
      </p:sp>
      <p:sp>
        <p:nvSpPr>
          <p:cNvPr id="13" name="Explosion: 14 Points 12">
            <a:extLst>
              <a:ext uri="{FF2B5EF4-FFF2-40B4-BE49-F238E27FC236}">
                <a16:creationId xmlns:a16="http://schemas.microsoft.com/office/drawing/2014/main" id="{61B68D32-D72E-4D21-AF15-6D7F6D8295BC}"/>
              </a:ext>
            </a:extLst>
          </p:cNvPr>
          <p:cNvSpPr/>
          <p:nvPr/>
        </p:nvSpPr>
        <p:spPr>
          <a:xfrm>
            <a:off x="274106" y="8649044"/>
            <a:ext cx="1435743" cy="747516"/>
          </a:xfrm>
          <a:prstGeom prst="irregularSeal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DF6FDE-F521-4340-86CD-559E9A857CC8}"/>
              </a:ext>
            </a:extLst>
          </p:cNvPr>
          <p:cNvSpPr txBox="1"/>
          <p:nvPr/>
        </p:nvSpPr>
        <p:spPr>
          <a:xfrm>
            <a:off x="1572871" y="8667143"/>
            <a:ext cx="1458862" cy="600164"/>
          </a:xfrm>
          <a:prstGeom prst="rect">
            <a:avLst/>
          </a:prstGeom>
          <a:noFill/>
        </p:spPr>
        <p:txBody>
          <a:bodyPr wrap="square" rtlCol="0">
            <a:spAutoFit/>
          </a:bodyPr>
          <a:lstStyle/>
          <a:p>
            <a:r>
              <a:rPr lang="en-US" sz="1100" dirty="0"/>
              <a:t>Click </a:t>
            </a:r>
            <a:r>
              <a:rPr lang="en-US" sz="1100" dirty="0">
                <a:hlinkClick r:id="rId18"/>
              </a:rPr>
              <a:t>here</a:t>
            </a:r>
            <a:r>
              <a:rPr lang="en-US" sz="1100" dirty="0"/>
              <a:t> to access the full online EFM business directory!</a:t>
            </a:r>
          </a:p>
        </p:txBody>
      </p:sp>
      <p:sp>
        <p:nvSpPr>
          <p:cNvPr id="21" name="TextBox 20">
            <a:extLst>
              <a:ext uri="{FF2B5EF4-FFF2-40B4-BE49-F238E27FC236}">
                <a16:creationId xmlns:a16="http://schemas.microsoft.com/office/drawing/2014/main" id="{92655B76-675F-4210-8FC4-82D78F67C821}"/>
              </a:ext>
            </a:extLst>
          </p:cNvPr>
          <p:cNvSpPr txBox="1"/>
          <p:nvPr/>
        </p:nvSpPr>
        <p:spPr>
          <a:xfrm rot="20191639">
            <a:off x="584397" y="8771227"/>
            <a:ext cx="1144057" cy="369332"/>
          </a:xfrm>
          <a:prstGeom prst="rect">
            <a:avLst/>
          </a:prstGeom>
          <a:noFill/>
        </p:spPr>
        <p:txBody>
          <a:bodyPr wrap="square" rtlCol="0">
            <a:spAutoFit/>
          </a:bodyPr>
          <a:lstStyle/>
          <a:p>
            <a:r>
              <a:rPr lang="en-US" dirty="0"/>
              <a:t>NEW!</a:t>
            </a:r>
          </a:p>
        </p:txBody>
      </p:sp>
    </p:spTree>
    <p:extLst>
      <p:ext uri="{BB962C8B-B14F-4D97-AF65-F5344CB8AC3E}">
        <p14:creationId xmlns:p14="http://schemas.microsoft.com/office/powerpoint/2010/main" val="4041673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C1A1FB3-3033-45FC-98B5-F81AC1682A8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AutoShape 6" descr="We can do this logo">
            <a:extLst>
              <a:ext uri="{FF2B5EF4-FFF2-40B4-BE49-F238E27FC236}">
                <a16:creationId xmlns:a16="http://schemas.microsoft.com/office/drawing/2014/main" id="{3A817E63-2D29-416F-8E22-9DB5E4060C63}"/>
              </a:ext>
            </a:extLst>
          </p:cNvPr>
          <p:cNvSpPr>
            <a:spLocks noChangeAspect="1" noChangeArrowheads="1"/>
          </p:cNvSpPr>
          <p:nvPr/>
        </p:nvSpPr>
        <p:spPr bwMode="auto">
          <a:xfrm>
            <a:off x="38862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86EC61F9-08CF-4C79-BE2C-9302D4E36F3B}"/>
              </a:ext>
            </a:extLst>
          </p:cNvPr>
          <p:cNvPicPr>
            <a:picLocks noChangeAspect="1"/>
          </p:cNvPicPr>
          <p:nvPr/>
        </p:nvPicPr>
        <p:blipFill>
          <a:blip r:embed="rId3"/>
          <a:stretch>
            <a:fillRect/>
          </a:stretch>
        </p:blipFill>
        <p:spPr>
          <a:xfrm>
            <a:off x="473748" y="567955"/>
            <a:ext cx="6889077" cy="493819"/>
          </a:xfrm>
          <a:prstGeom prst="rect">
            <a:avLst/>
          </a:prstGeom>
        </p:spPr>
      </p:pic>
      <p:sp>
        <p:nvSpPr>
          <p:cNvPr id="15" name="TextBox 14">
            <a:extLst>
              <a:ext uri="{FF2B5EF4-FFF2-40B4-BE49-F238E27FC236}">
                <a16:creationId xmlns:a16="http://schemas.microsoft.com/office/drawing/2014/main" id="{D81B5099-7AF2-4267-9ADC-3119ABCB2ECC}"/>
              </a:ext>
            </a:extLst>
          </p:cNvPr>
          <p:cNvSpPr txBox="1"/>
          <p:nvPr/>
        </p:nvSpPr>
        <p:spPr>
          <a:xfrm>
            <a:off x="416686" y="545525"/>
            <a:ext cx="6852812"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FFFFFF"/>
                </a:solidFill>
                <a:latin typeface="Cambria" panose="02040503050406030204" pitchFamily="18" charset="0"/>
                <a:ea typeface="Cambria" panose="02040503050406030204" pitchFamily="18" charset="0"/>
              </a:rPr>
              <a:t>COMMUNITY UPDATES</a:t>
            </a:r>
            <a:endParaRPr kumimoji="0" lang="en-US" altLang="en-US" sz="2800" b="0" i="0" u="none" strike="noStrike" cap="none" normalizeH="0" baseline="0" dirty="0">
              <a:ln>
                <a:noFill/>
              </a:ln>
              <a:solidFill>
                <a:srgbClr val="FFFFFF"/>
              </a:solidFill>
              <a:effectLst/>
              <a:latin typeface="Cambria" panose="02040503050406030204" pitchFamily="18" charset="0"/>
              <a:ea typeface="Cambria" panose="02040503050406030204" pitchFamily="18" charset="0"/>
            </a:endParaRPr>
          </a:p>
        </p:txBody>
      </p:sp>
      <p:sp>
        <p:nvSpPr>
          <p:cNvPr id="5" name="AutoShape 4">
            <a:extLst>
              <a:ext uri="{FF2B5EF4-FFF2-40B4-BE49-F238E27FC236}">
                <a16:creationId xmlns:a16="http://schemas.microsoft.com/office/drawing/2014/main" id="{40200FC1-8ACB-DC4B-ACA3-2BC09BA52328}"/>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39965CB2-F6F9-4D6F-8BB4-D6B1C4ED0098}"/>
              </a:ext>
            </a:extLst>
          </p:cNvPr>
          <p:cNvSpPr txBox="1"/>
          <p:nvPr/>
        </p:nvSpPr>
        <p:spPr>
          <a:xfrm>
            <a:off x="3538292" y="1091175"/>
            <a:ext cx="3824533" cy="6924973"/>
          </a:xfrm>
          <a:prstGeom prst="rect">
            <a:avLst/>
          </a:prstGeom>
          <a:noFill/>
        </p:spPr>
        <p:txBody>
          <a:bodyPr wrap="square">
            <a:spAutoFit/>
          </a:bodyPr>
          <a:lstStyle/>
          <a:p>
            <a:r>
              <a:rPr lang="en-US" sz="1200" dirty="0">
                <a:latin typeface="Cambria" panose="02040503050406030204" pitchFamily="18" charset="0"/>
                <a:ea typeface="Cambria" panose="02040503050406030204" pitchFamily="18" charset="0"/>
              </a:rPr>
              <a:t>Dear KSPCA Friends and Supporters,</a:t>
            </a:r>
          </a:p>
          <a:p>
            <a:r>
              <a:rPr lang="en-US" sz="1200" dirty="0">
                <a:latin typeface="Cambria" panose="02040503050406030204" pitchFamily="18" charset="0"/>
                <a:ea typeface="Cambria" panose="02040503050406030204" pitchFamily="18" charset="0"/>
              </a:rPr>
              <a:t>Following our recent exciting announcement about our upcoming 9 days campaign in partnership with TNR Trust, we really need your help. We intend to conduct vaccination and sterilization campaigns at </a:t>
            </a:r>
            <a:r>
              <a:rPr lang="en-US" sz="1200" dirty="0" err="1">
                <a:latin typeface="Cambria" panose="02040503050406030204" pitchFamily="18" charset="0"/>
                <a:ea typeface="Cambria" panose="02040503050406030204" pitchFamily="18" charset="0"/>
              </a:rPr>
              <a:t>Ruai</a:t>
            </a:r>
            <a:r>
              <a:rPr lang="en-US" sz="1200" dirty="0">
                <a:latin typeface="Cambria" panose="02040503050406030204" pitchFamily="18" charset="0"/>
                <a:ea typeface="Cambria" panose="02040503050406030204" pitchFamily="18" charset="0"/>
              </a:rPr>
              <a:t>, </a:t>
            </a:r>
            <a:r>
              <a:rPr lang="en-US" sz="1200" dirty="0" err="1">
                <a:latin typeface="Cambria" panose="02040503050406030204" pitchFamily="18" charset="0"/>
                <a:ea typeface="Cambria" panose="02040503050406030204" pitchFamily="18" charset="0"/>
              </a:rPr>
              <a:t>Kayole</a:t>
            </a:r>
            <a:r>
              <a:rPr lang="en-US" sz="1200" dirty="0">
                <a:latin typeface="Cambria" panose="02040503050406030204" pitchFamily="18" charset="0"/>
                <a:ea typeface="Cambria" panose="02040503050406030204" pitchFamily="18" charset="0"/>
              </a:rPr>
              <a:t> and Kibera.</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We are kindly asking for your assistance to help us set-up and run this campaign. We are asking for your generous donation to help us:</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1. Cover the funding for DHLP vaccines that we are adding for the first time and usual </a:t>
            </a:r>
            <a:r>
              <a:rPr lang="en-US" sz="1200" dirty="0" err="1">
                <a:latin typeface="Cambria" panose="02040503050406030204" pitchFamily="18" charset="0"/>
                <a:ea typeface="Cambria" panose="02040503050406030204" pitchFamily="18" charset="0"/>
              </a:rPr>
              <a:t>dewormers</a:t>
            </a:r>
            <a:r>
              <a:rPr lang="en-US" sz="1200" dirty="0">
                <a:latin typeface="Cambria" panose="02040503050406030204" pitchFamily="18" charset="0"/>
                <a:ea typeface="Cambria" panose="02040503050406030204" pitchFamily="18" charset="0"/>
              </a:rPr>
              <a:t> for dogs and cats. </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2. Cover the cost of hiring tents, including transportation and labor cost of setting them up. </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Anyone who can donate the tents or provide at a very affordable price, we would be happy to hear from you. The tents required are: a) 3 by 3 meters tents (5) and  b) 20ft by 40ft tents (4).</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3. Cover the cost of printing our posters, flyers and vaccination cards.</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4. Cover for catering and getting additional fresh drinking water for all our lovely volunteers who will be sacrificing so much time to help us run the campaign.</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Kindly use the </a:t>
            </a:r>
            <a:r>
              <a:rPr lang="en-US" sz="1200" dirty="0" err="1">
                <a:latin typeface="Cambria" panose="02040503050406030204" pitchFamily="18" charset="0"/>
                <a:ea typeface="Cambria" panose="02040503050406030204" pitchFamily="18" charset="0"/>
              </a:rPr>
              <a:t>Mpesa</a:t>
            </a:r>
            <a:r>
              <a:rPr lang="en-US" sz="1200" dirty="0">
                <a:latin typeface="Cambria" panose="02040503050406030204" pitchFamily="18" charset="0"/>
                <a:ea typeface="Cambria" panose="02040503050406030204" pitchFamily="18" charset="0"/>
              </a:rPr>
              <a:t> </a:t>
            </a:r>
            <a:r>
              <a:rPr lang="en-US" sz="1200" dirty="0" err="1">
                <a:latin typeface="Cambria" panose="02040503050406030204" pitchFamily="18" charset="0"/>
                <a:ea typeface="Cambria" panose="02040503050406030204" pitchFamily="18" charset="0"/>
              </a:rPr>
              <a:t>paybill</a:t>
            </a:r>
            <a:r>
              <a:rPr lang="en-US" sz="1200" dirty="0">
                <a:latin typeface="Cambria" panose="02040503050406030204" pitchFamily="18" charset="0"/>
                <a:ea typeface="Cambria" panose="02040503050406030204" pitchFamily="18" charset="0"/>
              </a:rPr>
              <a:t> 681727, account name 'sterilization'. You can also click </a:t>
            </a:r>
            <a:r>
              <a:rPr lang="en-US" sz="1200" dirty="0">
                <a:latin typeface="Cambria" panose="02040503050406030204" pitchFamily="18" charset="0"/>
                <a:ea typeface="Cambria" panose="02040503050406030204" pitchFamily="18" charset="0"/>
                <a:hlinkClick r:id="rId4"/>
              </a:rPr>
              <a:t>HERE</a:t>
            </a:r>
            <a:r>
              <a:rPr lang="en-US" sz="1200" dirty="0">
                <a:latin typeface="Cambria" panose="02040503050406030204" pitchFamily="18" charset="0"/>
                <a:ea typeface="Cambria" panose="02040503050406030204" pitchFamily="18" charset="0"/>
              </a:rPr>
              <a:t> to donate,</a:t>
            </a:r>
          </a:p>
          <a:p>
            <a:r>
              <a:rPr lang="en-US" sz="1200" dirty="0">
                <a:latin typeface="Cambria" panose="02040503050406030204" pitchFamily="18" charset="0"/>
                <a:ea typeface="Cambria" panose="02040503050406030204" pitchFamily="18" charset="0"/>
              </a:rPr>
              <a:t>Many thanks for your continued support.</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KSPCA</a:t>
            </a:r>
          </a:p>
          <a:p>
            <a:r>
              <a:rPr lang="en-US" sz="1200" dirty="0" err="1">
                <a:latin typeface="Cambria" panose="02040503050406030204" pitchFamily="18" charset="0"/>
                <a:ea typeface="Cambria" panose="02040503050406030204" pitchFamily="18" charset="0"/>
              </a:rPr>
              <a:t>Lang'ata</a:t>
            </a:r>
            <a:r>
              <a:rPr lang="en-US" sz="1200" dirty="0">
                <a:latin typeface="Cambria" panose="02040503050406030204" pitchFamily="18" charset="0"/>
                <a:ea typeface="Cambria" panose="02040503050406030204" pitchFamily="18" charset="0"/>
              </a:rPr>
              <a:t> Road, Nairobi</a:t>
            </a:r>
          </a:p>
          <a:p>
            <a:r>
              <a:rPr lang="en-US" sz="1200" dirty="0">
                <a:latin typeface="Cambria" panose="02040503050406030204" pitchFamily="18" charset="0"/>
                <a:ea typeface="Cambria" panose="02040503050406030204" pitchFamily="18" charset="0"/>
              </a:rPr>
              <a:t>Kenya</a:t>
            </a:r>
          </a:p>
        </p:txBody>
      </p:sp>
      <p:pic>
        <p:nvPicPr>
          <p:cNvPr id="6" name="Picture 5">
            <a:extLst>
              <a:ext uri="{FF2B5EF4-FFF2-40B4-BE49-F238E27FC236}">
                <a16:creationId xmlns:a16="http://schemas.microsoft.com/office/drawing/2014/main" id="{E7A1E426-43CE-48A3-953A-D327D7D247B0}"/>
              </a:ext>
            </a:extLst>
          </p:cNvPr>
          <p:cNvPicPr>
            <a:picLocks noChangeAspect="1"/>
          </p:cNvPicPr>
          <p:nvPr/>
        </p:nvPicPr>
        <p:blipFill>
          <a:blip r:embed="rId5"/>
          <a:stretch>
            <a:fillRect/>
          </a:stretch>
        </p:blipFill>
        <p:spPr>
          <a:xfrm>
            <a:off x="5135473" y="7500730"/>
            <a:ext cx="2180521" cy="1827926"/>
          </a:xfrm>
          <a:prstGeom prst="rect">
            <a:avLst/>
          </a:prstGeom>
        </p:spPr>
      </p:pic>
      <p:pic>
        <p:nvPicPr>
          <p:cNvPr id="2" name="Picture 1">
            <a:extLst>
              <a:ext uri="{FF2B5EF4-FFF2-40B4-BE49-F238E27FC236}">
                <a16:creationId xmlns:a16="http://schemas.microsoft.com/office/drawing/2014/main" id="{8C6D1059-B80B-4128-B222-65543AAD4303}"/>
              </a:ext>
            </a:extLst>
          </p:cNvPr>
          <p:cNvPicPr>
            <a:picLocks noChangeAspect="1"/>
          </p:cNvPicPr>
          <p:nvPr/>
        </p:nvPicPr>
        <p:blipFill>
          <a:blip r:embed="rId6"/>
          <a:stretch>
            <a:fillRect/>
          </a:stretch>
        </p:blipFill>
        <p:spPr>
          <a:xfrm>
            <a:off x="3538292" y="7956541"/>
            <a:ext cx="1397140" cy="1397140"/>
          </a:xfrm>
          <a:prstGeom prst="rect">
            <a:avLst/>
          </a:prstGeom>
        </p:spPr>
      </p:pic>
      <p:pic>
        <p:nvPicPr>
          <p:cNvPr id="8" name="Picture 7">
            <a:extLst>
              <a:ext uri="{FF2B5EF4-FFF2-40B4-BE49-F238E27FC236}">
                <a16:creationId xmlns:a16="http://schemas.microsoft.com/office/drawing/2014/main" id="{651FFBCA-1990-4663-93CC-B94053356C08}"/>
              </a:ext>
            </a:extLst>
          </p:cNvPr>
          <p:cNvPicPr>
            <a:picLocks noChangeAspect="1"/>
          </p:cNvPicPr>
          <p:nvPr/>
        </p:nvPicPr>
        <p:blipFill rotWithShape="1">
          <a:blip r:embed="rId7"/>
          <a:srcRect l="12352" t="10455" r="5466" b="59846"/>
          <a:stretch/>
        </p:blipFill>
        <p:spPr>
          <a:xfrm>
            <a:off x="557548" y="1068746"/>
            <a:ext cx="3078498" cy="2267718"/>
          </a:xfrm>
          <a:prstGeom prst="rect">
            <a:avLst/>
          </a:prstGeom>
        </p:spPr>
      </p:pic>
      <p:sp>
        <p:nvSpPr>
          <p:cNvPr id="16" name="TextBox 15">
            <a:extLst>
              <a:ext uri="{FF2B5EF4-FFF2-40B4-BE49-F238E27FC236}">
                <a16:creationId xmlns:a16="http://schemas.microsoft.com/office/drawing/2014/main" id="{9E0AF072-7C32-40F1-B263-0AE5CE2866E3}"/>
              </a:ext>
            </a:extLst>
          </p:cNvPr>
          <p:cNvSpPr txBox="1"/>
          <p:nvPr/>
        </p:nvSpPr>
        <p:spPr>
          <a:xfrm>
            <a:off x="351294" y="3357666"/>
            <a:ext cx="3208552" cy="2862322"/>
          </a:xfrm>
          <a:prstGeom prst="rect">
            <a:avLst/>
          </a:prstGeom>
          <a:noFill/>
        </p:spPr>
        <p:txBody>
          <a:bodyPr wrap="square">
            <a:spAutoFit/>
          </a:bodyPr>
          <a:lstStyle/>
          <a:p>
            <a:endParaRPr lang="en-US" sz="1200" dirty="0">
              <a:latin typeface="Berlin Sans FB" panose="020E0602020502020306" pitchFamily="34" charset="0"/>
              <a:cs typeface="Aharoni" panose="020B0604020202020204" pitchFamily="2" charset="-79"/>
            </a:endParaRPr>
          </a:p>
          <a:p>
            <a:r>
              <a:rPr lang="en-US" sz="1200" dirty="0">
                <a:latin typeface="Berlin Sans FB" panose="020E0602020502020306" pitchFamily="34" charset="0"/>
                <a:cs typeface="Aharoni" panose="020B0604020202020204" pitchFamily="2" charset="-79"/>
              </a:rPr>
              <a:t>Come worship with us at International Christian Fellowship.</a:t>
            </a:r>
          </a:p>
          <a:p>
            <a:endParaRPr lang="en-US" sz="1200" dirty="0">
              <a:latin typeface="Berlin Sans FB" panose="020E0602020502020306" pitchFamily="34" charset="0"/>
              <a:cs typeface="Aharoni" panose="020B0604020202020204" pitchFamily="2" charset="-79"/>
            </a:endParaRPr>
          </a:p>
          <a:p>
            <a:r>
              <a:rPr lang="en-US" sz="1200" dirty="0">
                <a:latin typeface="Berlin Sans FB" panose="020E0602020502020306" pitchFamily="34" charset="0"/>
                <a:cs typeface="Aharoni" panose="020B0604020202020204" pitchFamily="2" charset="-79"/>
              </a:rPr>
              <a:t>We meet every Sunday morning at 10 AM in the Auditorium at Rosslyn Academy. Our congregation is based on biblical teachings, and it includes many families from the embassy and UN, expats, locals, missionaries, teachers, etc. There is Sunday school for children while adult worship in service.  Please join us for worship and fellowship.</a:t>
            </a:r>
          </a:p>
          <a:p>
            <a:endParaRPr lang="en-US" sz="1200" dirty="0">
              <a:latin typeface="Berlin Sans FB" panose="020E0602020502020306" pitchFamily="34" charset="0"/>
              <a:cs typeface="Aharoni" panose="020B0604020202020204" pitchFamily="2" charset="-79"/>
            </a:endParaRPr>
          </a:p>
          <a:p>
            <a:r>
              <a:rPr lang="en-US" sz="1200" dirty="0">
                <a:latin typeface="Berlin Sans FB" panose="020E0602020502020306" pitchFamily="34" charset="0"/>
                <a:cs typeface="Aharoni" panose="020B0604020202020204" pitchFamily="2" charset="-79"/>
              </a:rPr>
              <a:t>Any questions: please send an email to: admin@icf-nairobi.org</a:t>
            </a:r>
          </a:p>
        </p:txBody>
      </p:sp>
    </p:spTree>
    <p:extLst>
      <p:ext uri="{BB962C8B-B14F-4D97-AF65-F5344CB8AC3E}">
        <p14:creationId xmlns:p14="http://schemas.microsoft.com/office/powerpoint/2010/main" val="1686853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101C60A-5D61-C449-A01C-95B3472354C0}"/>
              </a:ext>
            </a:extLst>
          </p:cNvPr>
          <p:cNvSpPr/>
          <p:nvPr/>
        </p:nvSpPr>
        <p:spPr>
          <a:xfrm>
            <a:off x="4253454" y="7601632"/>
            <a:ext cx="2802592" cy="1553761"/>
          </a:xfrm>
          <a:prstGeom prst="roundRect">
            <a:avLst/>
          </a:prstGeom>
          <a:solidFill>
            <a:srgbClr val="85FFC4"/>
          </a:solidFill>
          <a:ln>
            <a:solidFill>
              <a:srgbClr val="85F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A597169B-F306-421E-ABC8-268FC40B304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ext Box 2">
            <a:extLst>
              <a:ext uri="{FF2B5EF4-FFF2-40B4-BE49-F238E27FC236}">
                <a16:creationId xmlns:a16="http://schemas.microsoft.com/office/drawing/2014/main" id="{E513D8F7-CE38-45BC-B53F-20775C927E49}"/>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EMPLOYMENT</a:t>
            </a:r>
            <a:endParaRPr lang="en-US" altLang="en-US" sz="2520" dirty="0">
              <a:latin typeface="Arial" panose="020B0604020202020204" pitchFamily="34" charset="0"/>
            </a:endParaRPr>
          </a:p>
        </p:txBody>
      </p:sp>
      <p:sp>
        <p:nvSpPr>
          <p:cNvPr id="6" name="Text Box 12">
            <a:extLst>
              <a:ext uri="{FF2B5EF4-FFF2-40B4-BE49-F238E27FC236}">
                <a16:creationId xmlns:a16="http://schemas.microsoft.com/office/drawing/2014/main" id="{350BE0F0-DAA1-4C4B-8D42-0723F950FAC3}"/>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D10193AD-8EC2-4414-9CD2-9E7E0F63D331}"/>
              </a:ext>
            </a:extLst>
          </p:cNvPr>
          <p:cNvSpPr/>
          <p:nvPr/>
        </p:nvSpPr>
        <p:spPr>
          <a:xfrm>
            <a:off x="505975" y="1022909"/>
            <a:ext cx="6821424" cy="8217151"/>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Modern talent search composition Free Vector">
            <a:extLst>
              <a:ext uri="{FF2B5EF4-FFF2-40B4-BE49-F238E27FC236}">
                <a16:creationId xmlns:a16="http://schemas.microsoft.com/office/drawing/2014/main" id="{F80ED9D0-2D87-47CA-8954-CD2974EEC4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46007" y="1173399"/>
            <a:ext cx="820122" cy="7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7" name="WordArt 4">
            <a:extLst>
              <a:ext uri="{FF2B5EF4-FFF2-40B4-BE49-F238E27FC236}">
                <a16:creationId xmlns:a16="http://schemas.microsoft.com/office/drawing/2014/main" id="{3FE8FCF3-0BAC-4DFB-B619-3AE44CB687A4}"/>
              </a:ext>
            </a:extLst>
          </p:cNvPr>
          <p:cNvSpPr>
            <a:spLocks noChangeArrowheads="1" noChangeShapeType="1" noTextEdit="1"/>
          </p:cNvSpPr>
          <p:nvPr/>
        </p:nvSpPr>
        <p:spPr bwMode="auto">
          <a:xfrm>
            <a:off x="1245829" y="1186124"/>
            <a:ext cx="5034222" cy="343045"/>
          </a:xfrm>
          <a:prstGeom prst="rect">
            <a:avLst/>
          </a:prstGeom>
        </p:spPr>
        <p:txBody>
          <a:bodyPr wrap="none" fromWordArt="1">
            <a:prstTxWarp prst="textPlain">
              <a:avLst>
                <a:gd name="adj" fmla="val 50000"/>
              </a:avLst>
            </a:prstTxWarp>
          </a:bodyPr>
          <a:lstStyle/>
          <a:p>
            <a:pPr algn="ctr" rtl="0">
              <a:buNone/>
            </a:pPr>
            <a:r>
              <a:rPr lang="en-US" sz="3600" b="1" kern="10" spc="0" dirty="0">
                <a:ln w="28575" algn="ctr">
                  <a:solidFill>
                    <a:srgbClr val="1F497D"/>
                  </a:solidFill>
                  <a:round/>
                  <a:headEnd/>
                  <a:tailEnd/>
                </a:ln>
                <a:solidFill>
                  <a:srgbClr val="FFFFFF"/>
                </a:solidFill>
                <a:effectLst>
                  <a:outerShdw dist="17961" dir="8100000" algn="ctr" rotWithShape="0">
                    <a:srgbClr val="548DD4">
                      <a:alpha val="50000"/>
                    </a:srgbClr>
                  </a:outerShdw>
                </a:effectLst>
                <a:latin typeface="Arial Black" panose="020B0A04020102020204" pitchFamily="34" charset="0"/>
              </a:rPr>
              <a:t>Current Vacancies</a:t>
            </a:r>
          </a:p>
        </p:txBody>
      </p:sp>
      <p:cxnSp>
        <p:nvCxnSpPr>
          <p:cNvPr id="34" name="Straight Connector 33">
            <a:extLst>
              <a:ext uri="{FF2B5EF4-FFF2-40B4-BE49-F238E27FC236}">
                <a16:creationId xmlns:a16="http://schemas.microsoft.com/office/drawing/2014/main" id="{DE857385-A300-4363-BC1D-55F01995B80F}"/>
              </a:ext>
            </a:extLst>
          </p:cNvPr>
          <p:cNvCxnSpPr>
            <a:cxnSpLocks/>
          </p:cNvCxnSpPr>
          <p:nvPr/>
        </p:nvCxnSpPr>
        <p:spPr>
          <a:xfrm flipH="1">
            <a:off x="3922712" y="2122993"/>
            <a:ext cx="3" cy="6522243"/>
          </a:xfrm>
          <a:prstGeom prst="line">
            <a:avLst/>
          </a:prstGeom>
          <a:ln>
            <a:solidFill>
              <a:srgbClr val="003366"/>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F96C403-4572-4916-A9FB-201DD22033AB}"/>
              </a:ext>
            </a:extLst>
          </p:cNvPr>
          <p:cNvCxnSpPr/>
          <p:nvPr/>
        </p:nvCxnSpPr>
        <p:spPr>
          <a:xfrm>
            <a:off x="616722" y="10078881"/>
            <a:ext cx="6606722" cy="0"/>
          </a:xfrm>
          <a:prstGeom prst="line">
            <a:avLst/>
          </a:prstGeom>
          <a:ln>
            <a:solidFill>
              <a:srgbClr val="003366"/>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39FF6DF-5CD1-42E4-9975-1CEFBCE9C455}"/>
              </a:ext>
            </a:extLst>
          </p:cNvPr>
          <p:cNvSpPr txBox="1"/>
          <p:nvPr/>
        </p:nvSpPr>
        <p:spPr>
          <a:xfrm>
            <a:off x="1902603" y="1679887"/>
            <a:ext cx="3720674" cy="292388"/>
          </a:xfrm>
          <a:prstGeom prst="rect">
            <a:avLst/>
          </a:prstGeom>
          <a:ln>
            <a:solidFill>
              <a:srgbClr val="6147B3"/>
            </a:solid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US" sz="1300" b="1" dirty="0">
                <a:solidFill>
                  <a:srgbClr val="5F46B0"/>
                </a:solidFill>
                <a:latin typeface="Cambria" panose="02040503050406030204" pitchFamily="18" charset="0"/>
                <a:ea typeface="Cambria" panose="02040503050406030204" pitchFamily="18" charset="0"/>
              </a:rPr>
              <a:t>Questions? </a:t>
            </a:r>
            <a:r>
              <a:rPr lang="en-US" sz="900" dirty="0">
                <a:solidFill>
                  <a:srgbClr val="201F1E"/>
                </a:solidFill>
                <a:latin typeface="Cambria" panose="02040503050406030204" pitchFamily="18" charset="0"/>
                <a:ea typeface="Cambria" panose="02040503050406030204" pitchFamily="18" charset="0"/>
              </a:rPr>
              <a:t>Reach out to </a:t>
            </a:r>
            <a:r>
              <a:rPr lang="en-US" sz="900" dirty="0">
                <a:solidFill>
                  <a:srgbClr val="201F1E"/>
                </a:solidFill>
                <a:latin typeface="Cambria" panose="02040503050406030204" pitchFamily="18" charset="0"/>
                <a:ea typeface="Cambria" panose="02040503050406030204" pitchFamily="18" charset="0"/>
                <a:hlinkClick r:id="rId4"/>
              </a:rPr>
              <a:t>NairobiHRAmericanServices@state.gov</a:t>
            </a:r>
            <a:r>
              <a:rPr lang="en-US" sz="900" dirty="0">
                <a:solidFill>
                  <a:srgbClr val="201F1E"/>
                </a:solidFill>
                <a:latin typeface="Cambria" panose="02040503050406030204" pitchFamily="18" charset="0"/>
                <a:ea typeface="Cambria" panose="02040503050406030204" pitchFamily="18" charset="0"/>
              </a:rPr>
              <a:t> </a:t>
            </a:r>
            <a:endParaRPr lang="en-US" sz="900" b="0" i="0" dirty="0">
              <a:solidFill>
                <a:srgbClr val="201F1E"/>
              </a:solidFill>
              <a:effectLst/>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AAED3634-22C0-4C24-905F-73B079B4457A}"/>
              </a:ext>
            </a:extLst>
          </p:cNvPr>
          <p:cNvPicPr>
            <a:picLocks noChangeAspect="1"/>
          </p:cNvPicPr>
          <p:nvPr/>
        </p:nvPicPr>
        <p:blipFill>
          <a:blip r:embed="rId5"/>
          <a:stretch>
            <a:fillRect/>
          </a:stretch>
        </p:blipFill>
        <p:spPr>
          <a:xfrm>
            <a:off x="1053121" y="8534772"/>
            <a:ext cx="2085919" cy="675007"/>
          </a:xfrm>
          <a:prstGeom prst="rect">
            <a:avLst/>
          </a:prstGeom>
        </p:spPr>
      </p:pic>
      <p:sp>
        <p:nvSpPr>
          <p:cNvPr id="4" name="Rectangle 3">
            <a:extLst>
              <a:ext uri="{FF2B5EF4-FFF2-40B4-BE49-F238E27FC236}">
                <a16:creationId xmlns:a16="http://schemas.microsoft.com/office/drawing/2014/main" id="{8F68547A-645E-D945-91B5-647C6A540ECA}"/>
              </a:ext>
            </a:extLst>
          </p:cNvPr>
          <p:cNvSpPr/>
          <p:nvPr/>
        </p:nvSpPr>
        <p:spPr>
          <a:xfrm>
            <a:off x="4305464" y="7607764"/>
            <a:ext cx="2802592" cy="1477328"/>
          </a:xfrm>
          <a:prstGeom prst="rect">
            <a:avLst/>
          </a:prstGeom>
        </p:spPr>
        <p:txBody>
          <a:bodyPr wrap="square">
            <a:spAutoFit/>
          </a:bodyPr>
          <a:lstStyle/>
          <a:p>
            <a:r>
              <a:rPr lang="en-PH" sz="1000" i="1" dirty="0">
                <a:solidFill>
                  <a:srgbClr val="201F1E"/>
                </a:solidFill>
                <a:latin typeface="Cambria" panose="02040503050406030204" pitchFamily="18" charset="0"/>
              </a:rPr>
              <a:t>Interested in EFM Employment in the New Year? Need assistance with Electronic Recruitment Application (ERA) or deciphering Vacancy Announcements?  </a:t>
            </a:r>
          </a:p>
          <a:p>
            <a:r>
              <a:rPr lang="en-PH" sz="1000" i="1" dirty="0">
                <a:solidFill>
                  <a:srgbClr val="201F1E"/>
                </a:solidFill>
                <a:latin typeface="Cambria" panose="02040503050406030204" pitchFamily="18" charset="0"/>
              </a:rPr>
              <a:t>Throughout January, Human Resources Assistant Stephanie </a:t>
            </a:r>
            <a:r>
              <a:rPr lang="en-PH" sz="1000" i="1" dirty="0" err="1">
                <a:solidFill>
                  <a:srgbClr val="201F1E"/>
                </a:solidFill>
                <a:latin typeface="Cambria" panose="02040503050406030204" pitchFamily="18" charset="0"/>
              </a:rPr>
              <a:t>Windus</a:t>
            </a:r>
            <a:r>
              <a:rPr lang="en-PH" sz="1000" i="1" dirty="0">
                <a:solidFill>
                  <a:srgbClr val="201F1E"/>
                </a:solidFill>
                <a:latin typeface="Cambria" panose="02040503050406030204" pitchFamily="18" charset="0"/>
              </a:rPr>
              <a:t> will be available to meet virtually to answer your questions. Reach out to schedule your one on one over WebEx at </a:t>
            </a:r>
            <a:r>
              <a:rPr lang="en-PH" sz="1000" i="1" u="sng" dirty="0">
                <a:solidFill>
                  <a:srgbClr val="0563C1"/>
                </a:solidFill>
                <a:latin typeface="Cambria" panose="02040503050406030204" pitchFamily="18" charset="0"/>
                <a:hlinkClick r:id="rId6"/>
              </a:rPr>
              <a:t>WindusSR@State.Gov</a:t>
            </a:r>
            <a:r>
              <a:rPr lang="en-PH" sz="1000" i="1" dirty="0">
                <a:solidFill>
                  <a:srgbClr val="201F1E"/>
                </a:solidFill>
                <a:latin typeface="Cambria" panose="02040503050406030204" pitchFamily="18" charset="0"/>
              </a:rPr>
              <a:t>. </a:t>
            </a:r>
            <a:endParaRPr lang="en-PH" sz="1000" dirty="0">
              <a:solidFill>
                <a:srgbClr val="201F1E"/>
              </a:solidFill>
              <a:latin typeface="Cambria" panose="02040503050406030204" pitchFamily="18" charset="0"/>
            </a:endParaRPr>
          </a:p>
        </p:txBody>
      </p:sp>
      <p:sp>
        <p:nvSpPr>
          <p:cNvPr id="21" name="Rectangle 20">
            <a:extLst>
              <a:ext uri="{FF2B5EF4-FFF2-40B4-BE49-F238E27FC236}">
                <a16:creationId xmlns:a16="http://schemas.microsoft.com/office/drawing/2014/main" id="{969215F2-745B-46CB-A7EE-27AFDA61E0C4}"/>
              </a:ext>
            </a:extLst>
          </p:cNvPr>
          <p:cNvSpPr/>
          <p:nvPr/>
        </p:nvSpPr>
        <p:spPr>
          <a:xfrm>
            <a:off x="773786" y="2058863"/>
            <a:ext cx="2840241" cy="1615827"/>
          </a:xfrm>
          <a:prstGeom prst="rect">
            <a:avLst/>
          </a:prstGeom>
        </p:spPr>
        <p:txBody>
          <a:bodyPr wrap="square">
            <a:spAutoFit/>
          </a:bodyPr>
          <a:lstStyle/>
          <a:p>
            <a:r>
              <a:rPr lang="en-US" altLang="en-US" sz="900" b="1" dirty="0">
                <a:solidFill>
                  <a:srgbClr val="003366"/>
                </a:solidFill>
                <a:latin typeface="Cambria" panose="02040503050406030204" pitchFamily="18" charset="0"/>
                <a:ea typeface="Cambria" panose="02040503050406030204" pitchFamily="18" charset="0"/>
              </a:rPr>
              <a:t>Position Title: </a:t>
            </a:r>
            <a:r>
              <a:rPr lang="en-US" sz="900" b="1" dirty="0">
                <a:solidFill>
                  <a:srgbClr val="000000"/>
                </a:solidFill>
                <a:latin typeface="Cambria" panose="02040503050406030204" pitchFamily="18" charset="0"/>
              </a:rPr>
              <a:t>AEA Event Coordinator, COM EFMs</a:t>
            </a:r>
          </a:p>
          <a:p>
            <a:r>
              <a:rPr lang="en-US" altLang="en-US" sz="900" b="1" dirty="0">
                <a:solidFill>
                  <a:srgbClr val="003366"/>
                </a:solidFill>
                <a:latin typeface="Cambria" panose="02040503050406030204" pitchFamily="18" charset="0"/>
                <a:ea typeface="Cambria" panose="02040503050406030204" pitchFamily="18" charset="0"/>
              </a:rPr>
              <a:t>Solicitation Number: </a:t>
            </a:r>
            <a:r>
              <a:rPr lang="en-PH" sz="900" dirty="0">
                <a:latin typeface="Cambria" panose="02040503050406030204" pitchFamily="18" charset="0"/>
              </a:rPr>
              <a:t>AEA-Nairobi</a:t>
            </a:r>
          </a:p>
          <a:p>
            <a:r>
              <a:rPr lang="en-US" altLang="en-US" sz="900" b="1" dirty="0">
                <a:solidFill>
                  <a:srgbClr val="003366"/>
                </a:solidFill>
                <a:latin typeface="Cambria" panose="02040503050406030204" pitchFamily="18" charset="0"/>
                <a:ea typeface="Cambria" panose="02040503050406030204" pitchFamily="18" charset="0"/>
              </a:rPr>
              <a:t>Series/Grade:</a:t>
            </a:r>
            <a:r>
              <a:rPr lang="en-US" altLang="en-US" sz="900" b="1" dirty="0">
                <a:latin typeface="Cambria" panose="02040503050406030204" pitchFamily="18" charset="0"/>
                <a:ea typeface="Cambria" panose="02040503050406030204" pitchFamily="18" charset="0"/>
              </a:rPr>
              <a:t> N/A</a:t>
            </a:r>
          </a:p>
          <a:p>
            <a:r>
              <a:rPr lang="en-US" altLang="en-US" sz="900" b="1" dirty="0">
                <a:solidFill>
                  <a:srgbClr val="003366"/>
                </a:solidFill>
                <a:latin typeface="Cambria" panose="02040503050406030204" pitchFamily="18" charset="0"/>
                <a:ea typeface="Cambria" panose="02040503050406030204" pitchFamily="18" charset="0"/>
              </a:rPr>
              <a:t>Clearance:</a:t>
            </a:r>
            <a:r>
              <a:rPr lang="en-US" altLang="en-US" sz="900" b="1" dirty="0">
                <a:solidFill>
                  <a:srgbClr val="000000"/>
                </a:solidFill>
                <a:latin typeface="Cambria" panose="02040503050406030204" pitchFamily="18" charset="0"/>
                <a:ea typeface="Cambria" panose="02040503050406030204" pitchFamily="18" charset="0"/>
              </a:rPr>
              <a:t> </a:t>
            </a:r>
            <a:r>
              <a:rPr lang="en-US" sz="900" b="0" i="0" dirty="0">
                <a:solidFill>
                  <a:srgbClr val="000000"/>
                </a:solidFill>
                <a:effectLst/>
                <a:latin typeface="Cambria" panose="02040503050406030204" pitchFamily="18" charset="0"/>
                <a:ea typeface="Cambria" panose="02040503050406030204" pitchFamily="18" charset="0"/>
              </a:rPr>
              <a:t>None</a:t>
            </a:r>
            <a:br>
              <a:rPr lang="en-US" altLang="en-US" sz="900" dirty="0">
                <a:solidFill>
                  <a:srgbClr val="000000"/>
                </a:solidFill>
                <a:latin typeface="Cambria" panose="02040503050406030204" pitchFamily="18" charset="0"/>
                <a:ea typeface="Cambria" panose="02040503050406030204" pitchFamily="18" charset="0"/>
              </a:rPr>
            </a:br>
            <a:r>
              <a:rPr lang="en-US" altLang="en-US" sz="900" b="1" dirty="0">
                <a:solidFill>
                  <a:srgbClr val="003366"/>
                </a:solidFill>
                <a:latin typeface="Cambria" panose="02040503050406030204" pitchFamily="18" charset="0"/>
                <a:ea typeface="Cambria" panose="02040503050406030204" pitchFamily="18" charset="0"/>
              </a:rPr>
              <a:t>Hours: </a:t>
            </a:r>
            <a:r>
              <a:rPr lang="en-US" altLang="en-US" sz="900" dirty="0">
                <a:solidFill>
                  <a:srgbClr val="000000"/>
                </a:solidFill>
                <a:latin typeface="Cambria" panose="02040503050406030204" pitchFamily="18" charset="0"/>
                <a:ea typeface="Cambria" panose="02040503050406030204" pitchFamily="18" charset="0"/>
              </a:rPr>
              <a:t>15 to 25 hours per week</a:t>
            </a:r>
          </a:p>
          <a:p>
            <a:r>
              <a:rPr lang="en-US" altLang="en-US" sz="900" b="1" dirty="0">
                <a:solidFill>
                  <a:srgbClr val="003366"/>
                </a:solidFill>
                <a:latin typeface="Cambria" panose="02040503050406030204" pitchFamily="18" charset="0"/>
                <a:ea typeface="Cambria" panose="02040503050406030204" pitchFamily="18" charset="0"/>
              </a:rPr>
              <a:t>Closing Date: </a:t>
            </a:r>
            <a:r>
              <a:rPr lang="en-US" altLang="en-US" sz="900" b="1" dirty="0">
                <a:solidFill>
                  <a:srgbClr val="C00000"/>
                </a:solidFill>
                <a:latin typeface="Cambria" panose="02040503050406030204" pitchFamily="18" charset="0"/>
                <a:ea typeface="Cambria" panose="02040503050406030204" pitchFamily="18" charset="0"/>
              </a:rPr>
              <a:t>2/18/2022</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To Apply: </a:t>
            </a:r>
            <a:r>
              <a:rPr lang="en-US" sz="900" b="1" dirty="0">
                <a:solidFill>
                  <a:srgbClr val="000000"/>
                </a:solidFill>
                <a:latin typeface="Cambria" panose="02040503050406030204" pitchFamily="18" charset="0"/>
              </a:rPr>
              <a:t>Applicants must email a cover letter and resume to the AEA Manager, Eric </a:t>
            </a:r>
            <a:r>
              <a:rPr lang="en-US" sz="900" b="1" dirty="0" err="1">
                <a:solidFill>
                  <a:srgbClr val="000000"/>
                </a:solidFill>
                <a:latin typeface="Cambria" panose="02040503050406030204" pitchFamily="18" charset="0"/>
              </a:rPr>
              <a:t>Kivayilu</a:t>
            </a:r>
            <a:r>
              <a:rPr lang="en-US" sz="900" b="1" dirty="0">
                <a:solidFill>
                  <a:srgbClr val="000000"/>
                </a:solidFill>
                <a:latin typeface="Cambria" panose="02040503050406030204" pitchFamily="18" charset="0"/>
              </a:rPr>
              <a:t>, </a:t>
            </a:r>
            <a:r>
              <a:rPr lang="en-US" sz="900" dirty="0">
                <a:solidFill>
                  <a:srgbClr val="000000"/>
                </a:solidFill>
                <a:latin typeface="Cambria" panose="02040503050406030204" pitchFamily="18" charset="0"/>
              </a:rPr>
              <a:t>at </a:t>
            </a:r>
            <a:r>
              <a:rPr lang="en-US" sz="900" dirty="0">
                <a:solidFill>
                  <a:srgbClr val="000000"/>
                </a:solidFill>
                <a:latin typeface="Cambria" panose="02040503050406030204" pitchFamily="18" charset="0"/>
                <a:hlinkClick r:id="rId7"/>
              </a:rPr>
              <a:t>KivayiluES@state.gov</a:t>
            </a:r>
            <a:r>
              <a:rPr lang="en-US" sz="900" dirty="0">
                <a:solidFill>
                  <a:srgbClr val="000000"/>
                </a:solidFill>
                <a:latin typeface="Cambria" panose="02040503050406030204" pitchFamily="18" charset="0"/>
              </a:rPr>
              <a:t> by COB February 18th, 2022. Applicants must be available for an interview by AEA Board Members, who will make the final selection</a:t>
            </a:r>
            <a:endParaRPr lang="en-PH" sz="900" dirty="0">
              <a:solidFill>
                <a:srgbClr val="000000"/>
              </a:solidFill>
              <a:latin typeface="Cambria" panose="02040503050406030204" pitchFamily="18" charset="0"/>
            </a:endParaRPr>
          </a:p>
        </p:txBody>
      </p:sp>
      <p:sp>
        <p:nvSpPr>
          <p:cNvPr id="18" name="Rectangle 17">
            <a:extLst>
              <a:ext uri="{FF2B5EF4-FFF2-40B4-BE49-F238E27FC236}">
                <a16:creationId xmlns:a16="http://schemas.microsoft.com/office/drawing/2014/main" id="{A1FCEE1C-C2C2-468B-9144-C8088775D270}"/>
              </a:ext>
            </a:extLst>
          </p:cNvPr>
          <p:cNvSpPr/>
          <p:nvPr/>
        </p:nvSpPr>
        <p:spPr>
          <a:xfrm>
            <a:off x="754012" y="3674690"/>
            <a:ext cx="2997305" cy="1338828"/>
          </a:xfrm>
          <a:prstGeom prst="rect">
            <a:avLst/>
          </a:prstGeom>
        </p:spPr>
        <p:txBody>
          <a:bodyPr wrap="square">
            <a:spAutoFit/>
          </a:bodyPr>
          <a:lstStyle/>
          <a:p>
            <a:r>
              <a:rPr lang="en-US" altLang="en-US" sz="900" b="1" dirty="0">
                <a:solidFill>
                  <a:srgbClr val="003366"/>
                </a:solidFill>
                <a:latin typeface="Cambria" panose="02040503050406030204" pitchFamily="18" charset="0"/>
                <a:ea typeface="Cambria" panose="02040503050406030204" pitchFamily="18" charset="0"/>
              </a:rPr>
              <a:t>Position Title: </a:t>
            </a:r>
            <a:r>
              <a:rPr lang="en-US" sz="900" b="1" dirty="0">
                <a:solidFill>
                  <a:srgbClr val="000000"/>
                </a:solidFill>
                <a:latin typeface="Cambria" panose="02040503050406030204" pitchFamily="18" charset="0"/>
              </a:rPr>
              <a:t>Community Liaison Office Coordinator</a:t>
            </a:r>
          </a:p>
          <a:p>
            <a:r>
              <a:rPr lang="en-US" altLang="en-US" sz="900" b="1" dirty="0">
                <a:solidFill>
                  <a:srgbClr val="003366"/>
                </a:solidFill>
                <a:latin typeface="Cambria" panose="02040503050406030204" pitchFamily="18" charset="0"/>
                <a:ea typeface="Cambria" panose="02040503050406030204" pitchFamily="18" charset="0"/>
              </a:rPr>
              <a:t>Solicitation Number: </a:t>
            </a:r>
            <a:r>
              <a:rPr lang="en-PH" sz="900" dirty="0">
                <a:latin typeface="Cambria" panose="02040503050406030204" pitchFamily="18" charset="0"/>
              </a:rPr>
              <a:t> Nairobi-2022-018</a:t>
            </a:r>
          </a:p>
          <a:p>
            <a:r>
              <a:rPr lang="en-US" altLang="en-US" sz="900" b="1" dirty="0">
                <a:solidFill>
                  <a:srgbClr val="003366"/>
                </a:solidFill>
                <a:latin typeface="Cambria" panose="02040503050406030204" pitchFamily="18" charset="0"/>
                <a:ea typeface="Cambria" panose="02040503050406030204" pitchFamily="18" charset="0"/>
              </a:rPr>
              <a:t>Series/Grade:</a:t>
            </a:r>
            <a:r>
              <a:rPr lang="en-US" altLang="en-US" sz="900" b="1" dirty="0">
                <a:latin typeface="Cambria" panose="02040503050406030204" pitchFamily="18" charset="0"/>
                <a:ea typeface="Cambria" panose="02040503050406030204" pitchFamily="18" charset="0"/>
              </a:rPr>
              <a:t> </a:t>
            </a:r>
            <a:r>
              <a:rPr lang="en-PH" sz="900" dirty="0">
                <a:solidFill>
                  <a:srgbClr val="000000"/>
                </a:solidFill>
                <a:latin typeface="Cambria" panose="02040503050406030204" pitchFamily="18" charset="0"/>
              </a:rPr>
              <a:t> FP-0105-5</a:t>
            </a:r>
          </a:p>
          <a:p>
            <a:r>
              <a:rPr lang="en-US" altLang="en-US" sz="900" b="1" dirty="0">
                <a:solidFill>
                  <a:srgbClr val="003366"/>
                </a:solidFill>
                <a:latin typeface="Cambria" panose="02040503050406030204" pitchFamily="18" charset="0"/>
                <a:ea typeface="Cambria" panose="02040503050406030204" pitchFamily="18" charset="0"/>
              </a:rPr>
              <a:t>Clearance:</a:t>
            </a:r>
            <a:r>
              <a:rPr lang="en-US" altLang="en-US" sz="900" b="1" dirty="0">
                <a:solidFill>
                  <a:srgbClr val="000000"/>
                </a:solidFill>
                <a:latin typeface="Cambria" panose="02040503050406030204" pitchFamily="18" charset="0"/>
                <a:ea typeface="Cambria" panose="02040503050406030204" pitchFamily="18" charset="0"/>
              </a:rPr>
              <a:t> </a:t>
            </a:r>
            <a:r>
              <a:rPr lang="en-US" sz="900" b="0" i="0" dirty="0">
                <a:solidFill>
                  <a:srgbClr val="000000"/>
                </a:solidFill>
                <a:effectLst/>
                <a:latin typeface="Cambria" panose="02040503050406030204" pitchFamily="18" charset="0"/>
                <a:ea typeface="Cambria" panose="02040503050406030204" pitchFamily="18" charset="0"/>
              </a:rPr>
              <a:t>Top Secret</a:t>
            </a:r>
            <a:br>
              <a:rPr lang="en-US" altLang="en-US" sz="900" dirty="0">
                <a:solidFill>
                  <a:srgbClr val="000000"/>
                </a:solidFill>
                <a:latin typeface="Cambria" panose="02040503050406030204" pitchFamily="18" charset="0"/>
                <a:ea typeface="Cambria" panose="02040503050406030204" pitchFamily="18" charset="0"/>
              </a:rPr>
            </a:br>
            <a:r>
              <a:rPr lang="en-US" altLang="en-US" sz="900" b="1" dirty="0">
                <a:solidFill>
                  <a:srgbClr val="003366"/>
                </a:solidFill>
                <a:latin typeface="Cambria" panose="02040503050406030204" pitchFamily="18" charset="0"/>
                <a:ea typeface="Cambria" panose="02040503050406030204" pitchFamily="18" charset="0"/>
              </a:rPr>
              <a:t>Hours: </a:t>
            </a:r>
            <a:r>
              <a:rPr lang="en-US" altLang="en-US" sz="9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Closing Date: </a:t>
            </a:r>
            <a:r>
              <a:rPr lang="en-US" altLang="en-US" sz="900" b="1" dirty="0">
                <a:solidFill>
                  <a:srgbClr val="C00000"/>
                </a:solidFill>
                <a:latin typeface="Cambria" panose="02040503050406030204" pitchFamily="18" charset="0"/>
                <a:ea typeface="Cambria" panose="02040503050406030204" pitchFamily="18" charset="0"/>
              </a:rPr>
              <a:t>2/21/2022 (4:30 PM East Africa time)</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To Apply: </a:t>
            </a:r>
            <a:r>
              <a:rPr lang="en-US" altLang="en-US" sz="900" b="1" dirty="0">
                <a:solidFill>
                  <a:srgbClr val="003366"/>
                </a:solidFill>
                <a:latin typeface="Cambria" panose="02040503050406030204" pitchFamily="18" charset="0"/>
                <a:ea typeface="Cambria" panose="02040503050406030204" pitchFamily="18" charset="0"/>
                <a:hlinkClick r:id="rId8"/>
              </a:rPr>
              <a:t>https://erajobs.state.gov/dos-era/vacancy/viewVacancyDetail.hms?_ref=vkfqtu9rpt0&amp;returnToSearch=true&amp;jnum=31225&amp;orgId=25</a:t>
            </a:r>
            <a:endParaRPr lang="en-US" altLang="en-US" sz="900" b="1" dirty="0">
              <a:solidFill>
                <a:srgbClr val="003366"/>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F2B0F5C6-3F86-4850-B4F5-86D899B2D897}"/>
              </a:ext>
            </a:extLst>
          </p:cNvPr>
          <p:cNvSpPr/>
          <p:nvPr/>
        </p:nvSpPr>
        <p:spPr>
          <a:xfrm>
            <a:off x="767760" y="5153587"/>
            <a:ext cx="3148927" cy="1754326"/>
          </a:xfrm>
          <a:prstGeom prst="rect">
            <a:avLst/>
          </a:prstGeom>
        </p:spPr>
        <p:txBody>
          <a:bodyPr wrap="square">
            <a:spAutoFit/>
          </a:bodyPr>
          <a:lstStyle/>
          <a:p>
            <a:r>
              <a:rPr lang="en-US" altLang="en-US" sz="900" b="1" dirty="0">
                <a:solidFill>
                  <a:srgbClr val="003366"/>
                </a:solidFill>
                <a:latin typeface="Cambria" panose="02040503050406030204" pitchFamily="18" charset="0"/>
                <a:ea typeface="Cambria" panose="02040503050406030204" pitchFamily="18" charset="0"/>
              </a:rPr>
              <a:t>Position Title: </a:t>
            </a:r>
            <a:r>
              <a:rPr lang="en-US" sz="900" b="1" dirty="0">
                <a:solidFill>
                  <a:srgbClr val="000000"/>
                </a:solidFill>
                <a:latin typeface="Cambria" panose="02040503050406030204" pitchFamily="18" charset="0"/>
              </a:rPr>
              <a:t>HR Assistant (Performance &amp; Analytic Team Lead)</a:t>
            </a:r>
          </a:p>
          <a:p>
            <a:r>
              <a:rPr lang="en-US" altLang="en-US" sz="900" b="1" dirty="0">
                <a:solidFill>
                  <a:srgbClr val="003366"/>
                </a:solidFill>
                <a:latin typeface="Cambria" panose="02040503050406030204" pitchFamily="18" charset="0"/>
                <a:ea typeface="Cambria" panose="02040503050406030204" pitchFamily="18" charset="0"/>
              </a:rPr>
              <a:t>Solicitation Number: </a:t>
            </a:r>
            <a:r>
              <a:rPr lang="en-PH" sz="900" dirty="0">
                <a:latin typeface="Cambria" panose="02040503050406030204" pitchFamily="18" charset="0"/>
              </a:rPr>
              <a:t> Nairobi-2022-017</a:t>
            </a:r>
          </a:p>
          <a:p>
            <a:r>
              <a:rPr lang="en-US" altLang="en-US" sz="900" b="1" dirty="0">
                <a:solidFill>
                  <a:srgbClr val="003366"/>
                </a:solidFill>
                <a:latin typeface="Cambria" panose="02040503050406030204" pitchFamily="18" charset="0"/>
                <a:ea typeface="Cambria" panose="02040503050406030204" pitchFamily="18" charset="0"/>
              </a:rPr>
              <a:t>Series/Grade:</a:t>
            </a:r>
            <a:r>
              <a:rPr lang="en-US" altLang="en-US" sz="900" b="1" dirty="0">
                <a:latin typeface="Cambria" panose="02040503050406030204" pitchFamily="18" charset="0"/>
                <a:ea typeface="Cambria" panose="02040503050406030204" pitchFamily="18" charset="0"/>
              </a:rPr>
              <a:t> </a:t>
            </a:r>
            <a:r>
              <a:rPr lang="en-PH" sz="900" dirty="0">
                <a:solidFill>
                  <a:srgbClr val="000000"/>
                </a:solidFill>
                <a:latin typeface="Cambria" panose="02040503050406030204" pitchFamily="18" charset="0"/>
              </a:rPr>
              <a:t> FSN - 0305/ FSN-8; FP-6</a:t>
            </a:r>
          </a:p>
          <a:p>
            <a:r>
              <a:rPr lang="en-US" altLang="en-US" sz="900" b="1" dirty="0">
                <a:solidFill>
                  <a:srgbClr val="003366"/>
                </a:solidFill>
                <a:latin typeface="Cambria" panose="02040503050406030204" pitchFamily="18" charset="0"/>
                <a:ea typeface="Cambria" panose="02040503050406030204" pitchFamily="18" charset="0"/>
              </a:rPr>
              <a:t>Clearance:</a:t>
            </a:r>
            <a:r>
              <a:rPr lang="en-US" altLang="en-US" sz="900" b="1" dirty="0">
                <a:solidFill>
                  <a:srgbClr val="000000"/>
                </a:solidFill>
                <a:latin typeface="Cambria" panose="02040503050406030204" pitchFamily="18" charset="0"/>
                <a:ea typeface="Cambria" panose="02040503050406030204" pitchFamily="18" charset="0"/>
              </a:rPr>
              <a:t> </a:t>
            </a:r>
            <a:r>
              <a:rPr lang="en-US" sz="900" b="0" i="0" dirty="0">
                <a:solidFill>
                  <a:srgbClr val="000000"/>
                </a:solidFill>
                <a:effectLst/>
                <a:latin typeface="Cambria" panose="02040503050406030204" pitchFamily="18" charset="0"/>
                <a:ea typeface="Cambria" panose="02040503050406030204" pitchFamily="18" charset="0"/>
              </a:rPr>
              <a:t>Local Security Certification</a:t>
            </a:r>
            <a:br>
              <a:rPr lang="en-US" altLang="en-US" sz="900" dirty="0">
                <a:solidFill>
                  <a:srgbClr val="000000"/>
                </a:solidFill>
                <a:latin typeface="Cambria" panose="02040503050406030204" pitchFamily="18" charset="0"/>
                <a:ea typeface="Cambria" panose="02040503050406030204" pitchFamily="18" charset="0"/>
              </a:rPr>
            </a:br>
            <a:r>
              <a:rPr lang="en-US" altLang="en-US" sz="900" b="1" dirty="0">
                <a:solidFill>
                  <a:srgbClr val="003366"/>
                </a:solidFill>
                <a:latin typeface="Cambria" panose="02040503050406030204" pitchFamily="18" charset="0"/>
                <a:ea typeface="Cambria" panose="02040503050406030204" pitchFamily="18" charset="0"/>
              </a:rPr>
              <a:t>Hours: </a:t>
            </a:r>
            <a:r>
              <a:rPr lang="en-US" altLang="en-US" sz="9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Closing Date: </a:t>
            </a:r>
            <a:r>
              <a:rPr lang="en-US" altLang="en-US" sz="900" b="1" dirty="0">
                <a:solidFill>
                  <a:srgbClr val="C00000"/>
                </a:solidFill>
                <a:latin typeface="Cambria" panose="02040503050406030204" pitchFamily="18" charset="0"/>
                <a:ea typeface="Cambria" panose="02040503050406030204" pitchFamily="18" charset="0"/>
              </a:rPr>
              <a:t>2/25/2022 (4:30 PM East Africa time)</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To Apply: </a:t>
            </a:r>
            <a:r>
              <a:rPr lang="en-US" sz="900" dirty="0">
                <a:solidFill>
                  <a:srgbClr val="000000"/>
                </a:solidFill>
                <a:latin typeface="Cambria" panose="02040503050406030204" pitchFamily="18" charset="0"/>
              </a:rPr>
              <a:t>Interested candidates for this position must submit their application to the following for consideration: </a:t>
            </a:r>
            <a:r>
              <a:rPr lang="en-US" sz="900" dirty="0">
                <a:solidFill>
                  <a:srgbClr val="000000"/>
                </a:solidFill>
                <a:latin typeface="Cambria" panose="02040503050406030204" pitchFamily="18" charset="0"/>
                <a:hlinkClick r:id="rId9"/>
              </a:rPr>
              <a:t>https://erajobs.state.gov/dos-era/ken/vacancysearch/searchVacancies.hms</a:t>
            </a:r>
            <a:endParaRPr lang="en-US" sz="900" dirty="0">
              <a:solidFill>
                <a:srgbClr val="000000"/>
              </a:solidFill>
              <a:latin typeface="Cambria" panose="02040503050406030204" pitchFamily="18" charset="0"/>
            </a:endParaRPr>
          </a:p>
          <a:p>
            <a:pPr defTabSz="914400" eaLnBrk="0" fontAlgn="base" hangingPunct="0">
              <a:spcBef>
                <a:spcPct val="0"/>
              </a:spcBef>
              <a:spcAft>
                <a:spcPct val="0"/>
              </a:spcAft>
            </a:pPr>
            <a:endParaRPr lang="en-US" sz="900" dirty="0">
              <a:solidFill>
                <a:srgbClr val="000000"/>
              </a:solidFill>
              <a:latin typeface="Times" pitchFamily="2" charset="0"/>
            </a:endParaRPr>
          </a:p>
        </p:txBody>
      </p:sp>
      <p:sp>
        <p:nvSpPr>
          <p:cNvPr id="22" name="Rectangle 21">
            <a:extLst>
              <a:ext uri="{FF2B5EF4-FFF2-40B4-BE49-F238E27FC236}">
                <a16:creationId xmlns:a16="http://schemas.microsoft.com/office/drawing/2014/main" id="{B828B7AC-60BC-DD40-AFF6-FD49A8B9A685}"/>
              </a:ext>
            </a:extLst>
          </p:cNvPr>
          <p:cNvSpPr/>
          <p:nvPr/>
        </p:nvSpPr>
        <p:spPr>
          <a:xfrm>
            <a:off x="4172683" y="5149254"/>
            <a:ext cx="3068153" cy="1338828"/>
          </a:xfrm>
          <a:prstGeom prst="rect">
            <a:avLst/>
          </a:prstGeom>
        </p:spPr>
        <p:txBody>
          <a:bodyPr wrap="square">
            <a:spAutoFit/>
          </a:bodyPr>
          <a:lstStyle/>
          <a:p>
            <a:r>
              <a:rPr lang="en-US" altLang="en-US" sz="900" b="1" dirty="0">
                <a:solidFill>
                  <a:srgbClr val="003366"/>
                </a:solidFill>
                <a:latin typeface="Cambria" panose="02040503050406030204" pitchFamily="18" charset="0"/>
                <a:ea typeface="Cambria" panose="02040503050406030204" pitchFamily="18" charset="0"/>
              </a:rPr>
              <a:t>Position Title: </a:t>
            </a:r>
            <a:r>
              <a:rPr lang="en-US" sz="900" b="1" dirty="0">
                <a:solidFill>
                  <a:srgbClr val="000000"/>
                </a:solidFill>
                <a:latin typeface="Cambria" panose="02040503050406030204" pitchFamily="18" charset="0"/>
              </a:rPr>
              <a:t>American Center Director – 		Public Diplomacy Section</a:t>
            </a:r>
          </a:p>
          <a:p>
            <a:r>
              <a:rPr lang="en-US" altLang="en-US" sz="900" b="1" dirty="0">
                <a:solidFill>
                  <a:srgbClr val="003366"/>
                </a:solidFill>
                <a:latin typeface="Cambria" panose="02040503050406030204" pitchFamily="18" charset="0"/>
                <a:ea typeface="Cambria" panose="02040503050406030204" pitchFamily="18" charset="0"/>
              </a:rPr>
              <a:t>Solicitation Number: </a:t>
            </a:r>
            <a:r>
              <a:rPr lang="en-PH" sz="900" dirty="0">
                <a:latin typeface="Cambria" panose="02040503050406030204" pitchFamily="18" charset="0"/>
              </a:rPr>
              <a:t> Nairobi-2022-020</a:t>
            </a:r>
          </a:p>
          <a:p>
            <a:r>
              <a:rPr lang="en-US" altLang="en-US" sz="900" b="1" dirty="0">
                <a:solidFill>
                  <a:srgbClr val="003366"/>
                </a:solidFill>
                <a:latin typeface="Cambria" panose="02040503050406030204" pitchFamily="18" charset="0"/>
                <a:ea typeface="Cambria" panose="02040503050406030204" pitchFamily="18" charset="0"/>
              </a:rPr>
              <a:t>Series/Grade:</a:t>
            </a:r>
            <a:r>
              <a:rPr lang="en-US" altLang="en-US" sz="900" b="1" dirty="0">
                <a:latin typeface="Cambria" panose="02040503050406030204" pitchFamily="18" charset="0"/>
                <a:ea typeface="Cambria" panose="02040503050406030204" pitchFamily="18" charset="0"/>
              </a:rPr>
              <a:t> </a:t>
            </a:r>
            <a:r>
              <a:rPr lang="en-PH" sz="900" dirty="0">
                <a:solidFill>
                  <a:srgbClr val="000000"/>
                </a:solidFill>
                <a:latin typeface="Cambria" panose="02040503050406030204" pitchFamily="18" charset="0"/>
              </a:rPr>
              <a:t> FSN – 6510 / FSN-9; FP-5</a:t>
            </a:r>
          </a:p>
          <a:p>
            <a:r>
              <a:rPr lang="en-US" altLang="en-US" sz="900" b="1" dirty="0">
                <a:solidFill>
                  <a:srgbClr val="003366"/>
                </a:solidFill>
                <a:latin typeface="Cambria" panose="02040503050406030204" pitchFamily="18" charset="0"/>
                <a:ea typeface="Cambria" panose="02040503050406030204" pitchFamily="18" charset="0"/>
              </a:rPr>
              <a:t>Clearance:</a:t>
            </a:r>
            <a:r>
              <a:rPr lang="en-US" altLang="en-US" sz="900" b="1" dirty="0">
                <a:solidFill>
                  <a:srgbClr val="000000"/>
                </a:solidFill>
                <a:latin typeface="Cambria" panose="02040503050406030204" pitchFamily="18" charset="0"/>
                <a:ea typeface="Cambria" panose="02040503050406030204" pitchFamily="18" charset="0"/>
              </a:rPr>
              <a:t> </a:t>
            </a:r>
            <a:r>
              <a:rPr lang="en-US" sz="900" dirty="0">
                <a:solidFill>
                  <a:srgbClr val="000000"/>
                </a:solidFill>
                <a:latin typeface="Cambria" panose="02040503050406030204" pitchFamily="18" charset="0"/>
                <a:ea typeface="Cambria" panose="02040503050406030204" pitchFamily="18" charset="0"/>
              </a:rPr>
              <a:t>Local Security Certification</a:t>
            </a:r>
            <a:br>
              <a:rPr lang="en-US" altLang="en-US" sz="900" dirty="0">
                <a:solidFill>
                  <a:srgbClr val="000000"/>
                </a:solidFill>
                <a:latin typeface="Cambria" panose="02040503050406030204" pitchFamily="18" charset="0"/>
                <a:ea typeface="Cambria" panose="02040503050406030204" pitchFamily="18" charset="0"/>
              </a:rPr>
            </a:br>
            <a:r>
              <a:rPr lang="en-US" altLang="en-US" sz="900" b="1" dirty="0">
                <a:solidFill>
                  <a:srgbClr val="003366"/>
                </a:solidFill>
                <a:latin typeface="Cambria" panose="02040503050406030204" pitchFamily="18" charset="0"/>
                <a:ea typeface="Cambria" panose="02040503050406030204" pitchFamily="18" charset="0"/>
              </a:rPr>
              <a:t>Hours: </a:t>
            </a:r>
            <a:r>
              <a:rPr lang="en-US" altLang="en-US" sz="9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Closing Date: </a:t>
            </a:r>
            <a:r>
              <a:rPr lang="en-US" altLang="en-US" sz="900" b="1" dirty="0">
                <a:solidFill>
                  <a:srgbClr val="C00000"/>
                </a:solidFill>
                <a:latin typeface="Cambria" panose="02040503050406030204" pitchFamily="18" charset="0"/>
                <a:ea typeface="Cambria" panose="02040503050406030204" pitchFamily="18" charset="0"/>
              </a:rPr>
              <a:t>03/03/2022 (4:30 PM East Africa time)</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To Apply: </a:t>
            </a:r>
            <a:r>
              <a:rPr lang="en-US" altLang="en-US" sz="900" b="1" dirty="0">
                <a:solidFill>
                  <a:srgbClr val="003366"/>
                </a:solidFill>
                <a:latin typeface="Cambria" panose="02040503050406030204" pitchFamily="18" charset="0"/>
                <a:ea typeface="Cambria" panose="02040503050406030204" pitchFamily="18" charset="0"/>
                <a:hlinkClick r:id="rId9"/>
              </a:rPr>
              <a:t>https://erajobs.state.gov/dos-era/ken/vacancysearch/searchVacancies.hms</a:t>
            </a:r>
            <a:endParaRPr lang="en-US" altLang="en-US" sz="900" b="1" dirty="0">
              <a:solidFill>
                <a:srgbClr val="003366"/>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8957D71F-657E-E545-9759-B93E4E962C5A}"/>
              </a:ext>
            </a:extLst>
          </p:cNvPr>
          <p:cNvSpPr/>
          <p:nvPr/>
        </p:nvSpPr>
        <p:spPr>
          <a:xfrm>
            <a:off x="773785" y="6916606"/>
            <a:ext cx="3068693" cy="1477328"/>
          </a:xfrm>
          <a:prstGeom prst="rect">
            <a:avLst/>
          </a:prstGeom>
        </p:spPr>
        <p:txBody>
          <a:bodyPr wrap="square">
            <a:spAutoFit/>
          </a:bodyPr>
          <a:lstStyle/>
          <a:p>
            <a:r>
              <a:rPr lang="en-US" altLang="en-US" sz="900" b="1" dirty="0">
                <a:solidFill>
                  <a:srgbClr val="003366"/>
                </a:solidFill>
                <a:latin typeface="Cambria" panose="02040503050406030204" pitchFamily="18" charset="0"/>
                <a:ea typeface="Cambria" panose="02040503050406030204" pitchFamily="18" charset="0"/>
              </a:rPr>
              <a:t>Position Title: </a:t>
            </a:r>
            <a:r>
              <a:rPr lang="en-US" sz="900" b="1" dirty="0">
                <a:solidFill>
                  <a:srgbClr val="000000"/>
                </a:solidFill>
                <a:latin typeface="Cambria" panose="02040503050406030204" pitchFamily="18" charset="0"/>
              </a:rPr>
              <a:t>HR Assistant</a:t>
            </a:r>
          </a:p>
          <a:p>
            <a:r>
              <a:rPr lang="en-US" altLang="en-US" sz="900" b="1" dirty="0">
                <a:solidFill>
                  <a:srgbClr val="003366"/>
                </a:solidFill>
                <a:latin typeface="Cambria" panose="02040503050406030204" pitchFamily="18" charset="0"/>
                <a:ea typeface="Cambria" panose="02040503050406030204" pitchFamily="18" charset="0"/>
              </a:rPr>
              <a:t>Solicitation Number: </a:t>
            </a:r>
            <a:r>
              <a:rPr lang="en-PH" sz="900" dirty="0">
                <a:latin typeface="Cambria" panose="02040503050406030204" pitchFamily="18" charset="0"/>
              </a:rPr>
              <a:t> Nairobi-2022-022</a:t>
            </a:r>
          </a:p>
          <a:p>
            <a:r>
              <a:rPr lang="en-US" altLang="en-US" sz="900" b="1" dirty="0">
                <a:solidFill>
                  <a:srgbClr val="003366"/>
                </a:solidFill>
                <a:latin typeface="Cambria" panose="02040503050406030204" pitchFamily="18" charset="0"/>
                <a:ea typeface="Cambria" panose="02040503050406030204" pitchFamily="18" charset="0"/>
              </a:rPr>
              <a:t>Series/Grade:</a:t>
            </a:r>
            <a:r>
              <a:rPr lang="en-US" altLang="en-US" sz="900" b="1" dirty="0">
                <a:latin typeface="Cambria" panose="02040503050406030204" pitchFamily="18" charset="0"/>
                <a:ea typeface="Cambria" panose="02040503050406030204" pitchFamily="18" charset="0"/>
              </a:rPr>
              <a:t> </a:t>
            </a:r>
            <a:r>
              <a:rPr lang="en-PH" sz="900" dirty="0">
                <a:solidFill>
                  <a:srgbClr val="000000"/>
                </a:solidFill>
                <a:latin typeface="Cambria" panose="02040503050406030204" pitchFamily="18" charset="0"/>
              </a:rPr>
              <a:t> FSN - 0305/ FSN-305-09; FP-05</a:t>
            </a:r>
          </a:p>
          <a:p>
            <a:r>
              <a:rPr lang="en-US" altLang="en-US" sz="900" b="1" dirty="0">
                <a:solidFill>
                  <a:srgbClr val="003366"/>
                </a:solidFill>
                <a:latin typeface="Cambria" panose="02040503050406030204" pitchFamily="18" charset="0"/>
                <a:ea typeface="Cambria" panose="02040503050406030204" pitchFamily="18" charset="0"/>
              </a:rPr>
              <a:t>Clearance:</a:t>
            </a:r>
            <a:r>
              <a:rPr lang="en-US" altLang="en-US" sz="900" b="1" dirty="0">
                <a:solidFill>
                  <a:srgbClr val="000000"/>
                </a:solidFill>
                <a:latin typeface="Cambria" panose="02040503050406030204" pitchFamily="18" charset="0"/>
                <a:ea typeface="Cambria" panose="02040503050406030204" pitchFamily="18" charset="0"/>
              </a:rPr>
              <a:t> </a:t>
            </a:r>
            <a:r>
              <a:rPr lang="en-US" sz="900" b="0" i="0" dirty="0">
                <a:solidFill>
                  <a:srgbClr val="000000"/>
                </a:solidFill>
                <a:effectLst/>
                <a:latin typeface="Cambria" panose="02040503050406030204" pitchFamily="18" charset="0"/>
                <a:ea typeface="Cambria" panose="02040503050406030204" pitchFamily="18" charset="0"/>
              </a:rPr>
              <a:t>Local Security Certification</a:t>
            </a:r>
            <a:br>
              <a:rPr lang="en-US" altLang="en-US" sz="900" dirty="0">
                <a:solidFill>
                  <a:srgbClr val="000000"/>
                </a:solidFill>
                <a:latin typeface="Cambria" panose="02040503050406030204" pitchFamily="18" charset="0"/>
                <a:ea typeface="Cambria" panose="02040503050406030204" pitchFamily="18" charset="0"/>
              </a:rPr>
            </a:br>
            <a:r>
              <a:rPr lang="en-US" altLang="en-US" sz="900" b="1" dirty="0">
                <a:solidFill>
                  <a:srgbClr val="003366"/>
                </a:solidFill>
                <a:latin typeface="Cambria" panose="02040503050406030204" pitchFamily="18" charset="0"/>
                <a:ea typeface="Cambria" panose="02040503050406030204" pitchFamily="18" charset="0"/>
              </a:rPr>
              <a:t>Hours: </a:t>
            </a:r>
            <a:r>
              <a:rPr lang="en-US" altLang="en-US" sz="9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Closing Date: </a:t>
            </a:r>
            <a:r>
              <a:rPr lang="en-US" altLang="en-US" sz="900" b="1" dirty="0">
                <a:solidFill>
                  <a:srgbClr val="C00000"/>
                </a:solidFill>
                <a:latin typeface="Cambria" panose="02040503050406030204" pitchFamily="18" charset="0"/>
                <a:ea typeface="Cambria" panose="02040503050406030204" pitchFamily="18" charset="0"/>
              </a:rPr>
              <a:t>2/25/2022 (4:30 PM East Africa time)</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To Apply: </a:t>
            </a:r>
            <a:r>
              <a:rPr lang="en-US" sz="900" dirty="0">
                <a:solidFill>
                  <a:srgbClr val="000000"/>
                </a:solidFill>
                <a:latin typeface="Cambria" panose="02040503050406030204" pitchFamily="18" charset="0"/>
              </a:rPr>
              <a:t>Interested candidates for this position must submit their application to the following for consideration: </a:t>
            </a:r>
            <a:r>
              <a:rPr lang="en-US" sz="900" dirty="0">
                <a:solidFill>
                  <a:srgbClr val="000000"/>
                </a:solidFill>
                <a:latin typeface="Cambria" panose="02040503050406030204" pitchFamily="18" charset="0"/>
                <a:hlinkClick r:id="rId9"/>
              </a:rPr>
              <a:t>https://erajobs.state.gov/dos-era/ken/vacancysearch/searchVacancies.hms</a:t>
            </a:r>
            <a:endParaRPr lang="en-US" sz="900" dirty="0">
              <a:solidFill>
                <a:srgbClr val="000000"/>
              </a:solidFill>
              <a:latin typeface="Cambria" panose="02040503050406030204" pitchFamily="18" charset="0"/>
            </a:endParaRPr>
          </a:p>
        </p:txBody>
      </p:sp>
      <p:cxnSp>
        <p:nvCxnSpPr>
          <p:cNvPr id="10" name="Straight Connector 9">
            <a:extLst>
              <a:ext uri="{FF2B5EF4-FFF2-40B4-BE49-F238E27FC236}">
                <a16:creationId xmlns:a16="http://schemas.microsoft.com/office/drawing/2014/main" id="{2DBD848F-8948-E744-B3FB-3188D39A8B82}"/>
              </a:ext>
            </a:extLst>
          </p:cNvPr>
          <p:cNvCxnSpPr/>
          <p:nvPr/>
        </p:nvCxnSpPr>
        <p:spPr>
          <a:xfrm>
            <a:off x="773785" y="3669162"/>
            <a:ext cx="62446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91140D-6B33-D94D-AE05-875002077B44}"/>
              </a:ext>
            </a:extLst>
          </p:cNvPr>
          <p:cNvCxnSpPr/>
          <p:nvPr/>
        </p:nvCxnSpPr>
        <p:spPr>
          <a:xfrm>
            <a:off x="763898" y="5029200"/>
            <a:ext cx="62446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A8F496A-E835-F945-9E3E-1BE3B836B2A2}"/>
              </a:ext>
            </a:extLst>
          </p:cNvPr>
          <p:cNvCxnSpPr/>
          <p:nvPr/>
        </p:nvCxnSpPr>
        <p:spPr>
          <a:xfrm>
            <a:off x="773785" y="6821892"/>
            <a:ext cx="6244603"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11C4F32-AD71-5043-97A7-A4DE6B36D0EB}"/>
              </a:ext>
            </a:extLst>
          </p:cNvPr>
          <p:cNvSpPr/>
          <p:nvPr/>
        </p:nvSpPr>
        <p:spPr>
          <a:xfrm>
            <a:off x="4093214" y="3713628"/>
            <a:ext cx="3068153" cy="1477328"/>
          </a:xfrm>
          <a:prstGeom prst="rect">
            <a:avLst/>
          </a:prstGeom>
        </p:spPr>
        <p:txBody>
          <a:bodyPr wrap="square">
            <a:spAutoFit/>
          </a:bodyPr>
          <a:lstStyle/>
          <a:p>
            <a:r>
              <a:rPr lang="en-US" altLang="en-US" sz="900" b="1" dirty="0">
                <a:solidFill>
                  <a:srgbClr val="003366"/>
                </a:solidFill>
                <a:latin typeface="Cambria" panose="02040503050406030204" pitchFamily="18" charset="0"/>
                <a:ea typeface="Cambria" panose="02040503050406030204" pitchFamily="18" charset="0"/>
              </a:rPr>
              <a:t>Position Title: </a:t>
            </a:r>
            <a:r>
              <a:rPr lang="en-US" sz="900" b="1" dirty="0">
                <a:solidFill>
                  <a:srgbClr val="000000"/>
                </a:solidFill>
                <a:latin typeface="Cambria" panose="02040503050406030204" pitchFamily="18" charset="0"/>
              </a:rPr>
              <a:t>Housing Coordinator – GSO (USEFMs)</a:t>
            </a:r>
          </a:p>
          <a:p>
            <a:r>
              <a:rPr lang="en-US" altLang="en-US" sz="900" b="1" dirty="0">
                <a:solidFill>
                  <a:srgbClr val="003366"/>
                </a:solidFill>
                <a:latin typeface="Cambria" panose="02040503050406030204" pitchFamily="18" charset="0"/>
                <a:ea typeface="Cambria" panose="02040503050406030204" pitchFamily="18" charset="0"/>
              </a:rPr>
              <a:t>Solicitation Number: </a:t>
            </a:r>
            <a:r>
              <a:rPr lang="en-PH" sz="900" dirty="0">
                <a:latin typeface="Cambria" panose="02040503050406030204" pitchFamily="18" charset="0"/>
              </a:rPr>
              <a:t> Nairobi-2022-019 (S)</a:t>
            </a:r>
          </a:p>
          <a:p>
            <a:r>
              <a:rPr lang="en-US" altLang="en-US" sz="900" b="1" dirty="0">
                <a:solidFill>
                  <a:srgbClr val="003366"/>
                </a:solidFill>
                <a:latin typeface="Cambria" panose="02040503050406030204" pitchFamily="18" charset="0"/>
                <a:ea typeface="Cambria" panose="02040503050406030204" pitchFamily="18" charset="0"/>
              </a:rPr>
              <a:t>Series/Grade:</a:t>
            </a:r>
            <a:r>
              <a:rPr lang="en-US" altLang="en-US" sz="900" b="1" dirty="0">
                <a:latin typeface="Cambria" panose="02040503050406030204" pitchFamily="18" charset="0"/>
                <a:ea typeface="Cambria" panose="02040503050406030204" pitchFamily="18" charset="0"/>
              </a:rPr>
              <a:t> </a:t>
            </a:r>
            <a:r>
              <a:rPr lang="en-PH" sz="900" dirty="0">
                <a:solidFill>
                  <a:srgbClr val="000000"/>
                </a:solidFill>
                <a:latin typeface="Cambria" panose="02040503050406030204" pitchFamily="18" charset="0"/>
              </a:rPr>
              <a:t> FSN-820-7; FP-7</a:t>
            </a:r>
          </a:p>
          <a:p>
            <a:r>
              <a:rPr lang="en-US" altLang="en-US" sz="900" b="1" dirty="0">
                <a:solidFill>
                  <a:srgbClr val="003366"/>
                </a:solidFill>
                <a:latin typeface="Cambria" panose="02040503050406030204" pitchFamily="18" charset="0"/>
                <a:ea typeface="Cambria" panose="02040503050406030204" pitchFamily="18" charset="0"/>
              </a:rPr>
              <a:t>Clearance:</a:t>
            </a:r>
            <a:r>
              <a:rPr lang="en-US" altLang="en-US" sz="900" b="1" dirty="0">
                <a:solidFill>
                  <a:srgbClr val="000000"/>
                </a:solidFill>
                <a:latin typeface="Cambria" panose="02040503050406030204" pitchFamily="18" charset="0"/>
                <a:ea typeface="Cambria" panose="02040503050406030204" pitchFamily="18" charset="0"/>
              </a:rPr>
              <a:t> </a:t>
            </a:r>
            <a:r>
              <a:rPr lang="en-US" sz="900" dirty="0">
                <a:solidFill>
                  <a:srgbClr val="000000"/>
                </a:solidFill>
                <a:latin typeface="Cambria" panose="02040503050406030204" pitchFamily="18" charset="0"/>
                <a:ea typeface="Cambria" panose="02040503050406030204" pitchFamily="18" charset="0"/>
              </a:rPr>
              <a:t>Secret</a:t>
            </a:r>
            <a:br>
              <a:rPr lang="en-US" altLang="en-US" sz="900" dirty="0">
                <a:solidFill>
                  <a:srgbClr val="000000"/>
                </a:solidFill>
                <a:latin typeface="Cambria" panose="02040503050406030204" pitchFamily="18" charset="0"/>
                <a:ea typeface="Cambria" panose="02040503050406030204" pitchFamily="18" charset="0"/>
              </a:rPr>
            </a:br>
            <a:r>
              <a:rPr lang="en-US" altLang="en-US" sz="900" b="1" dirty="0">
                <a:solidFill>
                  <a:srgbClr val="003366"/>
                </a:solidFill>
                <a:latin typeface="Cambria" panose="02040503050406030204" pitchFamily="18" charset="0"/>
                <a:ea typeface="Cambria" panose="02040503050406030204" pitchFamily="18" charset="0"/>
              </a:rPr>
              <a:t>Hours: </a:t>
            </a:r>
            <a:r>
              <a:rPr lang="en-US" altLang="en-US" sz="9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Closing Date: </a:t>
            </a:r>
            <a:r>
              <a:rPr lang="en-US" altLang="en-US" sz="900" b="1" dirty="0">
                <a:solidFill>
                  <a:srgbClr val="C00000"/>
                </a:solidFill>
                <a:latin typeface="Cambria" panose="02040503050406030204" pitchFamily="18" charset="0"/>
                <a:ea typeface="Cambria" panose="02040503050406030204" pitchFamily="18" charset="0"/>
              </a:rPr>
              <a:t>02/22/2022 (4:30 PM East Africa time)</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To Apply: </a:t>
            </a:r>
            <a:r>
              <a:rPr lang="en-US" altLang="en-US" sz="900" b="1" dirty="0">
                <a:solidFill>
                  <a:srgbClr val="003366"/>
                </a:solidFill>
                <a:latin typeface="Cambria" panose="02040503050406030204" pitchFamily="18" charset="0"/>
                <a:ea typeface="Cambria" panose="02040503050406030204" pitchFamily="18" charset="0"/>
                <a:hlinkClick r:id="rId10"/>
              </a:rPr>
              <a:t>https://erajobs.state.gov/dos-era/vacancy/viewVacancyDetail.hms?_ref=tdzdndn3pt0&amp;returnToSearch=true&amp;jnum=31601&amp;orgId=25</a:t>
            </a:r>
            <a:endParaRPr lang="en-US" altLang="en-US" sz="900" b="1" dirty="0">
              <a:solidFill>
                <a:srgbClr val="003366"/>
              </a:solidFill>
              <a:latin typeface="Cambria" panose="02040503050406030204" pitchFamily="18" charset="0"/>
              <a:ea typeface="Cambria" panose="02040503050406030204" pitchFamily="18" charset="0"/>
            </a:endParaRPr>
          </a:p>
          <a:p>
            <a:pPr defTabSz="914400" eaLnBrk="0" fontAlgn="base" hangingPunct="0">
              <a:spcBef>
                <a:spcPct val="0"/>
              </a:spcBef>
              <a:spcAft>
                <a:spcPct val="0"/>
              </a:spcAft>
            </a:pPr>
            <a:endParaRPr lang="en-PH" sz="900" dirty="0">
              <a:solidFill>
                <a:srgbClr val="000000"/>
              </a:solidFill>
              <a:latin typeface="Times" pitchFamily="2" charset="0"/>
            </a:endParaRPr>
          </a:p>
        </p:txBody>
      </p:sp>
      <p:sp>
        <p:nvSpPr>
          <p:cNvPr id="30" name="Rectangle 29">
            <a:extLst>
              <a:ext uri="{FF2B5EF4-FFF2-40B4-BE49-F238E27FC236}">
                <a16:creationId xmlns:a16="http://schemas.microsoft.com/office/drawing/2014/main" id="{5BEC8D64-76F8-F644-9F65-20F265FA9D9E}"/>
              </a:ext>
            </a:extLst>
          </p:cNvPr>
          <p:cNvSpPr/>
          <p:nvPr/>
        </p:nvSpPr>
        <p:spPr>
          <a:xfrm>
            <a:off x="4089200" y="2059853"/>
            <a:ext cx="3068153" cy="1477328"/>
          </a:xfrm>
          <a:prstGeom prst="rect">
            <a:avLst/>
          </a:prstGeom>
        </p:spPr>
        <p:txBody>
          <a:bodyPr wrap="square">
            <a:spAutoFit/>
          </a:bodyPr>
          <a:lstStyle/>
          <a:p>
            <a:r>
              <a:rPr lang="en-US" altLang="en-US" sz="900" b="1" dirty="0">
                <a:solidFill>
                  <a:srgbClr val="003366"/>
                </a:solidFill>
                <a:latin typeface="Cambria" panose="02040503050406030204" pitchFamily="18" charset="0"/>
                <a:ea typeface="Cambria" panose="02040503050406030204" pitchFamily="18" charset="0"/>
              </a:rPr>
              <a:t>Position Title: </a:t>
            </a:r>
            <a:r>
              <a:rPr lang="en-US" sz="900" b="1" dirty="0">
                <a:solidFill>
                  <a:srgbClr val="000000"/>
                </a:solidFill>
                <a:latin typeface="Cambria" panose="02040503050406030204" pitchFamily="18" charset="0"/>
              </a:rPr>
              <a:t>Housing Coordinator – GSO (USEFMs)</a:t>
            </a:r>
          </a:p>
          <a:p>
            <a:r>
              <a:rPr lang="en-US" altLang="en-US" sz="900" b="1" dirty="0">
                <a:solidFill>
                  <a:srgbClr val="003366"/>
                </a:solidFill>
                <a:latin typeface="Cambria" panose="02040503050406030204" pitchFamily="18" charset="0"/>
                <a:ea typeface="Cambria" panose="02040503050406030204" pitchFamily="18" charset="0"/>
              </a:rPr>
              <a:t>Solicitation Number: </a:t>
            </a:r>
            <a:r>
              <a:rPr lang="en-PH" sz="900" dirty="0">
                <a:latin typeface="Cambria" panose="02040503050406030204" pitchFamily="18" charset="0"/>
              </a:rPr>
              <a:t> Nairobi-2022-019 </a:t>
            </a:r>
          </a:p>
          <a:p>
            <a:r>
              <a:rPr lang="en-US" altLang="en-US" sz="900" b="1" dirty="0">
                <a:solidFill>
                  <a:srgbClr val="003366"/>
                </a:solidFill>
                <a:latin typeface="Cambria" panose="02040503050406030204" pitchFamily="18" charset="0"/>
                <a:ea typeface="Cambria" panose="02040503050406030204" pitchFamily="18" charset="0"/>
              </a:rPr>
              <a:t>Series/Grade:</a:t>
            </a:r>
            <a:r>
              <a:rPr lang="en-US" altLang="en-US" sz="900" b="1" dirty="0">
                <a:latin typeface="Cambria" panose="02040503050406030204" pitchFamily="18" charset="0"/>
                <a:ea typeface="Cambria" panose="02040503050406030204" pitchFamily="18" charset="0"/>
              </a:rPr>
              <a:t> </a:t>
            </a:r>
            <a:r>
              <a:rPr lang="en-PH" sz="900" dirty="0">
                <a:solidFill>
                  <a:srgbClr val="000000"/>
                </a:solidFill>
                <a:latin typeface="Cambria" panose="02040503050406030204" pitchFamily="18" charset="0"/>
              </a:rPr>
              <a:t> FSN-820-7; FP-7</a:t>
            </a:r>
          </a:p>
          <a:p>
            <a:r>
              <a:rPr lang="en-US" altLang="en-US" sz="900" b="1" dirty="0">
                <a:solidFill>
                  <a:srgbClr val="003366"/>
                </a:solidFill>
                <a:latin typeface="Cambria" panose="02040503050406030204" pitchFamily="18" charset="0"/>
                <a:ea typeface="Cambria" panose="02040503050406030204" pitchFamily="18" charset="0"/>
              </a:rPr>
              <a:t>Clearance:</a:t>
            </a:r>
            <a:r>
              <a:rPr lang="en-US" altLang="en-US" sz="900" b="1" dirty="0">
                <a:solidFill>
                  <a:srgbClr val="000000"/>
                </a:solidFill>
                <a:latin typeface="Cambria" panose="02040503050406030204" pitchFamily="18" charset="0"/>
                <a:ea typeface="Cambria" panose="02040503050406030204" pitchFamily="18" charset="0"/>
              </a:rPr>
              <a:t> </a:t>
            </a:r>
            <a:r>
              <a:rPr lang="en-US" sz="900" dirty="0">
                <a:solidFill>
                  <a:srgbClr val="000000"/>
                </a:solidFill>
                <a:latin typeface="Cambria" panose="02040503050406030204" pitchFamily="18" charset="0"/>
                <a:ea typeface="Cambria" panose="02040503050406030204" pitchFamily="18" charset="0"/>
              </a:rPr>
              <a:t>Secret</a:t>
            </a:r>
            <a:br>
              <a:rPr lang="en-US" altLang="en-US" sz="900" dirty="0">
                <a:solidFill>
                  <a:srgbClr val="000000"/>
                </a:solidFill>
                <a:latin typeface="Cambria" panose="02040503050406030204" pitchFamily="18" charset="0"/>
                <a:ea typeface="Cambria" panose="02040503050406030204" pitchFamily="18" charset="0"/>
              </a:rPr>
            </a:br>
            <a:r>
              <a:rPr lang="en-US" altLang="en-US" sz="900" b="1" dirty="0">
                <a:solidFill>
                  <a:srgbClr val="003366"/>
                </a:solidFill>
                <a:latin typeface="Cambria" panose="02040503050406030204" pitchFamily="18" charset="0"/>
                <a:ea typeface="Cambria" panose="02040503050406030204" pitchFamily="18" charset="0"/>
              </a:rPr>
              <a:t>Hours: </a:t>
            </a:r>
            <a:r>
              <a:rPr lang="en-US" altLang="en-US" sz="9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Closing Date: </a:t>
            </a:r>
            <a:r>
              <a:rPr lang="en-US" altLang="en-US" sz="900" b="1" dirty="0">
                <a:solidFill>
                  <a:srgbClr val="C00000"/>
                </a:solidFill>
                <a:latin typeface="Cambria" panose="02040503050406030204" pitchFamily="18" charset="0"/>
                <a:ea typeface="Cambria" panose="02040503050406030204" pitchFamily="18" charset="0"/>
              </a:rPr>
              <a:t>02/22/2022 (4:30 PM East Africa time)</a:t>
            </a:r>
          </a:p>
          <a:p>
            <a:pPr defTabSz="914400" eaLnBrk="0" fontAlgn="base" hangingPunct="0">
              <a:spcBef>
                <a:spcPct val="0"/>
              </a:spcBef>
              <a:spcAft>
                <a:spcPct val="0"/>
              </a:spcAft>
            </a:pPr>
            <a:r>
              <a:rPr lang="en-US" altLang="en-US" sz="900" b="1" dirty="0">
                <a:solidFill>
                  <a:srgbClr val="003366"/>
                </a:solidFill>
                <a:latin typeface="Cambria" panose="02040503050406030204" pitchFamily="18" charset="0"/>
                <a:ea typeface="Cambria" panose="02040503050406030204" pitchFamily="18" charset="0"/>
              </a:rPr>
              <a:t>To Apply: </a:t>
            </a:r>
            <a:r>
              <a:rPr lang="en-US" altLang="en-US" sz="900" b="1" dirty="0">
                <a:solidFill>
                  <a:srgbClr val="003366"/>
                </a:solidFill>
                <a:latin typeface="Cambria" panose="02040503050406030204" pitchFamily="18" charset="0"/>
                <a:ea typeface="Cambria" panose="02040503050406030204" pitchFamily="18" charset="0"/>
                <a:hlinkClick r:id="rId11"/>
              </a:rPr>
              <a:t>https://erajobs.state.gov/dos-era/vacancy/viewVacancyDetail.hms?_ref=tdzdndn3pt0&amp;returnToSearch=true&amp;jnum=31305&amp;orgId=25</a:t>
            </a:r>
            <a:endParaRPr lang="en-US" altLang="en-US" sz="900" b="1" dirty="0">
              <a:solidFill>
                <a:srgbClr val="003366"/>
              </a:solidFill>
              <a:latin typeface="Cambria" panose="02040503050406030204" pitchFamily="18" charset="0"/>
              <a:ea typeface="Cambria" panose="02040503050406030204" pitchFamily="18" charset="0"/>
            </a:endParaRPr>
          </a:p>
          <a:p>
            <a:pPr defTabSz="914400" eaLnBrk="0" fontAlgn="base" hangingPunct="0">
              <a:spcBef>
                <a:spcPct val="0"/>
              </a:spcBef>
              <a:spcAft>
                <a:spcPct val="0"/>
              </a:spcAft>
            </a:pPr>
            <a:endParaRPr lang="en-PH" sz="900" dirty="0">
              <a:solidFill>
                <a:srgbClr val="000000"/>
              </a:solidFill>
              <a:latin typeface="Times" pitchFamily="2" charset="0"/>
            </a:endParaRPr>
          </a:p>
        </p:txBody>
      </p:sp>
      <p:pic>
        <p:nvPicPr>
          <p:cNvPr id="2050" name="Picture 2" descr="job interview, Table Conversation Text Chair Desk, Interview Free, template, furniture png thumbnail">
            <a:extLst>
              <a:ext uri="{FF2B5EF4-FFF2-40B4-BE49-F238E27FC236}">
                <a16:creationId xmlns:a16="http://schemas.microsoft.com/office/drawing/2014/main" id="{985F1CC6-652F-CB42-8C0D-8C4B9D4CAD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0017" y="6597869"/>
            <a:ext cx="1206520" cy="87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66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20525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AEA UPDATES</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5" name="Straight Connector 14">
            <a:extLst>
              <a:ext uri="{FF2B5EF4-FFF2-40B4-BE49-F238E27FC236}">
                <a16:creationId xmlns:a16="http://schemas.microsoft.com/office/drawing/2014/main" id="{0BA5753D-D520-BE46-8A58-3237839D74CA}"/>
              </a:ext>
            </a:extLst>
          </p:cNvPr>
          <p:cNvCxnSpPr/>
          <p:nvPr/>
        </p:nvCxnSpPr>
        <p:spPr>
          <a:xfrm>
            <a:off x="297394" y="10165417"/>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BB5EFD97-7406-4E79-94CA-9C9403C69DAF}"/>
              </a:ext>
            </a:extLst>
          </p:cNvPr>
          <p:cNvPicPr>
            <a:picLocks noChangeAspect="1"/>
          </p:cNvPicPr>
          <p:nvPr/>
        </p:nvPicPr>
        <p:blipFill rotWithShape="1">
          <a:blip r:embed="rId3"/>
          <a:srcRect l="2888" b="2864"/>
          <a:stretch/>
        </p:blipFill>
        <p:spPr>
          <a:xfrm>
            <a:off x="368399" y="164298"/>
            <a:ext cx="7035602" cy="9189383"/>
          </a:xfrm>
          <a:prstGeom prst="rect">
            <a:avLst/>
          </a:prstGeom>
        </p:spPr>
      </p:pic>
    </p:spTree>
    <p:extLst>
      <p:ext uri="{BB962C8B-B14F-4D97-AF65-F5344CB8AC3E}">
        <p14:creationId xmlns:p14="http://schemas.microsoft.com/office/powerpoint/2010/main" val="2852263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EMPLOYMENT</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23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5" name="Straight Connector 14">
            <a:extLst>
              <a:ext uri="{FF2B5EF4-FFF2-40B4-BE49-F238E27FC236}">
                <a16:creationId xmlns:a16="http://schemas.microsoft.com/office/drawing/2014/main" id="{0BA5753D-D520-BE46-8A58-3237839D74CA}"/>
              </a:ext>
            </a:extLst>
          </p:cNvPr>
          <p:cNvCxnSpPr/>
          <p:nvPr/>
        </p:nvCxnSpPr>
        <p:spPr>
          <a:xfrm>
            <a:off x="297394" y="10165417"/>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CCC5A9E8-7881-ED40-AB9D-18CEF56B9654}"/>
              </a:ext>
            </a:extLst>
          </p:cNvPr>
          <p:cNvSpPr/>
          <p:nvPr/>
        </p:nvSpPr>
        <p:spPr>
          <a:xfrm>
            <a:off x="456405" y="1702081"/>
            <a:ext cx="6858792" cy="7701218"/>
          </a:xfrm>
          <a:prstGeom prst="rect">
            <a:avLst/>
          </a:prstGeom>
        </p:spPr>
        <p:txBody>
          <a:bodyPr wrap="square">
            <a:spAutoFit/>
          </a:bodyPr>
          <a:lstStyle/>
          <a:p>
            <a:r>
              <a:rPr lang="en-PH" sz="1100" b="1" dirty="0">
                <a:solidFill>
                  <a:srgbClr val="201F1E"/>
                </a:solidFill>
                <a:latin typeface="Cambria" panose="02040503050406030204" pitchFamily="18" charset="0"/>
              </a:rPr>
              <a:t>Community Liaison Office Coordinator </a:t>
            </a:r>
            <a:r>
              <a:rPr lang="en-PH" sz="1100" b="1" dirty="0">
                <a:solidFill>
                  <a:srgbClr val="201F1E"/>
                </a:solidFill>
                <a:highlight>
                  <a:srgbClr val="FFFF00"/>
                </a:highlight>
                <a:latin typeface="Cambria" panose="02040503050406030204" pitchFamily="18" charset="0"/>
              </a:rPr>
              <a:t>(Open NOW!)</a:t>
            </a:r>
          </a:p>
          <a:p>
            <a:r>
              <a:rPr lang="en-US" sz="1100" dirty="0">
                <a:solidFill>
                  <a:srgbClr val="201F1E"/>
                </a:solidFill>
                <a:latin typeface="Cambria" panose="02040503050406030204" pitchFamily="18" charset="0"/>
              </a:rPr>
              <a:t>The CLO is responsible for developing and managing program based on community demographics and post-specific needs.  The CLO develops evaluation criteria and conducts periodic surveys to assess program efficacy.  Based on analysis of formal and informal surveys, the CLO develops and implements a long-range program plan that outlines goals to maintain and enhance moral at post.</a:t>
            </a:r>
          </a:p>
          <a:p>
            <a:r>
              <a:rPr lang="en-PH" sz="1100" b="1" dirty="0">
                <a:solidFill>
                  <a:srgbClr val="201F1E"/>
                </a:solidFill>
                <a:latin typeface="Cambria" panose="02040503050406030204" pitchFamily="18" charset="0"/>
              </a:rPr>
              <a:t> </a:t>
            </a:r>
            <a:endParaRPr lang="en-PH" sz="1100" dirty="0">
              <a:solidFill>
                <a:srgbClr val="201F1E"/>
              </a:solidFill>
              <a:latin typeface="Cambria" panose="02040503050406030204" pitchFamily="18" charset="0"/>
            </a:endParaRPr>
          </a:p>
          <a:p>
            <a:r>
              <a:rPr lang="en-PH" sz="1100" b="1" dirty="0">
                <a:solidFill>
                  <a:srgbClr val="201F1E"/>
                </a:solidFill>
                <a:latin typeface="Cambria" panose="02040503050406030204" pitchFamily="18" charset="0"/>
              </a:rPr>
              <a:t>Housing Coordinator</a:t>
            </a:r>
            <a:r>
              <a:rPr lang="en-PH" sz="1100" b="1" dirty="0">
                <a:solidFill>
                  <a:srgbClr val="201F1E"/>
                </a:solidFill>
                <a:highlight>
                  <a:srgbClr val="FFFF00"/>
                </a:highlight>
                <a:latin typeface="Cambria" panose="02040503050406030204" pitchFamily="18" charset="0"/>
              </a:rPr>
              <a:t> (Open NOW!)</a:t>
            </a:r>
          </a:p>
          <a:p>
            <a:r>
              <a:rPr lang="en-US" sz="1100" dirty="0">
                <a:solidFill>
                  <a:srgbClr val="201F1E"/>
                </a:solidFill>
                <a:latin typeface="Cambria" panose="02040503050406030204" pitchFamily="18" charset="0"/>
              </a:rPr>
              <a:t>The Housing Coordinator proposes housing assignments in accordance with U.S. Government regulations and guidelines and is the point of contact for incoming personnel concerning all aspects of housing.  Coordinates housing board meetings and all related issues.</a:t>
            </a:r>
          </a:p>
          <a:p>
            <a:r>
              <a:rPr lang="en-PH" sz="1100" b="1" dirty="0">
                <a:solidFill>
                  <a:srgbClr val="201F1E"/>
                </a:solidFill>
                <a:latin typeface="Cambria" panose="02040503050406030204" pitchFamily="18" charset="0"/>
              </a:rPr>
              <a:t> </a:t>
            </a:r>
            <a:endParaRPr lang="en-PH" sz="1100" dirty="0">
              <a:solidFill>
                <a:srgbClr val="201F1E"/>
              </a:solidFill>
              <a:latin typeface="Cambria" panose="02040503050406030204" pitchFamily="18" charset="0"/>
            </a:endParaRPr>
          </a:p>
          <a:p>
            <a:r>
              <a:rPr lang="en-PH" sz="1100" b="1" dirty="0">
                <a:solidFill>
                  <a:srgbClr val="201F1E"/>
                </a:solidFill>
                <a:latin typeface="Cambria" panose="02040503050406030204" pitchFamily="18" charset="0"/>
              </a:rPr>
              <a:t>Residential Security Coordinator (Opens in mid February)</a:t>
            </a:r>
            <a:endParaRPr lang="en-PH" sz="1100" dirty="0">
              <a:solidFill>
                <a:srgbClr val="201F1E"/>
              </a:solidFill>
              <a:latin typeface="Cambria" panose="02040503050406030204" pitchFamily="18" charset="0"/>
            </a:endParaRPr>
          </a:p>
          <a:p>
            <a:r>
              <a:rPr lang="en-US" sz="1100" dirty="0">
                <a:solidFill>
                  <a:srgbClr val="201F1E"/>
                </a:solidFill>
                <a:latin typeface="Cambria" panose="02040503050406030204" pitchFamily="18" charset="0"/>
              </a:rPr>
              <a:t>The Residential Security Coordinator provides administrative oversight of post's residential security program. Serves as the point of contact on all residential security matters between the RSO, General Service Office (GSO), Facilities Maintenance (FAC), and landlords. Conducts security surveys of all current housing to ensure residential security standards are maintained and conducts security surveys on all proposed housing to ensure security suitability can be obtained and compliance with the Overseas Security Policy Board’s OSPB standards before occupancy. </a:t>
            </a:r>
          </a:p>
          <a:p>
            <a:r>
              <a:rPr lang="en-PH" sz="1100" b="1" dirty="0">
                <a:solidFill>
                  <a:srgbClr val="201F1E"/>
                </a:solidFill>
                <a:latin typeface="Cambria" panose="02040503050406030204" pitchFamily="18" charset="0"/>
              </a:rPr>
              <a:t> </a:t>
            </a:r>
            <a:endParaRPr lang="en-PH" sz="1100" dirty="0">
              <a:solidFill>
                <a:srgbClr val="201F1E"/>
              </a:solidFill>
              <a:latin typeface="Cambria" panose="02040503050406030204" pitchFamily="18" charset="0"/>
            </a:endParaRPr>
          </a:p>
          <a:p>
            <a:r>
              <a:rPr lang="en-PH" sz="1100" b="1" dirty="0">
                <a:solidFill>
                  <a:srgbClr val="201F1E"/>
                </a:solidFill>
                <a:latin typeface="Cambria" panose="02040503050406030204" pitchFamily="18" charset="0"/>
              </a:rPr>
              <a:t>Information Management Assistant (Opening Spring)</a:t>
            </a:r>
            <a:endParaRPr lang="en-PH" sz="1100" dirty="0">
              <a:solidFill>
                <a:srgbClr val="201F1E"/>
              </a:solidFill>
              <a:latin typeface="Cambria" panose="02040503050406030204" pitchFamily="18" charset="0"/>
            </a:endParaRPr>
          </a:p>
          <a:p>
            <a:r>
              <a:rPr lang="en-US" sz="1100" dirty="0">
                <a:solidFill>
                  <a:srgbClr val="201F1E"/>
                </a:solidFill>
                <a:latin typeface="Cambria" panose="02040503050406030204" pitchFamily="18" charset="0"/>
              </a:rPr>
              <a:t>The Information Management Assistant (IMA) is assigned to support the classified or unclassified computer networks and messaging systems as needed.  The IMA also assists with telephone and radio management, circuit and network management, emergency communication testing and maintenance, property management, user training, and direct customer support.</a:t>
            </a:r>
          </a:p>
          <a:p>
            <a:r>
              <a:rPr lang="en-PH" sz="1100" b="1" dirty="0">
                <a:solidFill>
                  <a:srgbClr val="201F1E"/>
                </a:solidFill>
                <a:latin typeface="Cambria" panose="02040503050406030204" pitchFamily="18" charset="0"/>
              </a:rPr>
              <a:t> </a:t>
            </a:r>
            <a:endParaRPr lang="en-PH" sz="1100" dirty="0">
              <a:solidFill>
                <a:srgbClr val="201F1E"/>
              </a:solidFill>
              <a:latin typeface="Cambria" panose="02040503050406030204" pitchFamily="18" charset="0"/>
            </a:endParaRPr>
          </a:p>
          <a:p>
            <a:r>
              <a:rPr lang="en-PH" sz="1100" b="1" dirty="0">
                <a:solidFill>
                  <a:srgbClr val="201F1E"/>
                </a:solidFill>
                <a:latin typeface="Cambria" panose="02040503050406030204" pitchFamily="18" charset="0"/>
              </a:rPr>
              <a:t>Diplomatic Courier Escort (Opening Spring)</a:t>
            </a:r>
            <a:endParaRPr lang="en-PH" sz="1100" dirty="0">
              <a:solidFill>
                <a:srgbClr val="201F1E"/>
              </a:solidFill>
              <a:latin typeface="Cambria" panose="02040503050406030204" pitchFamily="18" charset="0"/>
            </a:endParaRPr>
          </a:p>
          <a:p>
            <a:r>
              <a:rPr lang="en-US" sz="1100" dirty="0">
                <a:solidFill>
                  <a:srgbClr val="201F1E"/>
                </a:solidFill>
                <a:latin typeface="Cambria" panose="02040503050406030204" pitchFamily="18" charset="0"/>
              </a:rPr>
              <a:t>The Diplomatic Courier Escort supports the Regional Courier Operations from the Frankfurt Regional Diplomatic Courier Division (FRDCD). Serves as the classified pouch clerk for the Embassy; preparing outbound pouches, receiving inbound material and distributing that material and ensuring accountability using the pouch module in the Integrated Logistics Management System (ILMS).</a:t>
            </a:r>
          </a:p>
          <a:p>
            <a:r>
              <a:rPr lang="en-PH" sz="1100" b="1" dirty="0">
                <a:solidFill>
                  <a:srgbClr val="201F1E"/>
                </a:solidFill>
                <a:latin typeface="Cambria" panose="02040503050406030204" pitchFamily="18" charset="0"/>
              </a:rPr>
              <a:t> </a:t>
            </a:r>
            <a:endParaRPr lang="en-PH" sz="1100" dirty="0">
              <a:solidFill>
                <a:srgbClr val="201F1E"/>
              </a:solidFill>
              <a:latin typeface="Cambria" panose="02040503050406030204" pitchFamily="18" charset="0"/>
            </a:endParaRPr>
          </a:p>
          <a:p>
            <a:r>
              <a:rPr lang="en-PH" sz="1100" b="1" dirty="0">
                <a:solidFill>
                  <a:srgbClr val="201F1E"/>
                </a:solidFill>
                <a:latin typeface="Cambria" panose="02040503050406030204" pitchFamily="18" charset="0"/>
              </a:rPr>
              <a:t>Cultural Affairs Assistant – YALI Coordinator (Opening Spring)</a:t>
            </a:r>
            <a:endParaRPr lang="en-PH" sz="1100" dirty="0">
              <a:solidFill>
                <a:srgbClr val="201F1E"/>
              </a:solidFill>
              <a:latin typeface="Cambria" panose="02040503050406030204" pitchFamily="18" charset="0"/>
            </a:endParaRPr>
          </a:p>
          <a:p>
            <a:r>
              <a:rPr lang="en-US" sz="1100" dirty="0">
                <a:solidFill>
                  <a:srgbClr val="201F1E"/>
                </a:solidFill>
                <a:latin typeface="Cambria" panose="02040503050406030204" pitchFamily="18" charset="0"/>
              </a:rPr>
              <a:t>The Cultural Affairs Assistant Serves as principal advisor to the Public Affairs Officer (PAO) and Cultural Affairs Officer (CAO) and overall program manager for the Young African Leaders Initiative (YALI). Plans and executes all recruitment, selection, and predeparture activities for all Kenyans applying to and participating in YALI programs. S/he actively participates in the Inter-Agency Working Group (IAWG) for YALI. Develops recruitment outreach prior to and during the Mandela Washington Fellowship application period.</a:t>
            </a:r>
          </a:p>
          <a:p>
            <a:r>
              <a:rPr lang="en-PH" sz="1100" b="1" dirty="0">
                <a:solidFill>
                  <a:srgbClr val="201F1E"/>
                </a:solidFill>
                <a:latin typeface="Cambria" panose="02040503050406030204" pitchFamily="18" charset="0"/>
              </a:rPr>
              <a:t> </a:t>
            </a:r>
            <a:endParaRPr lang="en-PH" sz="1100" dirty="0">
              <a:solidFill>
                <a:srgbClr val="201F1E"/>
              </a:solidFill>
              <a:latin typeface="Cambria" panose="02040503050406030204" pitchFamily="18" charset="0"/>
            </a:endParaRPr>
          </a:p>
          <a:p>
            <a:r>
              <a:rPr lang="en-PH" sz="1100" b="1" dirty="0">
                <a:solidFill>
                  <a:srgbClr val="000000"/>
                </a:solidFill>
                <a:latin typeface="Cambria" panose="02040503050406030204" pitchFamily="18" charset="0"/>
              </a:rPr>
              <a:t>Housing Supervisor (Make Ready) (Opening Early Summer)</a:t>
            </a:r>
            <a:endParaRPr lang="en-PH" sz="1100" dirty="0">
              <a:solidFill>
                <a:srgbClr val="201F1E"/>
              </a:solidFill>
              <a:latin typeface="Cambria" panose="02040503050406030204" pitchFamily="18" charset="0"/>
            </a:endParaRPr>
          </a:p>
          <a:p>
            <a:r>
              <a:rPr lang="en-US" sz="1100" dirty="0">
                <a:solidFill>
                  <a:srgbClr val="201F1E"/>
                </a:solidFill>
                <a:latin typeface="Cambria" panose="02040503050406030204" pitchFamily="18" charset="0"/>
              </a:rPr>
              <a:t>The Housing Supervisor provides overall coordination of the Facilities Maintenance Management (FMM) Housing Office which consists of over 200 short term leases and almost 100 government-owned properties. Incumbent is in charge of coordinating the make-ready process for the FMM team in partnership with the coordinator for the GSO Housing team, working closely with facilities team, supervisors, POSHO's and make ready team. After housing assignments are made, the incumbent is the point of contact for incoming personnel concerning facilities.</a:t>
            </a:r>
            <a:endParaRPr lang="en-PH" sz="1100" dirty="0">
              <a:solidFill>
                <a:srgbClr val="201F1E"/>
              </a:solidFill>
              <a:latin typeface="Cambria" panose="02040503050406030204" pitchFamily="18" charset="0"/>
            </a:endParaRPr>
          </a:p>
        </p:txBody>
      </p:sp>
      <p:sp>
        <p:nvSpPr>
          <p:cNvPr id="10" name="Rounded Rectangle 9">
            <a:extLst>
              <a:ext uri="{FF2B5EF4-FFF2-40B4-BE49-F238E27FC236}">
                <a16:creationId xmlns:a16="http://schemas.microsoft.com/office/drawing/2014/main" id="{9A30505B-879D-AF49-8F9B-4230E64F7655}"/>
              </a:ext>
            </a:extLst>
          </p:cNvPr>
          <p:cNvSpPr/>
          <p:nvPr/>
        </p:nvSpPr>
        <p:spPr>
          <a:xfrm>
            <a:off x="456405" y="1019579"/>
            <a:ext cx="6858793" cy="682502"/>
          </a:xfrm>
          <a:prstGeom prst="roundRect">
            <a:avLst/>
          </a:prstGeom>
          <a:solidFill>
            <a:srgbClr val="85FFC4"/>
          </a:solidFill>
          <a:ln>
            <a:solidFill>
              <a:srgbClr val="85F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B89AD8-73E2-0E48-A0FB-3949E16BB6A8}"/>
              </a:ext>
            </a:extLst>
          </p:cNvPr>
          <p:cNvSpPr txBox="1"/>
          <p:nvPr/>
        </p:nvSpPr>
        <p:spPr>
          <a:xfrm>
            <a:off x="796053" y="969960"/>
            <a:ext cx="3884022" cy="369332"/>
          </a:xfrm>
          <a:prstGeom prst="rect">
            <a:avLst/>
          </a:prstGeom>
          <a:noFill/>
        </p:spPr>
        <p:txBody>
          <a:bodyPr wrap="square" rtlCol="0">
            <a:spAutoFit/>
          </a:bodyPr>
          <a:lstStyle/>
          <a:p>
            <a:r>
              <a:rPr lang="en-US" b="1" dirty="0">
                <a:latin typeface="Cambria" panose="02040503050406030204" pitchFamily="18" charset="0"/>
              </a:rPr>
              <a:t>EFM PREVIEW: COMING SOON……</a:t>
            </a:r>
          </a:p>
        </p:txBody>
      </p:sp>
      <p:sp>
        <p:nvSpPr>
          <p:cNvPr id="11" name="TextBox 10">
            <a:extLst>
              <a:ext uri="{FF2B5EF4-FFF2-40B4-BE49-F238E27FC236}">
                <a16:creationId xmlns:a16="http://schemas.microsoft.com/office/drawing/2014/main" id="{D96F23D2-9AF0-C24E-A9B6-F8BD8813B4E4}"/>
              </a:ext>
            </a:extLst>
          </p:cNvPr>
          <p:cNvSpPr txBox="1"/>
          <p:nvPr/>
        </p:nvSpPr>
        <p:spPr>
          <a:xfrm>
            <a:off x="609203" y="1297913"/>
            <a:ext cx="6858793" cy="261610"/>
          </a:xfrm>
          <a:prstGeom prst="rect">
            <a:avLst/>
          </a:prstGeom>
          <a:noFill/>
        </p:spPr>
        <p:txBody>
          <a:bodyPr wrap="square" rtlCol="0">
            <a:spAutoFit/>
          </a:bodyPr>
          <a:lstStyle/>
          <a:p>
            <a:r>
              <a:rPr lang="en-US" sz="1100" dirty="0">
                <a:latin typeface="Cambria" panose="02040503050406030204" pitchFamily="18" charset="0"/>
              </a:rPr>
              <a:t>Hey, EFMs! Keep an eye out for these job listings below – opening soon! One of these could be perfect for you!</a:t>
            </a:r>
          </a:p>
        </p:txBody>
      </p:sp>
      <p:pic>
        <p:nvPicPr>
          <p:cNvPr id="7170" name="Picture 2" descr="Binoculars graphy Computer Icons, binocular, logo, monochrome png thumbnail">
            <a:extLst>
              <a:ext uri="{FF2B5EF4-FFF2-40B4-BE49-F238E27FC236}">
                <a16:creationId xmlns:a16="http://schemas.microsoft.com/office/drawing/2014/main" id="{A8E2326C-0611-2447-BDE8-57F61785D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68" y="1019579"/>
            <a:ext cx="299664" cy="29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60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9E5AC283-E0AB-4C4F-ADF3-A4AB4D83DFBD}"/>
              </a:ext>
            </a:extLst>
          </p:cNvPr>
          <p:cNvSpPr/>
          <p:nvPr/>
        </p:nvSpPr>
        <p:spPr>
          <a:xfrm>
            <a:off x="3864148" y="1080563"/>
            <a:ext cx="3451846" cy="4599254"/>
          </a:xfrm>
          <a:prstGeom prst="rect">
            <a:avLst/>
          </a:prstGeom>
          <a:gradFill>
            <a:gsLst>
              <a:gs pos="0">
                <a:schemeClr val="accent4">
                  <a:satMod val="105000"/>
                  <a:tint val="67000"/>
                  <a:alpha val="25000"/>
                  <a:lumMod val="0"/>
                  <a:lumOff val="100000"/>
                </a:schemeClr>
              </a:gs>
              <a:gs pos="10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66AA2EF-D896-48DA-95B1-14A3EBD9D4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Text Box 12">
            <a:extLst>
              <a:ext uri="{FF2B5EF4-FFF2-40B4-BE49-F238E27FC236}">
                <a16:creationId xmlns:a16="http://schemas.microsoft.com/office/drawing/2014/main" id="{5CFEC4F5-B13B-9149-8AE7-D13869CBB530}"/>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ext Box 2">
            <a:extLst>
              <a:ext uri="{FF2B5EF4-FFF2-40B4-BE49-F238E27FC236}">
                <a16:creationId xmlns:a16="http://schemas.microsoft.com/office/drawing/2014/main" id="{C93FE5EF-8DE6-4EB2-8CA2-17DC76E6AC41}"/>
              </a:ext>
            </a:extLst>
          </p:cNvPr>
          <p:cNvSpPr txBox="1">
            <a:spLocks noChangeArrowheads="1"/>
          </p:cNvSpPr>
          <p:nvPr/>
        </p:nvSpPr>
        <p:spPr bwMode="auto">
          <a:xfrm>
            <a:off x="53498750" y="53633688"/>
            <a:ext cx="6853238" cy="743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a:ln>
                <a:noFill/>
              </a:ln>
              <a:solidFill>
                <a:srgbClr val="0A314D"/>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Join the FLO Team - Communications and Outreach Officer Vacancy Announcement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01F1E"/>
                </a:solidFill>
                <a:effectLst/>
                <a:latin typeface="Calibri" panose="020F0502020204030204" pitchFamily="34" charset="0"/>
              </a:rPr>
              <a:t>If you </a:t>
            </a:r>
            <a:r>
              <a:rPr kumimoji="0" lang="en-US" altLang="en-US" sz="1200" b="0" i="0" u="none" strike="noStrike" cap="none" normalizeH="0" baseline="0">
                <a:ln>
                  <a:noFill/>
                </a:ln>
                <a:solidFill>
                  <a:srgbClr val="000000"/>
                </a:solidFill>
                <a:effectLst/>
                <a:latin typeface="Calibri" panose="020F0502020204030204" pitchFamily="34" charset="0"/>
              </a:rPr>
              <a:t>are in the DC area or will be soon, you may consider applying for the </a:t>
            </a:r>
            <a:r>
              <a:rPr kumimoji="0" lang="en-US" altLang="en-US" sz="1200" b="0" i="0" u="none" strike="noStrike" cap="none" normalizeH="0" baseline="0">
                <a:ln>
                  <a:noFill/>
                </a:ln>
                <a:solidFill>
                  <a:srgbClr val="0066FF"/>
                </a:solidFill>
                <a:effectLst/>
                <a:latin typeface="Calibri" panose="020F0502020204030204" pitchFamily="34" charset="0"/>
              </a:rPr>
              <a:t>FLO Communications and Outreach Officer (GS-12)</a:t>
            </a:r>
            <a:r>
              <a:rPr kumimoji="0" lang="en-US" altLang="en-US" sz="1200" b="0" i="0" u="none" strike="noStrike" cap="none" normalizeH="0" baseline="0">
                <a:ln>
                  <a:noFill/>
                </a:ln>
                <a:solidFill>
                  <a:srgbClr val="000000"/>
                </a:solidFill>
                <a:effectLst/>
                <a:latin typeface="Calibri" panose="020F0502020204030204" pitchFamily="34" charset="0"/>
              </a:rPr>
              <a:t> position. The incumbent for this position serves as the team lead, reports to the Division Chief, and is responsible for management of the Communications and Outreach portfolio in FLO. This includes developing and implementing new communication and outreach strategies and plans, content development and management for all platforms, and program evaluation. The incumbent advises FLO management on the best means to communicate with FLO’s diverse worldwide client base. The position is located in Washington DC, and may require some travel. The application deadline is 11:59 p.m. EDT, June 1.  </a:t>
            </a:r>
            <a:endParaRPr kumimoji="0" lang="en-US" altLang="en-US" sz="1200" b="0" i="0" u="none" strike="noStrike" cap="none" normalizeH="0" baseline="0">
              <a:ln>
                <a:noFill/>
              </a:ln>
              <a:solidFill>
                <a:srgbClr val="201F1E"/>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1" i="0" u="none" strike="noStrike" cap="none" normalizeH="0" baseline="0">
              <a:ln>
                <a:noFill/>
              </a:ln>
              <a:solidFill>
                <a:srgbClr val="0A314D"/>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Expeditious Naturalization of Foreign-Born Spouses</a:t>
            </a:r>
            <a:endParaRPr kumimoji="0" lang="en-US" altLang="en-US" sz="16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FLO worksU.S. Citizenship and Immigration Services (USCIS) to help U.S. Department of State foreign-born spouses navigate the naturalization process.319(b) naturalization, spouses do not need to meet residency requirements and may be eligible to apply for naturalization immediately after obtaining Lawful Permanent Resident (LPR) status. FLO’s assistance is limited to Department of State spouses.agency spouses should contact their respective Human Resources offices for possible assistance with 319(b) naturalization.liaisons with questions regarding the process may reach out to</a:t>
            </a:r>
            <a:r>
              <a:rPr kumimoji="0" lang="en-US" altLang="en-US" sz="1200" b="0" i="0" u="none" strike="noStrike" cap="none" normalizeH="0" baseline="0">
                <a:ln>
                  <a:noFill/>
                </a:ln>
                <a:solidFill>
                  <a:srgbClr val="0066FF"/>
                </a:solidFill>
                <a:effectLst/>
                <a:latin typeface="Calibri" panose="020F0502020204030204" pitchFamily="34" charset="0"/>
              </a:rPr>
              <a:t>FLOAskNaturalization@state.gov</a:t>
            </a:r>
            <a:r>
              <a:rPr kumimoji="0" lang="en-US" altLang="en-US" sz="1200" b="0" i="0" u="none" strike="noStrike" cap="none" normalizeH="0" baseline="0">
                <a:ln>
                  <a:noFill/>
                </a:ln>
                <a:solidFill>
                  <a:srgbClr val="000000"/>
                </a:solidFill>
                <a:effectLst/>
                <a:latin typeface="Calibri" panose="020F0502020204030204" pitchFamily="34" charset="0"/>
              </a:rPr>
              <a:t>guidance.more information visit</a:t>
            </a:r>
            <a:r>
              <a:rPr kumimoji="0" lang="en-US" altLang="en-US" sz="1200" b="0" i="0" u="none" strike="noStrike" cap="none" normalizeH="0" baseline="0">
                <a:ln>
                  <a:noFill/>
                </a:ln>
                <a:solidFill>
                  <a:srgbClr val="0066FF"/>
                </a:solidFill>
                <a:effectLst/>
                <a:latin typeface="Calibri" panose="020F0502020204030204" pitchFamily="34" charset="0"/>
              </a:rPr>
              <a:t>FLO’s Naturalization of Foreign-Born Spouses webpage</a:t>
            </a:r>
            <a:r>
              <a:rPr kumimoji="0" lang="en-US" altLang="en-US" sz="1200" b="0" i="0" u="none" strike="noStrike" cap="none" normalizeH="0" baseline="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AP vs. IB - A Practical Comparison for Your Child’s Education</a:t>
            </a:r>
            <a:endParaRPr kumimoji="0" lang="en-US" altLang="en-US" sz="16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The task of choosing between schools offering different educational objectives with long-term impact can present a challenge for Foreign Service families. This is the case when families are presented with the choice of Advanced Placement (AP) or International Baccalaureate (IB) coursework. Inpastof </a:t>
            </a:r>
            <a:r>
              <a:rPr kumimoji="0" lang="en-US" altLang="en-US" sz="1200" b="0" i="1" u="none" strike="noStrike" cap="none" normalizeH="0" baseline="0">
                <a:ln>
                  <a:noFill/>
                </a:ln>
                <a:solidFill>
                  <a:srgbClr val="000000"/>
                </a:solidFill>
                <a:effectLst/>
                <a:latin typeface="Calibri" panose="020F0502020204030204" pitchFamily="34" charset="0"/>
              </a:rPr>
              <a:t>The Foreign Service Journal</a:t>
            </a:r>
            <a:r>
              <a:rPr kumimoji="0" lang="en-US" altLang="en-US" sz="1200" b="0" i="0" u="none" strike="noStrike" cap="none" normalizeH="0" baseline="0">
                <a:ln>
                  <a:noFill/>
                </a:ln>
                <a:solidFill>
                  <a:srgbClr val="000000"/>
                </a:solidFill>
                <a:effectLst/>
                <a:latin typeface="Calibri" panose="020F0502020204030204" pitchFamily="34" charset="0"/>
              </a:rPr>
              <a:t>, FLOKristen, a featured college preparation speaker at conferences in the United States and abroad, explore some of the most frequently asked AP vs. IB questions.</a:t>
            </a:r>
            <a:r>
              <a:rPr kumimoji="0" lang="en-US" altLang="en-US" sz="1200" b="0" i="0" u="none" strike="noStrike" cap="none" normalizeH="0" baseline="0">
                <a:ln>
                  <a:noFill/>
                </a:ln>
                <a:solidFill>
                  <a:srgbClr val="0066FF"/>
                </a:solidFill>
                <a:effectLst/>
                <a:latin typeface="Calibri" panose="020F0502020204030204" pitchFamily="34" charset="0"/>
              </a:rPr>
              <a:t>Read the online article</a:t>
            </a:r>
            <a:r>
              <a:rPr kumimoji="0" lang="en-US" altLang="en-US" sz="1200" b="0" i="0" u="none" strike="noStrike" cap="none" normalizeH="0" baseline="0">
                <a:ln>
                  <a:noFill/>
                </a:ln>
                <a:solidFill>
                  <a:srgbClr val="000000"/>
                </a:solidFill>
                <a:effectLst/>
                <a:latin typeface="Calibri" panose="020F0502020204030204" pitchFamily="34" charset="0"/>
              </a:rPr>
              <a:t>learn how both programs offer strong preparation for higher university education - with differing approaches. </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45555441-0964-48A1-B6F9-AF16A7A3717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4">
            <a:extLst>
              <a:ext uri="{FF2B5EF4-FFF2-40B4-BE49-F238E27FC236}">
                <a16:creationId xmlns:a16="http://schemas.microsoft.com/office/drawing/2014/main" id="{EFD1FA07-467F-40AF-8CA8-858211E0093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5">
            <a:extLst>
              <a:ext uri="{FF2B5EF4-FFF2-40B4-BE49-F238E27FC236}">
                <a16:creationId xmlns:a16="http://schemas.microsoft.com/office/drawing/2014/main" id="{FAB56CCA-CFCB-4353-BC6F-46367AC390D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6">
            <a:extLst>
              <a:ext uri="{FF2B5EF4-FFF2-40B4-BE49-F238E27FC236}">
                <a16:creationId xmlns:a16="http://schemas.microsoft.com/office/drawing/2014/main" id="{CBE47391-6CBA-477D-9F51-87F25E0DCDD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7">
            <a:extLst>
              <a:ext uri="{FF2B5EF4-FFF2-40B4-BE49-F238E27FC236}">
                <a16:creationId xmlns:a16="http://schemas.microsoft.com/office/drawing/2014/main" id="{5795F86C-E0B1-4048-8CB4-7C7DA81E58E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8">
            <a:extLst>
              <a:ext uri="{FF2B5EF4-FFF2-40B4-BE49-F238E27FC236}">
                <a16:creationId xmlns:a16="http://schemas.microsoft.com/office/drawing/2014/main" id="{2073E067-87FE-4481-92A4-686D189495F2}"/>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9">
            <a:extLst>
              <a:ext uri="{FF2B5EF4-FFF2-40B4-BE49-F238E27FC236}">
                <a16:creationId xmlns:a16="http://schemas.microsoft.com/office/drawing/2014/main" id="{84687BD4-1904-4333-BC8B-F986EFDDF7EC}"/>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0">
            <a:extLst>
              <a:ext uri="{FF2B5EF4-FFF2-40B4-BE49-F238E27FC236}">
                <a16:creationId xmlns:a16="http://schemas.microsoft.com/office/drawing/2014/main" id="{BF01663B-AF44-43DB-A287-B2F5344A8F5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11">
            <a:extLst>
              <a:ext uri="{FF2B5EF4-FFF2-40B4-BE49-F238E27FC236}">
                <a16:creationId xmlns:a16="http://schemas.microsoft.com/office/drawing/2014/main" id="{02909D93-15CC-4A94-B837-F571A75D383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12">
            <a:extLst>
              <a:ext uri="{FF2B5EF4-FFF2-40B4-BE49-F238E27FC236}">
                <a16:creationId xmlns:a16="http://schemas.microsoft.com/office/drawing/2014/main" id="{5C060F4D-6A40-40A4-93A1-711E10D644A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13">
            <a:extLst>
              <a:ext uri="{FF2B5EF4-FFF2-40B4-BE49-F238E27FC236}">
                <a16:creationId xmlns:a16="http://schemas.microsoft.com/office/drawing/2014/main" id="{764DBB9D-A1E5-4489-AD76-6ED42E3E4074}"/>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4">
            <a:extLst>
              <a:ext uri="{FF2B5EF4-FFF2-40B4-BE49-F238E27FC236}">
                <a16:creationId xmlns:a16="http://schemas.microsoft.com/office/drawing/2014/main" id="{1C24B0F0-6B00-4B60-A8E8-3F0C4F6C1FC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5">
            <a:extLst>
              <a:ext uri="{FF2B5EF4-FFF2-40B4-BE49-F238E27FC236}">
                <a16:creationId xmlns:a16="http://schemas.microsoft.com/office/drawing/2014/main" id="{C4372058-489F-457D-A12E-3BDE7FA762C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6">
            <a:extLst>
              <a:ext uri="{FF2B5EF4-FFF2-40B4-BE49-F238E27FC236}">
                <a16:creationId xmlns:a16="http://schemas.microsoft.com/office/drawing/2014/main" id="{3E62DE94-225B-4625-AC9E-8ADBE2F0F9B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7">
            <a:extLst>
              <a:ext uri="{FF2B5EF4-FFF2-40B4-BE49-F238E27FC236}">
                <a16:creationId xmlns:a16="http://schemas.microsoft.com/office/drawing/2014/main" id="{5DD95905-4569-4E22-989A-74B7AF6BECA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18">
            <a:extLst>
              <a:ext uri="{FF2B5EF4-FFF2-40B4-BE49-F238E27FC236}">
                <a16:creationId xmlns:a16="http://schemas.microsoft.com/office/drawing/2014/main" id="{06E7EAD2-A7B6-47D5-9A4D-74381A2FCE5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19">
            <a:extLst>
              <a:ext uri="{FF2B5EF4-FFF2-40B4-BE49-F238E27FC236}">
                <a16:creationId xmlns:a16="http://schemas.microsoft.com/office/drawing/2014/main" id="{65BFA17C-80FB-4437-A803-039816F3231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20">
            <a:extLst>
              <a:ext uri="{FF2B5EF4-FFF2-40B4-BE49-F238E27FC236}">
                <a16:creationId xmlns:a16="http://schemas.microsoft.com/office/drawing/2014/main" id="{BB4AE88A-8C14-41B2-88D6-3ED77A064B6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21">
            <a:extLst>
              <a:ext uri="{FF2B5EF4-FFF2-40B4-BE49-F238E27FC236}">
                <a16:creationId xmlns:a16="http://schemas.microsoft.com/office/drawing/2014/main" id="{7BE51C89-D01E-43B4-BBE2-5EA61696EF87}"/>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 Box 22">
            <a:extLst>
              <a:ext uri="{FF2B5EF4-FFF2-40B4-BE49-F238E27FC236}">
                <a16:creationId xmlns:a16="http://schemas.microsoft.com/office/drawing/2014/main" id="{367B3CE1-07D7-4385-99B8-27A0198B23CB}"/>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 Box 23">
            <a:extLst>
              <a:ext uri="{FF2B5EF4-FFF2-40B4-BE49-F238E27FC236}">
                <a16:creationId xmlns:a16="http://schemas.microsoft.com/office/drawing/2014/main" id="{0D652EB9-3419-43EB-BAD2-2AAF61FC7E67}"/>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Text Box 24">
            <a:extLst>
              <a:ext uri="{FF2B5EF4-FFF2-40B4-BE49-F238E27FC236}">
                <a16:creationId xmlns:a16="http://schemas.microsoft.com/office/drawing/2014/main" id="{8FCF377E-670A-43A9-BCBC-805ECD8FEBB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Box 25">
            <a:extLst>
              <a:ext uri="{FF2B5EF4-FFF2-40B4-BE49-F238E27FC236}">
                <a16:creationId xmlns:a16="http://schemas.microsoft.com/office/drawing/2014/main" id="{BA85720F-7D55-4873-AD7F-194E8321EC36}"/>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ext Box 26">
            <a:extLst>
              <a:ext uri="{FF2B5EF4-FFF2-40B4-BE49-F238E27FC236}">
                <a16:creationId xmlns:a16="http://schemas.microsoft.com/office/drawing/2014/main" id="{BB61DE72-3CD5-4D32-B73C-D60415E5404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Text Box 27">
            <a:extLst>
              <a:ext uri="{FF2B5EF4-FFF2-40B4-BE49-F238E27FC236}">
                <a16:creationId xmlns:a16="http://schemas.microsoft.com/office/drawing/2014/main" id="{E1A5D432-B0D8-4645-BBA4-AE0B38C8763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Text Box 28">
            <a:extLst>
              <a:ext uri="{FF2B5EF4-FFF2-40B4-BE49-F238E27FC236}">
                <a16:creationId xmlns:a16="http://schemas.microsoft.com/office/drawing/2014/main" id="{96C03602-A8DE-411E-8B65-3BAB4434378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Text Box 29">
            <a:extLst>
              <a:ext uri="{FF2B5EF4-FFF2-40B4-BE49-F238E27FC236}">
                <a16:creationId xmlns:a16="http://schemas.microsoft.com/office/drawing/2014/main" id="{88D6CD88-49C3-4771-957A-0C99C14FFC58}"/>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30">
            <a:extLst>
              <a:ext uri="{FF2B5EF4-FFF2-40B4-BE49-F238E27FC236}">
                <a16:creationId xmlns:a16="http://schemas.microsoft.com/office/drawing/2014/main" id="{890D41B8-F860-4098-AE3E-9BF46401676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Text Box 31">
            <a:extLst>
              <a:ext uri="{FF2B5EF4-FFF2-40B4-BE49-F238E27FC236}">
                <a16:creationId xmlns:a16="http://schemas.microsoft.com/office/drawing/2014/main" id="{2671A157-5FD3-428B-9F12-0C05B53ECC8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32">
            <a:extLst>
              <a:ext uri="{FF2B5EF4-FFF2-40B4-BE49-F238E27FC236}">
                <a16:creationId xmlns:a16="http://schemas.microsoft.com/office/drawing/2014/main" id="{AC9EB11A-8310-45B6-BDFE-E5B21F87935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 Box 33">
            <a:extLst>
              <a:ext uri="{FF2B5EF4-FFF2-40B4-BE49-F238E27FC236}">
                <a16:creationId xmlns:a16="http://schemas.microsoft.com/office/drawing/2014/main" id="{4F3B2A88-A76D-4834-86DA-2E91BC4801D6}"/>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34">
            <a:extLst>
              <a:ext uri="{FF2B5EF4-FFF2-40B4-BE49-F238E27FC236}">
                <a16:creationId xmlns:a16="http://schemas.microsoft.com/office/drawing/2014/main" id="{A2BB9D21-4971-4363-B228-EBA0507F361B}"/>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 Box 35">
            <a:extLst>
              <a:ext uri="{FF2B5EF4-FFF2-40B4-BE49-F238E27FC236}">
                <a16:creationId xmlns:a16="http://schemas.microsoft.com/office/drawing/2014/main" id="{ACCCCD64-6571-4B75-B8B6-5CED3C7B3C4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Text Box 36">
            <a:extLst>
              <a:ext uri="{FF2B5EF4-FFF2-40B4-BE49-F238E27FC236}">
                <a16:creationId xmlns:a16="http://schemas.microsoft.com/office/drawing/2014/main" id="{EBD2AC68-5DB8-4F75-A963-23344C6A957C}"/>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Text Box 37">
            <a:extLst>
              <a:ext uri="{FF2B5EF4-FFF2-40B4-BE49-F238E27FC236}">
                <a16:creationId xmlns:a16="http://schemas.microsoft.com/office/drawing/2014/main" id="{D9561A00-9DDF-4C28-BA66-9F06F518A23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38">
            <a:extLst>
              <a:ext uri="{FF2B5EF4-FFF2-40B4-BE49-F238E27FC236}">
                <a16:creationId xmlns:a16="http://schemas.microsoft.com/office/drawing/2014/main" id="{F9CB13BD-F6D5-4988-9C56-EA7E062EECE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Text Box 39">
            <a:extLst>
              <a:ext uri="{FF2B5EF4-FFF2-40B4-BE49-F238E27FC236}">
                <a16:creationId xmlns:a16="http://schemas.microsoft.com/office/drawing/2014/main" id="{D74C31A8-06CC-4A0F-8338-E5D2DD34C34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Text Box 40">
            <a:extLst>
              <a:ext uri="{FF2B5EF4-FFF2-40B4-BE49-F238E27FC236}">
                <a16:creationId xmlns:a16="http://schemas.microsoft.com/office/drawing/2014/main" id="{A9C3CDDD-48A0-4FFF-A4E5-DEEAC36B643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4">
            <a:extLst>
              <a:ext uri="{FF2B5EF4-FFF2-40B4-BE49-F238E27FC236}">
                <a16:creationId xmlns:a16="http://schemas.microsoft.com/office/drawing/2014/main" id="{C24E7DF9-1A71-4A6F-9D07-D0AEB83ED1F6}"/>
              </a:ext>
            </a:extLst>
          </p:cNvPr>
          <p:cNvSpPr>
            <a:spLocks noChangeArrowheads="1"/>
          </p:cNvSpPr>
          <p:nvPr/>
        </p:nvSpPr>
        <p:spPr bwMode="auto">
          <a:xfrm>
            <a:off x="588402" y="5679817"/>
            <a:ext cx="3526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36465170-AB62-4376-BDDC-74DE7A1102AA}"/>
              </a:ext>
            </a:extLst>
          </p:cNvPr>
          <p:cNvPicPr>
            <a:picLocks noChangeAspect="1"/>
          </p:cNvPicPr>
          <p:nvPr/>
        </p:nvPicPr>
        <p:blipFill>
          <a:blip r:embed="rId3"/>
          <a:stretch>
            <a:fillRect/>
          </a:stretch>
        </p:blipFill>
        <p:spPr>
          <a:xfrm>
            <a:off x="481559" y="2258292"/>
            <a:ext cx="3357435" cy="3502152"/>
          </a:xfrm>
          <a:prstGeom prst="rect">
            <a:avLst/>
          </a:prstGeom>
        </p:spPr>
      </p:pic>
      <p:pic>
        <p:nvPicPr>
          <p:cNvPr id="49" name="Picture 48">
            <a:extLst>
              <a:ext uri="{FF2B5EF4-FFF2-40B4-BE49-F238E27FC236}">
                <a16:creationId xmlns:a16="http://schemas.microsoft.com/office/drawing/2014/main" id="{763A184B-ED8D-4E83-818A-C4E35580DC11}"/>
              </a:ext>
            </a:extLst>
          </p:cNvPr>
          <p:cNvPicPr>
            <a:picLocks noChangeAspect="1"/>
          </p:cNvPicPr>
          <p:nvPr/>
        </p:nvPicPr>
        <p:blipFill>
          <a:blip r:embed="rId4"/>
          <a:stretch>
            <a:fillRect/>
          </a:stretch>
        </p:blipFill>
        <p:spPr>
          <a:xfrm>
            <a:off x="426917" y="557343"/>
            <a:ext cx="6889077" cy="493819"/>
          </a:xfrm>
          <a:prstGeom prst="rect">
            <a:avLst/>
          </a:prstGeom>
        </p:spPr>
      </p:pic>
      <p:sp>
        <p:nvSpPr>
          <p:cNvPr id="50" name="TextBox 49">
            <a:extLst>
              <a:ext uri="{FF2B5EF4-FFF2-40B4-BE49-F238E27FC236}">
                <a16:creationId xmlns:a16="http://schemas.microsoft.com/office/drawing/2014/main" id="{133E39D0-5DE2-4385-AC63-10060B497FA3}"/>
              </a:ext>
            </a:extLst>
          </p:cNvPr>
          <p:cNvSpPr txBox="1"/>
          <p:nvPr/>
        </p:nvSpPr>
        <p:spPr>
          <a:xfrm>
            <a:off x="369855" y="534913"/>
            <a:ext cx="6852812"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FFFFFF"/>
                </a:solidFill>
                <a:latin typeface="Cambria" panose="02040503050406030204" pitchFamily="18" charset="0"/>
                <a:ea typeface="Cambria" panose="02040503050406030204" pitchFamily="18" charset="0"/>
              </a:rPr>
              <a:t>CLASSIFIEDS</a:t>
            </a:r>
            <a:endParaRPr kumimoji="0" lang="en-US" altLang="en-US" sz="2800" b="0" i="0" u="none" strike="noStrike" cap="none" normalizeH="0" baseline="0" dirty="0">
              <a:ln>
                <a:noFill/>
              </a:ln>
              <a:solidFill>
                <a:srgbClr val="FFFFFF"/>
              </a:solidFill>
              <a:effectLst/>
              <a:latin typeface="Cambria" panose="02040503050406030204" pitchFamily="18" charset="0"/>
              <a:ea typeface="Cambria" panose="02040503050406030204" pitchFamily="18" charset="0"/>
            </a:endParaRPr>
          </a:p>
        </p:txBody>
      </p:sp>
      <p:sp>
        <p:nvSpPr>
          <p:cNvPr id="16" name="Thought Bubble: Cloud 15">
            <a:extLst>
              <a:ext uri="{FF2B5EF4-FFF2-40B4-BE49-F238E27FC236}">
                <a16:creationId xmlns:a16="http://schemas.microsoft.com/office/drawing/2014/main" id="{2FBC073C-114D-44B3-B38E-5809EFD918DD}"/>
              </a:ext>
            </a:extLst>
          </p:cNvPr>
          <p:cNvSpPr/>
          <p:nvPr/>
        </p:nvSpPr>
        <p:spPr>
          <a:xfrm>
            <a:off x="1898072" y="1058133"/>
            <a:ext cx="2188429" cy="1302930"/>
          </a:xfrm>
          <a:prstGeom prst="cloudCallout">
            <a:avLst>
              <a:gd name="adj1" fmla="val -34619"/>
              <a:gd name="adj2" fmla="val 8526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46F03BD-2A22-4A4B-BDE5-AA97B3F27120}"/>
              </a:ext>
            </a:extLst>
          </p:cNvPr>
          <p:cNvSpPr txBox="1"/>
          <p:nvPr/>
        </p:nvSpPr>
        <p:spPr>
          <a:xfrm>
            <a:off x="1828210" y="1269879"/>
            <a:ext cx="2258291" cy="923330"/>
          </a:xfrm>
          <a:prstGeom prst="rect">
            <a:avLst/>
          </a:prstGeom>
          <a:noFill/>
        </p:spPr>
        <p:txBody>
          <a:bodyPr wrap="square" rtlCol="0">
            <a:spAutoFit/>
          </a:bodyPr>
          <a:lstStyle/>
          <a:p>
            <a:pPr algn="ctr"/>
            <a:r>
              <a:rPr lang="en-US" dirty="0">
                <a:latin typeface="Berlin Sans FB" panose="020E0602020502020306" pitchFamily="34" charset="0"/>
              </a:rPr>
              <a:t>Where did the Classified Ads </a:t>
            </a:r>
          </a:p>
          <a:p>
            <a:pPr algn="ctr"/>
            <a:r>
              <a:rPr lang="en-US" dirty="0">
                <a:latin typeface="Berlin Sans FB" panose="020E0602020502020306" pitchFamily="34" charset="0"/>
              </a:rPr>
              <a:t>go?</a:t>
            </a:r>
          </a:p>
        </p:txBody>
      </p:sp>
      <p:sp>
        <p:nvSpPr>
          <p:cNvPr id="53" name="TextBox 52">
            <a:extLst>
              <a:ext uri="{FF2B5EF4-FFF2-40B4-BE49-F238E27FC236}">
                <a16:creationId xmlns:a16="http://schemas.microsoft.com/office/drawing/2014/main" id="{687AD67E-DBB4-4D7C-B69F-89DD248FC675}"/>
              </a:ext>
            </a:extLst>
          </p:cNvPr>
          <p:cNvSpPr txBox="1"/>
          <p:nvPr/>
        </p:nvSpPr>
        <p:spPr>
          <a:xfrm>
            <a:off x="4055882" y="1502753"/>
            <a:ext cx="3290731" cy="3754874"/>
          </a:xfrm>
          <a:prstGeom prst="rect">
            <a:avLst/>
          </a:prstGeom>
          <a:noFill/>
        </p:spPr>
        <p:txBody>
          <a:bodyPr wrap="square" rtlCol="0">
            <a:spAutoFit/>
          </a:bodyPr>
          <a:lstStyle/>
          <a:p>
            <a:r>
              <a:rPr lang="en-US" sz="1400" dirty="0"/>
              <a:t>Curious where the classified section went? We’ve moved them to the cloud! </a:t>
            </a:r>
          </a:p>
          <a:p>
            <a:endParaRPr lang="en-US" sz="1400" dirty="0"/>
          </a:p>
          <a:p>
            <a:endParaRPr lang="en-US" sz="1400" dirty="0"/>
          </a:p>
          <a:p>
            <a:r>
              <a:rPr lang="en-US" sz="1400" dirty="0"/>
              <a:t>CLO is working on developing a new website, where classified ads and other CLO resources will be available. </a:t>
            </a:r>
          </a:p>
          <a:p>
            <a:endParaRPr lang="en-US" sz="1400" dirty="0"/>
          </a:p>
          <a:p>
            <a:r>
              <a:rPr lang="en-US" sz="1400" dirty="0"/>
              <a:t>To access the site, you must have a FAN account or </a:t>
            </a:r>
            <a:r>
              <a:rPr lang="en-US" sz="1400" dirty="0" err="1"/>
              <a:t>gmail</a:t>
            </a:r>
            <a:r>
              <a:rPr lang="en-US" sz="1400" dirty="0"/>
              <a:t> account to access it, and it is best viewed in Google chrome. To request access, email us at </a:t>
            </a:r>
            <a:r>
              <a:rPr lang="en-US" sz="1400" dirty="0">
                <a:hlinkClick r:id="rId5"/>
              </a:rPr>
              <a:t>NairobiRoar@state.gov</a:t>
            </a:r>
            <a:r>
              <a:rPr lang="en-US" sz="1400" dirty="0"/>
              <a:t> or </a:t>
            </a:r>
            <a:r>
              <a:rPr lang="en-US" sz="1400" dirty="0">
                <a:hlinkClick r:id="rId6"/>
              </a:rPr>
              <a:t>CLONairobi@state.gov</a:t>
            </a:r>
            <a:r>
              <a:rPr lang="en-US" sz="1400" dirty="0"/>
              <a:t> .</a:t>
            </a:r>
          </a:p>
          <a:p>
            <a:endParaRPr lang="en-US" sz="1400" dirty="0"/>
          </a:p>
          <a:p>
            <a:r>
              <a:rPr lang="en-US" sz="1400" dirty="0"/>
              <a:t>Click</a:t>
            </a:r>
            <a:r>
              <a:rPr lang="en-US" sz="1400" b="1" dirty="0"/>
              <a:t> </a:t>
            </a:r>
            <a:r>
              <a:rPr lang="en-US" sz="1400" b="1" dirty="0">
                <a:hlinkClick r:id="rId7"/>
              </a:rPr>
              <a:t>here</a:t>
            </a:r>
            <a:r>
              <a:rPr lang="en-US" sz="1400" b="1" dirty="0"/>
              <a:t> </a:t>
            </a:r>
            <a:r>
              <a:rPr lang="en-US" sz="1400" dirty="0"/>
              <a:t>to view the classified ads and stay tuned for more to come! </a:t>
            </a:r>
          </a:p>
        </p:txBody>
      </p:sp>
      <p:sp>
        <p:nvSpPr>
          <p:cNvPr id="55" name="TextBox 54">
            <a:extLst>
              <a:ext uri="{FF2B5EF4-FFF2-40B4-BE49-F238E27FC236}">
                <a16:creationId xmlns:a16="http://schemas.microsoft.com/office/drawing/2014/main" id="{95556442-AB9A-4BE2-98C5-FCF0819BF149}"/>
              </a:ext>
            </a:extLst>
          </p:cNvPr>
          <p:cNvSpPr txBox="1"/>
          <p:nvPr/>
        </p:nvSpPr>
        <p:spPr>
          <a:xfrm>
            <a:off x="456406" y="6213637"/>
            <a:ext cx="7053494" cy="3147015"/>
          </a:xfrm>
          <a:prstGeom prst="rect">
            <a:avLst/>
          </a:prstGeom>
          <a:noFill/>
        </p:spPr>
        <p:txBody>
          <a:bodyPr wrap="square" rtlCol="0">
            <a:spAutoFit/>
          </a:bodyPr>
          <a:lstStyle/>
          <a:p>
            <a:r>
              <a:rPr lang="en-US" sz="900" b="1" dirty="0">
                <a:latin typeface="Cambria" panose="02040503050406030204" pitchFamily="18" charset="0"/>
              </a:rPr>
              <a:t>Publishing</a:t>
            </a:r>
          </a:p>
          <a:p>
            <a:pPr marL="171450" indent="-171450">
              <a:buFont typeface="Courier New" panose="02070309020205020404" pitchFamily="49" charset="0"/>
              <a:buChar char="o"/>
            </a:pPr>
            <a:r>
              <a:rPr lang="en-US" sz="850" dirty="0">
                <a:latin typeface="Cambria" panose="02040503050406030204" pitchFamily="18" charset="0"/>
              </a:rPr>
              <a:t>The Roar will be published every Thursday. To have your information or announcements considered for inclusion, please submit by COB on Monday the week of publication. </a:t>
            </a:r>
          </a:p>
          <a:p>
            <a:r>
              <a:rPr lang="en-US" sz="900" b="1" dirty="0">
                <a:latin typeface="Cambria" panose="02040503050406030204" pitchFamily="18" charset="0"/>
              </a:rPr>
              <a:t>Advertising</a:t>
            </a:r>
          </a:p>
          <a:p>
            <a:pPr marL="171450" lvl="0" indent="-171450">
              <a:buFont typeface="Courier New" panose="02070309020205020404" pitchFamily="49" charset="0"/>
              <a:buChar char="o"/>
            </a:pPr>
            <a:r>
              <a:rPr lang="en-US" sz="850" dirty="0">
                <a:latin typeface="Cambria" panose="02040503050406030204" pitchFamily="18" charset="0"/>
              </a:rPr>
              <a:t>The classifieds ad section of the Roar is intended for use by staff and families of those serving under Chief of Mission Authority. It is not a public bulletin board and with the exception of an occasional item to be considered of general interest, it is not open to commercial advertisements.  Inclusion of an ad does not imply an endorsement from CLO or post. </a:t>
            </a:r>
          </a:p>
          <a:p>
            <a:pPr marL="171450" lvl="0" indent="-171450">
              <a:buFont typeface="Courier New" panose="02070309020205020404" pitchFamily="49" charset="0"/>
              <a:buChar char="o"/>
            </a:pPr>
            <a:r>
              <a:rPr lang="en-US" sz="850" dirty="0">
                <a:latin typeface="Cambria" panose="02040503050406030204" pitchFamily="18" charset="0"/>
              </a:rPr>
              <a:t>Inclusion of any commercial advertisement in the Roar does not constitute an endorsement by CLO, the Department of State or the U.S. government. Nor does inclusion constitute any endorsement of any opinions or positions expressed by any advertising entity. </a:t>
            </a:r>
          </a:p>
          <a:p>
            <a:pPr marL="171450" lvl="0" indent="-171450">
              <a:buFont typeface="Courier New" panose="02070309020205020404" pitchFamily="49" charset="0"/>
              <a:buChar char="o"/>
            </a:pPr>
            <a:r>
              <a:rPr lang="en-US" sz="850" dirty="0">
                <a:latin typeface="Cambria" panose="02040503050406030204" pitchFamily="18" charset="0"/>
              </a:rPr>
              <a:t>CLO reserves the right to not publish announcements that are inconsistent with the Mission’s Code of Ethics.</a:t>
            </a:r>
          </a:p>
          <a:p>
            <a:pPr marL="171450" lvl="0" indent="-171450">
              <a:buFont typeface="Courier New" panose="02070309020205020404" pitchFamily="49" charset="0"/>
              <a:buChar char="o"/>
            </a:pPr>
            <a:r>
              <a:rPr lang="en-US" sz="850" dirty="0">
                <a:latin typeface="Cambria" panose="02040503050406030204" pitchFamily="18" charset="0"/>
              </a:rPr>
              <a:t>CLO reserves the right to not publish classified ads that do not conform to the Roar classifieds policy.</a:t>
            </a:r>
            <a:br>
              <a:rPr lang="en-US" sz="900" dirty="0">
                <a:latin typeface="Cambria" panose="02040503050406030204" pitchFamily="18" charset="0"/>
              </a:rPr>
            </a:br>
            <a:r>
              <a:rPr lang="en-US" sz="900" dirty="0">
                <a:latin typeface="Cambria" panose="02040503050406030204" pitchFamily="18" charset="0"/>
              </a:rPr>
              <a:t> </a:t>
            </a:r>
            <a:r>
              <a:rPr lang="en-US" sz="900" b="1" dirty="0">
                <a:latin typeface="Cambria" panose="02040503050406030204" pitchFamily="18" charset="0"/>
              </a:rPr>
              <a:t>Community Submissions</a:t>
            </a:r>
          </a:p>
          <a:p>
            <a:pPr marL="171450" indent="-171450">
              <a:buFont typeface="Courier New" panose="02070309020205020404" pitchFamily="49" charset="0"/>
              <a:buChar char="o"/>
            </a:pPr>
            <a:r>
              <a:rPr lang="en-US" sz="850" dirty="0">
                <a:latin typeface="Cambria" panose="02040503050406030204" pitchFamily="18" charset="0"/>
              </a:rPr>
              <a:t>Contributions to the Roar are welcome from all members of the community. The views and opinions expressed in the Roar are those of the authors and do not necessarily reflect the official policy or position of any agency of the U.S. government. </a:t>
            </a:r>
          </a:p>
          <a:p>
            <a:pPr marL="171450" indent="-171450">
              <a:buFont typeface="Courier New" panose="02070309020205020404" pitchFamily="49" charset="0"/>
              <a:buChar char="o"/>
            </a:pPr>
            <a:r>
              <a:rPr lang="en-US" sz="850" dirty="0">
                <a:latin typeface="Cambria" panose="02040503050406030204" pitchFamily="18" charset="0"/>
              </a:rPr>
              <a:t>CLO reserves the right to vet and/or edit submissions. </a:t>
            </a:r>
          </a:p>
          <a:p>
            <a:pPr lvl="0"/>
            <a:r>
              <a:rPr lang="en-US" sz="900" b="1" dirty="0">
                <a:latin typeface="Cambria" panose="02040503050406030204" pitchFamily="18" charset="0"/>
              </a:rPr>
              <a:t>Photography </a:t>
            </a:r>
          </a:p>
          <a:p>
            <a:pPr marL="171450" lvl="0" indent="-171450">
              <a:buFont typeface="Courier New" panose="02070309020205020404" pitchFamily="49" charset="0"/>
              <a:buChar char="o"/>
            </a:pPr>
            <a:r>
              <a:rPr lang="en-US" sz="850" dirty="0">
                <a:latin typeface="Cambria" panose="02040503050406030204" pitchFamily="18" charset="0"/>
              </a:rPr>
              <a:t>All photos depicting community members are used with the express permission of those pictured therein. </a:t>
            </a:r>
          </a:p>
          <a:p>
            <a:pPr marL="171450" lvl="0" indent="-171450">
              <a:buFont typeface="Courier New" panose="02070309020205020404" pitchFamily="49" charset="0"/>
              <a:buChar char="o"/>
            </a:pPr>
            <a:r>
              <a:rPr lang="en-US" sz="850" dirty="0">
                <a:latin typeface="Cambria" panose="02040503050406030204" pitchFamily="18" charset="0"/>
              </a:rPr>
              <a:t>Photos taken/submitted by the community will be attributed to the photographer. </a:t>
            </a:r>
            <a:endParaRPr lang="en-US" sz="900" dirty="0">
              <a:latin typeface="Cambria" panose="02040503050406030204" pitchFamily="18" charset="0"/>
            </a:endParaRPr>
          </a:p>
          <a:p>
            <a:r>
              <a:rPr lang="en-US" sz="900" b="1" dirty="0">
                <a:latin typeface="Cambria" panose="02040503050406030204" pitchFamily="18" charset="0"/>
              </a:rPr>
              <a:t>Distribution</a:t>
            </a:r>
          </a:p>
          <a:p>
            <a:pPr marL="171450" indent="-171450">
              <a:buFont typeface="Courier New" panose="02070309020205020404" pitchFamily="49" charset="0"/>
              <a:buChar char="o"/>
            </a:pPr>
            <a:r>
              <a:rPr lang="en-US" altLang="en-US" sz="850" dirty="0">
                <a:latin typeface="Cambria" panose="02040503050406030204" pitchFamily="18" charset="0"/>
              </a:rPr>
              <a:t>The Roar is distributed only to immediate members of the U.S. Mission to Kenya. Please do not share or forward it to anyone not authorized to receive it.  If printed, please shred before disposing. </a:t>
            </a:r>
            <a:endParaRPr lang="en-US" sz="900" b="1" dirty="0">
              <a:latin typeface="Cambria" panose="02040503050406030204" pitchFamily="18" charset="0"/>
            </a:endParaRPr>
          </a:p>
          <a:p>
            <a:r>
              <a:rPr lang="en-US" sz="900" b="1" dirty="0">
                <a:latin typeface="Cambria" panose="02040503050406030204" pitchFamily="18" charset="0"/>
              </a:rPr>
              <a:t>Environmental</a:t>
            </a:r>
          </a:p>
          <a:p>
            <a:pPr marL="171450" indent="-171450">
              <a:buFont typeface="Courier New" panose="02070309020205020404" pitchFamily="49" charset="0"/>
              <a:buChar char="o"/>
            </a:pPr>
            <a:r>
              <a:rPr lang="en-US" sz="850" dirty="0">
                <a:latin typeface="Cambria" panose="02040503050406030204" pitchFamily="18" charset="0"/>
              </a:rPr>
              <a:t>Please do not print this newsletter unless it is necessary. It helps to keep the environment forested and litter-free.</a:t>
            </a:r>
          </a:p>
        </p:txBody>
      </p:sp>
      <p:sp>
        <p:nvSpPr>
          <p:cNvPr id="57" name="Rectangle 56">
            <a:extLst>
              <a:ext uri="{FF2B5EF4-FFF2-40B4-BE49-F238E27FC236}">
                <a16:creationId xmlns:a16="http://schemas.microsoft.com/office/drawing/2014/main" id="{B05DF7EB-7782-4E4F-A0A3-4FD55AE374D3}"/>
              </a:ext>
            </a:extLst>
          </p:cNvPr>
          <p:cNvSpPr/>
          <p:nvPr/>
        </p:nvSpPr>
        <p:spPr>
          <a:xfrm rot="5400000">
            <a:off x="3663219" y="2560864"/>
            <a:ext cx="359409" cy="69461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C58638E-7C12-49A7-A447-C5196E9B5B3C}"/>
              </a:ext>
            </a:extLst>
          </p:cNvPr>
          <p:cNvSpPr txBox="1"/>
          <p:nvPr/>
        </p:nvSpPr>
        <p:spPr>
          <a:xfrm>
            <a:off x="389188" y="5868493"/>
            <a:ext cx="6625761"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Roar Disclaimer</a:t>
            </a:r>
          </a:p>
        </p:txBody>
      </p:sp>
      <p:sp>
        <p:nvSpPr>
          <p:cNvPr id="56" name="TextBox 55">
            <a:extLst>
              <a:ext uri="{FF2B5EF4-FFF2-40B4-BE49-F238E27FC236}">
                <a16:creationId xmlns:a16="http://schemas.microsoft.com/office/drawing/2014/main" id="{E261FA7C-F4C8-4A77-8BB3-36658C09DEBB}"/>
              </a:ext>
            </a:extLst>
          </p:cNvPr>
          <p:cNvSpPr txBox="1"/>
          <p:nvPr/>
        </p:nvSpPr>
        <p:spPr>
          <a:xfrm>
            <a:off x="3665456" y="1089012"/>
            <a:ext cx="3675115" cy="369332"/>
          </a:xfrm>
          <a:prstGeom prst="rect">
            <a:avLst/>
          </a:prstGeom>
          <a:noFill/>
        </p:spPr>
        <p:txBody>
          <a:bodyPr wrap="square" rtlCol="0">
            <a:spAutoFit/>
          </a:bodyPr>
          <a:lstStyle/>
          <a:p>
            <a:pPr algn="ctr"/>
            <a:r>
              <a:rPr lang="en-US" dirty="0">
                <a:latin typeface="Berlin Sans FB" panose="020E0602020502020306" pitchFamily="34" charset="0"/>
              </a:rPr>
              <a:t>We’ve Moved Online!</a:t>
            </a:r>
          </a:p>
        </p:txBody>
      </p:sp>
      <p:pic>
        <p:nvPicPr>
          <p:cNvPr id="13" name="Picture 12">
            <a:extLst>
              <a:ext uri="{FF2B5EF4-FFF2-40B4-BE49-F238E27FC236}">
                <a16:creationId xmlns:a16="http://schemas.microsoft.com/office/drawing/2014/main" id="{5EA3F503-C3C5-4CC3-B9EA-D1AF08F58C35}"/>
              </a:ext>
            </a:extLst>
          </p:cNvPr>
          <p:cNvPicPr>
            <a:picLocks noChangeAspect="1"/>
          </p:cNvPicPr>
          <p:nvPr/>
        </p:nvPicPr>
        <p:blipFill>
          <a:blip r:embed="rId8"/>
          <a:stretch>
            <a:fillRect/>
          </a:stretch>
        </p:blipFill>
        <p:spPr>
          <a:xfrm>
            <a:off x="6578221" y="1879914"/>
            <a:ext cx="644446" cy="485669"/>
          </a:xfrm>
          <a:prstGeom prst="rect">
            <a:avLst/>
          </a:prstGeom>
        </p:spPr>
      </p:pic>
    </p:spTree>
    <p:extLst>
      <p:ext uri="{BB962C8B-B14F-4D97-AF65-F5344CB8AC3E}">
        <p14:creationId xmlns:p14="http://schemas.microsoft.com/office/powerpoint/2010/main" val="1901684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C64DD797-0093-449B-819F-133B0FCC4A73}"/>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1909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CALENDAR</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7" name="Table 17">
            <a:extLst>
              <a:ext uri="{FF2B5EF4-FFF2-40B4-BE49-F238E27FC236}">
                <a16:creationId xmlns:a16="http://schemas.microsoft.com/office/drawing/2014/main" id="{990588DF-6117-4349-972B-97C481FD6352}"/>
              </a:ext>
            </a:extLst>
          </p:cNvPr>
          <p:cNvGraphicFramePr>
            <a:graphicFrameLocks noGrp="1"/>
          </p:cNvGraphicFramePr>
          <p:nvPr>
            <p:extLst>
              <p:ext uri="{D42A27DB-BD31-4B8C-83A1-F6EECF244321}">
                <p14:modId xmlns:p14="http://schemas.microsoft.com/office/powerpoint/2010/main" val="3145366658"/>
              </p:ext>
            </p:extLst>
          </p:nvPr>
        </p:nvGraphicFramePr>
        <p:xfrm>
          <a:off x="490820" y="1600266"/>
          <a:ext cx="6747951" cy="7541125"/>
        </p:xfrm>
        <a:graphic>
          <a:graphicData uri="http://schemas.openxmlformats.org/drawingml/2006/table">
            <a:tbl>
              <a:tblPr firstRow="1" bandRow="1">
                <a:tableStyleId>{00A15C55-8517-42AA-B614-E9B94910E393}</a:tableStyleId>
              </a:tblPr>
              <a:tblGrid>
                <a:gridCol w="963993">
                  <a:extLst>
                    <a:ext uri="{9D8B030D-6E8A-4147-A177-3AD203B41FA5}">
                      <a16:colId xmlns:a16="http://schemas.microsoft.com/office/drawing/2014/main" val="433258315"/>
                    </a:ext>
                  </a:extLst>
                </a:gridCol>
                <a:gridCol w="963993">
                  <a:extLst>
                    <a:ext uri="{9D8B030D-6E8A-4147-A177-3AD203B41FA5}">
                      <a16:colId xmlns:a16="http://schemas.microsoft.com/office/drawing/2014/main" val="1597556006"/>
                    </a:ext>
                  </a:extLst>
                </a:gridCol>
                <a:gridCol w="963993">
                  <a:extLst>
                    <a:ext uri="{9D8B030D-6E8A-4147-A177-3AD203B41FA5}">
                      <a16:colId xmlns:a16="http://schemas.microsoft.com/office/drawing/2014/main" val="2724211580"/>
                    </a:ext>
                  </a:extLst>
                </a:gridCol>
                <a:gridCol w="963993">
                  <a:extLst>
                    <a:ext uri="{9D8B030D-6E8A-4147-A177-3AD203B41FA5}">
                      <a16:colId xmlns:a16="http://schemas.microsoft.com/office/drawing/2014/main" val="3665717296"/>
                    </a:ext>
                  </a:extLst>
                </a:gridCol>
                <a:gridCol w="963993">
                  <a:extLst>
                    <a:ext uri="{9D8B030D-6E8A-4147-A177-3AD203B41FA5}">
                      <a16:colId xmlns:a16="http://schemas.microsoft.com/office/drawing/2014/main" val="1317785971"/>
                    </a:ext>
                  </a:extLst>
                </a:gridCol>
                <a:gridCol w="963993">
                  <a:extLst>
                    <a:ext uri="{9D8B030D-6E8A-4147-A177-3AD203B41FA5}">
                      <a16:colId xmlns:a16="http://schemas.microsoft.com/office/drawing/2014/main" val="1329893282"/>
                    </a:ext>
                  </a:extLst>
                </a:gridCol>
                <a:gridCol w="963993">
                  <a:extLst>
                    <a:ext uri="{9D8B030D-6E8A-4147-A177-3AD203B41FA5}">
                      <a16:colId xmlns:a16="http://schemas.microsoft.com/office/drawing/2014/main" val="3221156451"/>
                    </a:ext>
                  </a:extLst>
                </a:gridCol>
              </a:tblGrid>
              <a:tr h="397816">
                <a:tc>
                  <a:txBody>
                    <a:bodyPr/>
                    <a:lstStyle/>
                    <a:p>
                      <a:pPr algn="ctr"/>
                      <a:r>
                        <a:rPr lang="en-US" dirty="0"/>
                        <a:t>SUN</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MON</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TUES</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WED</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THURS</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FRI</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SAT</a:t>
                      </a:r>
                      <a:endParaRPr lang="en-US"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128224096"/>
                  </a:ext>
                </a:extLst>
              </a:tr>
              <a:tr h="1032884">
                <a:tc>
                  <a:txBody>
                    <a:bodyPr/>
                    <a:lstStyle/>
                    <a:p>
                      <a:r>
                        <a:rPr lang="en-US" dirty="0">
                          <a:latin typeface="Cambria" panose="02040503050406030204" pitchFamily="18" charset="0"/>
                          <a:ea typeface="Cambria" panose="02040503050406030204" pitchFamily="18" charset="0"/>
                        </a:rPr>
                        <a:t>13</a:t>
                      </a:r>
                    </a:p>
                  </a:txBody>
                  <a:tcPr/>
                </a:tc>
                <a:tc>
                  <a:txBody>
                    <a:bodyPr/>
                    <a:lstStyle/>
                    <a:p>
                      <a:r>
                        <a:rPr lang="en-US" dirty="0">
                          <a:latin typeface="Cambria" panose="02040503050406030204" pitchFamily="18" charset="0"/>
                          <a:ea typeface="Cambria" panose="02040503050406030204" pitchFamily="18" charset="0"/>
                        </a:rPr>
                        <a:t>14</a:t>
                      </a:r>
                    </a:p>
                  </a:txBody>
                  <a:tcPr/>
                </a:tc>
                <a:tc>
                  <a:txBody>
                    <a:bodyPr/>
                    <a:lstStyle/>
                    <a:p>
                      <a:r>
                        <a:rPr lang="en-US" dirty="0">
                          <a:latin typeface="Cambria" panose="02040503050406030204" pitchFamily="18" charset="0"/>
                          <a:ea typeface="Cambria" panose="02040503050406030204" pitchFamily="18" charset="0"/>
                        </a:rPr>
                        <a:t>15</a:t>
                      </a:r>
                    </a:p>
                  </a:txBody>
                  <a:tcPr/>
                </a:tc>
                <a:tc>
                  <a:txBody>
                    <a:bodyPr/>
                    <a:lstStyle/>
                    <a:p>
                      <a:r>
                        <a:rPr lang="en-US" dirty="0">
                          <a:latin typeface="Cambria" panose="02040503050406030204" pitchFamily="18" charset="0"/>
                          <a:ea typeface="Cambria" panose="02040503050406030204" pitchFamily="18" charset="0"/>
                        </a:rPr>
                        <a:t>16</a:t>
                      </a:r>
                    </a:p>
                  </a:txBody>
                  <a:tcPr/>
                </a:tc>
                <a:tc>
                  <a:txBody>
                    <a:bodyPr/>
                    <a:lstStyle/>
                    <a:p>
                      <a:r>
                        <a:rPr lang="en-US" dirty="0">
                          <a:latin typeface="Cambria" panose="02040503050406030204" pitchFamily="18" charset="0"/>
                          <a:ea typeface="Cambria" panose="02040503050406030204" pitchFamily="18" charset="0"/>
                        </a:rPr>
                        <a:t>17</a:t>
                      </a:r>
                    </a:p>
                  </a:txBody>
                  <a:tcPr/>
                </a:tc>
                <a:tc>
                  <a:txBody>
                    <a:bodyPr/>
                    <a:lstStyle/>
                    <a:p>
                      <a:r>
                        <a:rPr lang="en-US" dirty="0">
                          <a:latin typeface="Cambria" panose="02040503050406030204" pitchFamily="18" charset="0"/>
                          <a:ea typeface="Cambria" panose="02040503050406030204" pitchFamily="18" charset="0"/>
                        </a:rPr>
                        <a:t>18</a:t>
                      </a:r>
                    </a:p>
                  </a:txBody>
                  <a:tcPr/>
                </a:tc>
                <a:tc>
                  <a:txBody>
                    <a:bodyPr/>
                    <a:lstStyle/>
                    <a:p>
                      <a:r>
                        <a:rPr lang="en-US" dirty="0"/>
                        <a:t>19</a:t>
                      </a:r>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13280024"/>
                  </a:ext>
                </a:extLst>
              </a:tr>
              <a:tr h="1032884">
                <a:tc>
                  <a:txBody>
                    <a:bodyPr/>
                    <a:lstStyle/>
                    <a:p>
                      <a:r>
                        <a:rPr lang="en-US" dirty="0">
                          <a:latin typeface="Cambria" panose="02040503050406030204" pitchFamily="18" charset="0"/>
                          <a:ea typeface="Cambria" panose="02040503050406030204" pitchFamily="18" charset="0"/>
                        </a:rPr>
                        <a:t>20</a:t>
                      </a:r>
                    </a:p>
                  </a:txBody>
                  <a:tcPr/>
                </a:tc>
                <a:tc>
                  <a:txBody>
                    <a:bodyPr/>
                    <a:lstStyle/>
                    <a:p>
                      <a:r>
                        <a:rPr lang="en-US" dirty="0">
                          <a:latin typeface="Cambria" panose="02040503050406030204" pitchFamily="18" charset="0"/>
                          <a:ea typeface="Cambria" panose="02040503050406030204" pitchFamily="18" charset="0"/>
                        </a:rPr>
                        <a:t>21</a:t>
                      </a:r>
                    </a:p>
                  </a:txBody>
                  <a:tcPr/>
                </a:tc>
                <a:tc>
                  <a:txBody>
                    <a:bodyPr/>
                    <a:lstStyle/>
                    <a:p>
                      <a:r>
                        <a:rPr lang="en-US" dirty="0"/>
                        <a:t>22</a:t>
                      </a:r>
                      <a:endParaRPr lang="en-US" dirty="0">
                        <a:latin typeface="Cambria" panose="02040503050406030204" pitchFamily="18" charset="0"/>
                        <a:ea typeface="Cambria" panose="02040503050406030204" pitchFamily="18" charset="0"/>
                      </a:endParaRPr>
                    </a:p>
                  </a:txBody>
                  <a:tcPr/>
                </a:tc>
                <a:tc>
                  <a:txBody>
                    <a:bodyPr/>
                    <a:lstStyle/>
                    <a:p>
                      <a:r>
                        <a:rPr lang="en-US" dirty="0"/>
                        <a:t>23</a:t>
                      </a:r>
                      <a:endParaRPr lang="en-US" dirty="0">
                        <a:latin typeface="Cambria" panose="02040503050406030204" pitchFamily="18" charset="0"/>
                        <a:ea typeface="Cambria" panose="02040503050406030204" pitchFamily="18" charset="0"/>
                      </a:endParaRPr>
                    </a:p>
                  </a:txBody>
                  <a:tcPr/>
                </a:tc>
                <a:tc>
                  <a:txBody>
                    <a:bodyPr/>
                    <a:lstStyle/>
                    <a:p>
                      <a:r>
                        <a:rPr lang="en-US" dirty="0">
                          <a:latin typeface="Cambria" panose="02040503050406030204" pitchFamily="18" charset="0"/>
                          <a:ea typeface="Cambria" panose="02040503050406030204" pitchFamily="18" charset="0"/>
                        </a:rPr>
                        <a:t>24</a:t>
                      </a:r>
                    </a:p>
                  </a:txBody>
                  <a:tcPr/>
                </a:tc>
                <a:tc>
                  <a:txBody>
                    <a:bodyPr/>
                    <a:lstStyle/>
                    <a:p>
                      <a:r>
                        <a:rPr lang="en-US" dirty="0">
                          <a:latin typeface="Cambria" panose="02040503050406030204" pitchFamily="18" charset="0"/>
                          <a:ea typeface="Cambria" panose="02040503050406030204" pitchFamily="18" charset="0"/>
                        </a:rPr>
                        <a:t>25</a:t>
                      </a:r>
                    </a:p>
                  </a:txBody>
                  <a:tcPr/>
                </a:tc>
                <a:tc>
                  <a:txBody>
                    <a:bodyPr/>
                    <a:lstStyle/>
                    <a:p>
                      <a:r>
                        <a:rPr lang="en-US" dirty="0"/>
                        <a:t>26</a:t>
                      </a:r>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809356532"/>
                  </a:ext>
                </a:extLst>
              </a:tr>
              <a:tr h="1032884">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27</a:t>
                      </a:r>
                    </a:p>
                  </a:txBody>
                  <a:tcPr/>
                </a:tc>
                <a:tc>
                  <a:txBody>
                    <a:bodyPr/>
                    <a:lstStyle/>
                    <a:p>
                      <a:r>
                        <a:rPr lang="en-US" dirty="0"/>
                        <a:t>28</a:t>
                      </a:r>
                      <a:endParaRPr lang="en-US" dirty="0">
                        <a:latin typeface="Cambria" panose="02040503050406030204" pitchFamily="18" charset="0"/>
                        <a:ea typeface="Cambria" panose="02040503050406030204" pitchFamily="18" charset="0"/>
                      </a:endParaRPr>
                    </a:p>
                  </a:txBody>
                  <a:tcPr/>
                </a:tc>
                <a:tc>
                  <a:txBody>
                    <a:bodyPr/>
                    <a:lstStyle/>
                    <a:p>
                      <a:r>
                        <a:rPr lang="en-US" dirty="0"/>
                        <a:t>01</a:t>
                      </a:r>
                      <a:endParaRPr lang="en-US" dirty="0">
                        <a:latin typeface="Cambria" panose="02040503050406030204" pitchFamily="18" charset="0"/>
                        <a:ea typeface="Cambria" panose="02040503050406030204" pitchFamily="18" charset="0"/>
                      </a:endParaRPr>
                    </a:p>
                  </a:txBody>
                  <a:tcPr/>
                </a:tc>
                <a:tc>
                  <a:txBody>
                    <a:bodyPr/>
                    <a:lstStyle/>
                    <a:p>
                      <a:r>
                        <a:rPr lang="en-US" dirty="0"/>
                        <a:t>02</a:t>
                      </a:r>
                      <a:endParaRPr lang="en-US" dirty="0">
                        <a:latin typeface="Cambria" panose="02040503050406030204" pitchFamily="18" charset="0"/>
                        <a:ea typeface="Cambria" panose="02040503050406030204" pitchFamily="18" charset="0"/>
                      </a:endParaRPr>
                    </a:p>
                  </a:txBody>
                  <a:tcPr/>
                </a:tc>
                <a:tc>
                  <a:txBody>
                    <a:bodyPr/>
                    <a:lstStyle/>
                    <a:p>
                      <a:r>
                        <a:rPr lang="en-US" dirty="0">
                          <a:latin typeface="Cambria" panose="02040503050406030204" pitchFamily="18" charset="0"/>
                          <a:ea typeface="Cambria" panose="02040503050406030204" pitchFamily="18" charset="0"/>
                        </a:rPr>
                        <a:t>03</a:t>
                      </a:r>
                    </a:p>
                  </a:txBody>
                  <a:tcPr/>
                </a:tc>
                <a:tc>
                  <a:txBody>
                    <a:bodyPr/>
                    <a:lstStyle/>
                    <a:p>
                      <a:r>
                        <a:rPr lang="en-US" dirty="0"/>
                        <a:t>04</a:t>
                      </a:r>
                      <a:endParaRPr lang="en-US" dirty="0">
                        <a:latin typeface="Cambria" panose="02040503050406030204" pitchFamily="18" charset="0"/>
                        <a:ea typeface="Cambria" panose="02040503050406030204" pitchFamily="18" charset="0"/>
                      </a:endParaRPr>
                    </a:p>
                  </a:txBody>
                  <a:tcPr/>
                </a:tc>
                <a:tc>
                  <a:txBody>
                    <a:bodyPr/>
                    <a:lstStyle/>
                    <a:p>
                      <a:r>
                        <a:rPr lang="en-US" dirty="0">
                          <a:latin typeface="Cambria" panose="02040503050406030204" pitchFamily="18" charset="0"/>
                          <a:ea typeface="Cambria" panose="02040503050406030204" pitchFamily="18" charset="0"/>
                        </a:rPr>
                        <a:t>05</a:t>
                      </a:r>
                    </a:p>
                  </a:txBody>
                  <a:tcPr/>
                </a:tc>
                <a:extLst>
                  <a:ext uri="{0D108BD9-81ED-4DB2-BD59-A6C34878D82A}">
                    <a16:rowId xmlns:a16="http://schemas.microsoft.com/office/drawing/2014/main" val="36313061"/>
                  </a:ext>
                </a:extLst>
              </a:tr>
              <a:tr h="1032884">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74029680"/>
                  </a:ext>
                </a:extLst>
              </a:tr>
              <a:tr h="946005">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560582055"/>
                  </a:ext>
                </a:extLst>
              </a:tr>
              <a:tr h="1032884">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solidFill>
                          <a:schemeClr val="bg1">
                            <a:lumMod val="75000"/>
                          </a:schemeClr>
                        </a:solidFill>
                        <a:latin typeface="Cambria" panose="02040503050406030204" pitchFamily="18" charset="0"/>
                        <a:ea typeface="Cambria" panose="02040503050406030204" pitchFamily="18" charset="0"/>
                      </a:endParaRPr>
                    </a:p>
                  </a:txBody>
                  <a:tcPr/>
                </a:tc>
                <a:tc>
                  <a:txBody>
                    <a:bodyPr/>
                    <a:lstStyle/>
                    <a:p>
                      <a:endParaRPr lang="en-US" dirty="0">
                        <a:solidFill>
                          <a:schemeClr val="bg1">
                            <a:lumMod val="75000"/>
                          </a:schemeClr>
                        </a:solidFill>
                        <a:latin typeface="Cambria" panose="02040503050406030204" pitchFamily="18" charset="0"/>
                        <a:ea typeface="Cambria" panose="02040503050406030204" pitchFamily="18" charset="0"/>
                      </a:endParaRPr>
                    </a:p>
                  </a:txBody>
                  <a:tcPr/>
                </a:tc>
                <a:tc>
                  <a:txBody>
                    <a:bodyPr/>
                    <a:lstStyle/>
                    <a:p>
                      <a:endParaRPr lang="en-US" dirty="0">
                        <a:solidFill>
                          <a:schemeClr val="bg1">
                            <a:lumMod val="75000"/>
                          </a:schemeClr>
                        </a:solidFill>
                        <a:latin typeface="Cambria" panose="02040503050406030204" pitchFamily="18" charset="0"/>
                        <a:ea typeface="Cambria" panose="02040503050406030204" pitchFamily="18" charset="0"/>
                      </a:endParaRPr>
                    </a:p>
                  </a:txBody>
                  <a:tcPr/>
                </a:tc>
                <a:tc>
                  <a:txBody>
                    <a:bodyPr/>
                    <a:lstStyle/>
                    <a:p>
                      <a:endParaRPr lang="en-US" dirty="0">
                        <a:solidFill>
                          <a:schemeClr val="bg1">
                            <a:lumMod val="75000"/>
                          </a:schemeClr>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504737609"/>
                  </a:ext>
                </a:extLst>
              </a:tr>
              <a:tr h="1032884">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795860552"/>
                  </a:ext>
                </a:extLst>
              </a:tr>
            </a:tbl>
          </a:graphicData>
        </a:graphic>
      </p:graphicFrame>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a:extLst>
              <a:ext uri="{FF2B5EF4-FFF2-40B4-BE49-F238E27FC236}">
                <a16:creationId xmlns:a16="http://schemas.microsoft.com/office/drawing/2014/main" id="{EA9C529F-45E7-3043-A42B-AA7FB018C3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530"/>
          <a:stretch/>
        </p:blipFill>
        <p:spPr bwMode="auto">
          <a:xfrm>
            <a:off x="520769" y="7759929"/>
            <a:ext cx="6730862" cy="14990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Walkie-talkie Soldier Radio, Radio Person s, mobile Phone, infantry png thumbnail">
            <a:extLst>
              <a:ext uri="{FF2B5EF4-FFF2-40B4-BE49-F238E27FC236}">
                <a16:creationId xmlns:a16="http://schemas.microsoft.com/office/drawing/2014/main" id="{2F2AF4BD-8245-B948-81E0-E53A17DEB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007" y="7993570"/>
            <a:ext cx="910945" cy="9345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03E80B0-F235-704D-BB96-9812A34E1196}"/>
              </a:ext>
            </a:extLst>
          </p:cNvPr>
          <p:cNvSpPr txBox="1"/>
          <p:nvPr/>
        </p:nvSpPr>
        <p:spPr>
          <a:xfrm>
            <a:off x="1787446" y="8324789"/>
            <a:ext cx="4137519" cy="369332"/>
          </a:xfrm>
          <a:prstGeom prst="rect">
            <a:avLst/>
          </a:prstGeom>
          <a:noFill/>
        </p:spPr>
        <p:txBody>
          <a:bodyPr wrap="square" rtlCol="0">
            <a:spAutoFit/>
          </a:bodyPr>
          <a:lstStyle/>
          <a:p>
            <a:r>
              <a:rPr lang="en-US" sz="900" dirty="0">
                <a:solidFill>
                  <a:srgbClr val="003365"/>
                </a:solidFill>
                <a:latin typeface="Cambria" panose="02040503050406030204" pitchFamily="18" charset="0"/>
                <a:ea typeface="Cambria" panose="02040503050406030204" pitchFamily="18" charset="0"/>
              </a:rPr>
              <a:t>Remember your radio checks! This week: </a:t>
            </a:r>
            <a:r>
              <a:rPr lang="en-US" sz="900" b="1" dirty="0">
                <a:solidFill>
                  <a:srgbClr val="FF0000"/>
                </a:solidFill>
                <a:latin typeface="Cambria" panose="02040503050406030204" pitchFamily="18" charset="0"/>
                <a:ea typeface="Cambria" panose="02040503050406030204" pitchFamily="18" charset="0"/>
              </a:rPr>
              <a:t>Zone 3</a:t>
            </a:r>
            <a:r>
              <a:rPr lang="en-US" sz="900" b="1" i="1" dirty="0">
                <a:solidFill>
                  <a:srgbClr val="FF0000"/>
                </a:solidFill>
                <a:latin typeface="Cambria" panose="02040503050406030204" pitchFamily="18" charset="0"/>
                <a:ea typeface="Cambria" panose="02040503050406030204" pitchFamily="18" charset="0"/>
              </a:rPr>
              <a:t>: </a:t>
            </a:r>
            <a:r>
              <a:rPr lang="en-US" sz="900" b="1" i="1" dirty="0" err="1">
                <a:solidFill>
                  <a:srgbClr val="FF0000"/>
                </a:solidFill>
                <a:latin typeface="Cambria" panose="02040503050406030204" pitchFamily="18" charset="0"/>
                <a:ea typeface="Cambria" panose="02040503050406030204" pitchFamily="18" charset="0"/>
              </a:rPr>
              <a:t>Nyari</a:t>
            </a:r>
            <a:r>
              <a:rPr lang="en-US" sz="900" b="1" i="1" dirty="0">
                <a:solidFill>
                  <a:srgbClr val="FF0000"/>
                </a:solidFill>
                <a:latin typeface="Cambria" panose="02040503050406030204" pitchFamily="18" charset="0"/>
                <a:ea typeface="Cambria" panose="02040503050406030204" pitchFamily="18" charset="0"/>
              </a:rPr>
              <a:t>, Imperial Town Houses, </a:t>
            </a:r>
            <a:r>
              <a:rPr lang="en-US" sz="900" b="1" i="1" dirty="0" err="1">
                <a:solidFill>
                  <a:srgbClr val="FF0000"/>
                </a:solidFill>
                <a:latin typeface="Cambria" panose="02040503050406030204" pitchFamily="18" charset="0"/>
                <a:ea typeface="Cambria" panose="02040503050406030204" pitchFamily="18" charset="0"/>
              </a:rPr>
              <a:t>Karura</a:t>
            </a:r>
            <a:r>
              <a:rPr lang="en-US" sz="900" b="1" i="1" dirty="0">
                <a:solidFill>
                  <a:srgbClr val="FF0000"/>
                </a:solidFill>
                <a:latin typeface="Cambria" panose="02040503050406030204" pitchFamily="18" charset="0"/>
                <a:ea typeface="Cambria" panose="02040503050406030204" pitchFamily="18" charset="0"/>
              </a:rPr>
              <a:t> Ave, </a:t>
            </a:r>
            <a:r>
              <a:rPr lang="en-US" sz="900" b="1" i="1" dirty="0" err="1">
                <a:solidFill>
                  <a:srgbClr val="FF0000"/>
                </a:solidFill>
                <a:latin typeface="Cambria" panose="02040503050406030204" pitchFamily="18" charset="0"/>
                <a:ea typeface="Cambria" panose="02040503050406030204" pitchFamily="18" charset="0"/>
              </a:rPr>
              <a:t>Muthaigi</a:t>
            </a:r>
            <a:r>
              <a:rPr lang="en-US" sz="900" b="1" i="1" dirty="0">
                <a:solidFill>
                  <a:srgbClr val="FF0000"/>
                </a:solidFill>
                <a:latin typeface="Cambria" panose="02040503050406030204" pitchFamily="18" charset="0"/>
                <a:ea typeface="Cambria" panose="02040503050406030204" pitchFamily="18" charset="0"/>
              </a:rPr>
              <a:t> Rd, </a:t>
            </a:r>
            <a:r>
              <a:rPr lang="en-US" sz="900" b="1" i="1" dirty="0" err="1">
                <a:solidFill>
                  <a:srgbClr val="FF0000"/>
                </a:solidFill>
                <a:latin typeface="Cambria" panose="02040503050406030204" pitchFamily="18" charset="0"/>
                <a:ea typeface="Cambria" panose="02040503050406030204" pitchFamily="18" charset="0"/>
              </a:rPr>
              <a:t>Ngecha</a:t>
            </a:r>
            <a:r>
              <a:rPr lang="en-US" sz="900" b="1" i="1" dirty="0">
                <a:solidFill>
                  <a:srgbClr val="FF0000"/>
                </a:solidFill>
                <a:latin typeface="Cambria" panose="02040503050406030204" pitchFamily="18" charset="0"/>
                <a:ea typeface="Cambria" panose="02040503050406030204" pitchFamily="18" charset="0"/>
              </a:rPr>
              <a:t> Rd., </a:t>
            </a:r>
            <a:r>
              <a:rPr lang="en-US" sz="900" b="1" i="1" dirty="0" err="1">
                <a:solidFill>
                  <a:srgbClr val="FF0000"/>
                </a:solidFill>
                <a:latin typeface="Cambria" panose="02040503050406030204" pitchFamily="18" charset="0"/>
                <a:ea typeface="Cambria" panose="02040503050406030204" pitchFamily="18" charset="0"/>
              </a:rPr>
              <a:t>Thigiri</a:t>
            </a:r>
            <a:r>
              <a:rPr lang="en-US" sz="900" b="1" i="1" dirty="0">
                <a:solidFill>
                  <a:srgbClr val="FF0000"/>
                </a:solidFill>
                <a:latin typeface="Cambria" panose="02040503050406030204" pitchFamily="18" charset="0"/>
                <a:ea typeface="Cambria" panose="02040503050406030204" pitchFamily="18" charset="0"/>
              </a:rPr>
              <a:t>, Red Hill Rd.</a:t>
            </a:r>
            <a:endParaRPr lang="en-US" sz="900" i="1" dirty="0">
              <a:latin typeface="Cambria" panose="02040503050406030204" pitchFamily="18" charset="0"/>
              <a:ea typeface="Cambria" panose="02040503050406030204" pitchFamily="18" charset="0"/>
            </a:endParaRPr>
          </a:p>
        </p:txBody>
      </p:sp>
      <p:pic>
        <p:nvPicPr>
          <p:cNvPr id="27" name="Picture 10" descr="Mobile Phones Walkie-talkie Computer Icons Aerials Telephone, radio, electronics, mobile Phone png thumbnail">
            <a:extLst>
              <a:ext uri="{FF2B5EF4-FFF2-40B4-BE49-F238E27FC236}">
                <a16:creationId xmlns:a16="http://schemas.microsoft.com/office/drawing/2014/main" id="{4F4BC3AB-3717-D64F-AF7B-29FED46838F6}"/>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93989" y="7935880"/>
            <a:ext cx="623743" cy="8302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9E4FFFF-B40F-470F-BEC3-4E4ABACBC9D5}"/>
              </a:ext>
            </a:extLst>
          </p:cNvPr>
          <p:cNvSpPr txBox="1"/>
          <p:nvPr/>
        </p:nvSpPr>
        <p:spPr>
          <a:xfrm>
            <a:off x="486500" y="8956367"/>
            <a:ext cx="6739412" cy="323165"/>
          </a:xfrm>
          <a:prstGeom prst="rect">
            <a:avLst/>
          </a:prstGeom>
          <a:noFill/>
        </p:spPr>
        <p:txBody>
          <a:bodyPr wrap="square">
            <a:spAutoFit/>
          </a:bodyPr>
          <a:lstStyle/>
          <a:p>
            <a:pPr marL="0" marR="0" algn="ctr">
              <a:spcBef>
                <a:spcPts val="0"/>
              </a:spcBef>
              <a:spcAft>
                <a:spcPts val="0"/>
              </a:spcAft>
            </a:pPr>
            <a:r>
              <a:rPr lang="en-US" sz="750" b="0" i="1" dirty="0">
                <a:solidFill>
                  <a:srgbClr val="201F1E"/>
                </a:solidFill>
                <a:effectLst/>
                <a:latin typeface="Calibri" panose="020F0502020204030204" pitchFamily="34" charset="0"/>
              </a:rPr>
              <a:t>If you are unable to get through to “Quarter” on your radio, call Post One over the phone so they may log the issue and your participation.  Radio check results will be forwarded to the Front Office on the Monday morning following the checks. Please contact the RSO if you have any questions.</a:t>
            </a:r>
          </a:p>
        </p:txBody>
      </p:sp>
      <p:sp>
        <p:nvSpPr>
          <p:cNvPr id="19" name="TextBox 18">
            <a:extLst>
              <a:ext uri="{FF2B5EF4-FFF2-40B4-BE49-F238E27FC236}">
                <a16:creationId xmlns:a16="http://schemas.microsoft.com/office/drawing/2014/main" id="{220CCCD8-448E-4616-9009-FDFAB6CC2069}"/>
              </a:ext>
            </a:extLst>
          </p:cNvPr>
          <p:cNvSpPr txBox="1"/>
          <p:nvPr/>
        </p:nvSpPr>
        <p:spPr>
          <a:xfrm>
            <a:off x="493316" y="1032194"/>
            <a:ext cx="6858793" cy="461665"/>
          </a:xfrm>
          <a:prstGeom prst="rect">
            <a:avLst/>
          </a:prstGeom>
          <a:noFill/>
        </p:spPr>
        <p:txBody>
          <a:bodyPr wrap="square">
            <a:spAutoFit/>
          </a:bodyPr>
          <a:lstStyle/>
          <a:p>
            <a:pPr lvl="0" algn="ctr" defTabSz="914400" eaLnBrk="0" fontAlgn="base" hangingPunct="0">
              <a:spcBef>
                <a:spcPct val="0"/>
              </a:spcBef>
              <a:spcAft>
                <a:spcPct val="0"/>
              </a:spcAft>
            </a:pPr>
            <a:r>
              <a:rPr lang="en-US" altLang="en-US" sz="2400" b="1" dirty="0">
                <a:solidFill>
                  <a:srgbClr val="003366"/>
                </a:solidFill>
                <a:latin typeface="Cambria" panose="02040503050406030204" pitchFamily="18" charset="0"/>
              </a:rPr>
              <a:t>FEBRUARY/MARCH 2022</a:t>
            </a:r>
            <a:endParaRPr lang="en-US" altLang="en-US" sz="2400" b="1" dirty="0">
              <a:solidFill>
                <a:srgbClr val="003366"/>
              </a:solidFill>
              <a:latin typeface="Arial" panose="020B0604020202020204" pitchFamily="34" charset="0"/>
            </a:endParaRPr>
          </a:p>
        </p:txBody>
      </p:sp>
      <p:sp>
        <p:nvSpPr>
          <p:cNvPr id="30" name="TextBox 29">
            <a:extLst>
              <a:ext uri="{FF2B5EF4-FFF2-40B4-BE49-F238E27FC236}">
                <a16:creationId xmlns:a16="http://schemas.microsoft.com/office/drawing/2014/main" id="{40430397-ECEA-4033-8021-6E3678BF2CC5}"/>
              </a:ext>
            </a:extLst>
          </p:cNvPr>
          <p:cNvSpPr txBox="1"/>
          <p:nvPr/>
        </p:nvSpPr>
        <p:spPr>
          <a:xfrm>
            <a:off x="6176724" y="3271581"/>
            <a:ext cx="1157329" cy="369332"/>
          </a:xfrm>
          <a:prstGeom prst="rect">
            <a:avLst/>
          </a:prstGeom>
          <a:noFill/>
        </p:spPr>
        <p:txBody>
          <a:bodyPr wrap="square" rtlCol="0">
            <a:spAutoFit/>
          </a:bodyPr>
          <a:lstStyle/>
          <a:p>
            <a:pPr algn="ctr"/>
            <a:r>
              <a:rPr lang="en-US" sz="900" b="1" dirty="0">
                <a:solidFill>
                  <a:srgbClr val="0200FF"/>
                </a:solidFill>
              </a:rPr>
              <a:t>Brown’s Cheese</a:t>
            </a:r>
          </a:p>
          <a:p>
            <a:r>
              <a:rPr lang="en-US" sz="900" b="1" dirty="0"/>
              <a:t>11:00am – 3:00pm</a:t>
            </a:r>
          </a:p>
        </p:txBody>
      </p:sp>
      <p:sp>
        <p:nvSpPr>
          <p:cNvPr id="31" name="TextBox 30">
            <a:extLst>
              <a:ext uri="{FF2B5EF4-FFF2-40B4-BE49-F238E27FC236}">
                <a16:creationId xmlns:a16="http://schemas.microsoft.com/office/drawing/2014/main" id="{886F5C63-503D-4A3E-93F3-4D6149262230}"/>
              </a:ext>
            </a:extLst>
          </p:cNvPr>
          <p:cNvSpPr txBox="1"/>
          <p:nvPr/>
        </p:nvSpPr>
        <p:spPr>
          <a:xfrm>
            <a:off x="396979" y="3659343"/>
            <a:ext cx="1157329" cy="369332"/>
          </a:xfrm>
          <a:prstGeom prst="rect">
            <a:avLst/>
          </a:prstGeom>
          <a:noFill/>
        </p:spPr>
        <p:txBody>
          <a:bodyPr wrap="square" rtlCol="0">
            <a:spAutoFit/>
          </a:bodyPr>
          <a:lstStyle/>
          <a:p>
            <a:pPr algn="ctr"/>
            <a:r>
              <a:rPr lang="en-US" sz="900" b="1" dirty="0">
                <a:solidFill>
                  <a:srgbClr val="FF0000"/>
                </a:solidFill>
              </a:rPr>
              <a:t>AEA High Tea</a:t>
            </a:r>
          </a:p>
          <a:p>
            <a:r>
              <a:rPr lang="en-US" sz="900" b="1" dirty="0"/>
              <a:t>2:30 pm – 4:00 pm</a:t>
            </a:r>
          </a:p>
        </p:txBody>
      </p:sp>
      <p:pic>
        <p:nvPicPr>
          <p:cNvPr id="10" name="Picture 9">
            <a:extLst>
              <a:ext uri="{FF2B5EF4-FFF2-40B4-BE49-F238E27FC236}">
                <a16:creationId xmlns:a16="http://schemas.microsoft.com/office/drawing/2014/main" id="{A428A2AF-6851-4E81-B203-4A457A646358}"/>
              </a:ext>
            </a:extLst>
          </p:cNvPr>
          <p:cNvPicPr>
            <a:picLocks noChangeAspect="1"/>
          </p:cNvPicPr>
          <p:nvPr/>
        </p:nvPicPr>
        <p:blipFill>
          <a:blip r:embed="rId6">
            <a:duotone>
              <a:schemeClr val="accent4">
                <a:shade val="45000"/>
                <a:satMod val="135000"/>
              </a:schemeClr>
              <a:prstClr val="white"/>
            </a:duotone>
          </a:blip>
          <a:stretch>
            <a:fillRect/>
          </a:stretch>
        </p:blipFill>
        <p:spPr>
          <a:xfrm>
            <a:off x="493317" y="5034045"/>
            <a:ext cx="3427956" cy="2608293"/>
          </a:xfrm>
          <a:prstGeom prst="rect">
            <a:avLst/>
          </a:prstGeom>
          <a:solidFill>
            <a:schemeClr val="bg1">
              <a:alpha val="53000"/>
            </a:schemeClr>
          </a:solidFill>
        </p:spPr>
      </p:pic>
      <p:sp>
        <p:nvSpPr>
          <p:cNvPr id="37" name="TextBox 36">
            <a:extLst>
              <a:ext uri="{FF2B5EF4-FFF2-40B4-BE49-F238E27FC236}">
                <a16:creationId xmlns:a16="http://schemas.microsoft.com/office/drawing/2014/main" id="{3DBF8A05-3B98-4F87-843B-265D3A6F5B5B}"/>
              </a:ext>
            </a:extLst>
          </p:cNvPr>
          <p:cNvSpPr txBox="1"/>
          <p:nvPr/>
        </p:nvSpPr>
        <p:spPr>
          <a:xfrm>
            <a:off x="665829" y="5136739"/>
            <a:ext cx="6588963" cy="400110"/>
          </a:xfrm>
          <a:prstGeom prst="rect">
            <a:avLst/>
          </a:prstGeom>
          <a:noFill/>
        </p:spPr>
        <p:txBody>
          <a:bodyPr wrap="square" rtlCol="0">
            <a:spAutoFit/>
          </a:bodyPr>
          <a:lstStyle/>
          <a:p>
            <a:r>
              <a:rPr lang="en-US" sz="1000" b="1" dirty="0">
                <a:latin typeface="Cambria" panose="02040503050406030204" pitchFamily="18" charset="0"/>
                <a:ea typeface="Cambria" panose="02040503050406030204" pitchFamily="18" charset="0"/>
              </a:rPr>
              <a:t>Black History Month</a:t>
            </a:r>
          </a:p>
          <a:p>
            <a:endParaRPr lang="en-US" sz="1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1A7D375-45EF-3B4B-8478-283B2D9C31F8}"/>
              </a:ext>
            </a:extLst>
          </p:cNvPr>
          <p:cNvSpPr txBox="1"/>
          <p:nvPr/>
        </p:nvSpPr>
        <p:spPr>
          <a:xfrm>
            <a:off x="3387551" y="3041552"/>
            <a:ext cx="1067443" cy="1061829"/>
          </a:xfrm>
          <a:prstGeom prst="rect">
            <a:avLst/>
          </a:prstGeom>
          <a:noFill/>
        </p:spPr>
        <p:txBody>
          <a:bodyPr wrap="square" rtlCol="0">
            <a:spAutoFit/>
          </a:bodyPr>
          <a:lstStyle/>
          <a:p>
            <a:pPr algn="ctr"/>
            <a:r>
              <a:rPr lang="en-US" sz="900" b="1" dirty="0">
                <a:solidFill>
                  <a:srgbClr val="7030A0"/>
                </a:solidFill>
              </a:rPr>
              <a:t>Diversity &amp; Inclusion Book Discussion</a:t>
            </a:r>
          </a:p>
          <a:p>
            <a:pPr algn="ctr"/>
            <a:r>
              <a:rPr lang="en-US" sz="900" b="1" dirty="0">
                <a:solidFill>
                  <a:srgbClr val="7030A0"/>
                </a:solidFill>
              </a:rPr>
              <a:t> </a:t>
            </a:r>
            <a:r>
              <a:rPr lang="en-US" sz="900" b="1" dirty="0"/>
              <a:t>2:00 pm – Meet </a:t>
            </a:r>
            <a:r>
              <a:rPr lang="en-US" sz="900" b="1" dirty="0" err="1"/>
              <a:t>Irungu</a:t>
            </a:r>
            <a:r>
              <a:rPr lang="en-US" sz="900" b="1" dirty="0"/>
              <a:t> Houghton</a:t>
            </a:r>
          </a:p>
          <a:p>
            <a:pPr algn="ctr"/>
            <a:r>
              <a:rPr lang="en-US" sz="900" b="1" dirty="0"/>
              <a:t>3:00 pm – Raising  of the BLM Flag</a:t>
            </a:r>
          </a:p>
        </p:txBody>
      </p:sp>
      <p:sp>
        <p:nvSpPr>
          <p:cNvPr id="21" name="TextBox 20">
            <a:extLst>
              <a:ext uri="{FF2B5EF4-FFF2-40B4-BE49-F238E27FC236}">
                <a16:creationId xmlns:a16="http://schemas.microsoft.com/office/drawing/2014/main" id="{AF752677-8783-394E-9663-2D2E9B43CCC2}"/>
              </a:ext>
            </a:extLst>
          </p:cNvPr>
          <p:cNvSpPr txBox="1"/>
          <p:nvPr/>
        </p:nvSpPr>
        <p:spPr>
          <a:xfrm>
            <a:off x="6218092" y="3595550"/>
            <a:ext cx="1157329" cy="507831"/>
          </a:xfrm>
          <a:prstGeom prst="rect">
            <a:avLst/>
          </a:prstGeom>
          <a:noFill/>
        </p:spPr>
        <p:txBody>
          <a:bodyPr wrap="square" rtlCol="0">
            <a:spAutoFit/>
          </a:bodyPr>
          <a:lstStyle/>
          <a:p>
            <a:pPr algn="ctr"/>
            <a:r>
              <a:rPr lang="en-US" sz="900" b="1" dirty="0">
                <a:solidFill>
                  <a:srgbClr val="7030A0"/>
                </a:solidFill>
              </a:rPr>
              <a:t>Alvin Ailey Screening</a:t>
            </a:r>
          </a:p>
          <a:p>
            <a:r>
              <a:rPr lang="en-US" sz="900" b="1" dirty="0"/>
              <a:t>1:00 pm – 4:00 pm</a:t>
            </a:r>
          </a:p>
        </p:txBody>
      </p:sp>
      <p:sp>
        <p:nvSpPr>
          <p:cNvPr id="22" name="Rectangle: Rounded Corners 2">
            <a:extLst>
              <a:ext uri="{FF2B5EF4-FFF2-40B4-BE49-F238E27FC236}">
                <a16:creationId xmlns:a16="http://schemas.microsoft.com/office/drawing/2014/main" id="{147F79B8-418C-9048-BE0B-180351637251}"/>
              </a:ext>
            </a:extLst>
          </p:cNvPr>
          <p:cNvSpPr/>
          <p:nvPr/>
        </p:nvSpPr>
        <p:spPr>
          <a:xfrm>
            <a:off x="4016555" y="5020180"/>
            <a:ext cx="3133598" cy="2632215"/>
          </a:xfrm>
          <a:prstGeom prst="roundRect">
            <a:avLst/>
          </a:prstGeom>
          <a:solidFill>
            <a:srgbClr val="CEDB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383947-FBF6-674C-BA06-968034404142}"/>
              </a:ext>
            </a:extLst>
          </p:cNvPr>
          <p:cNvSpPr txBox="1"/>
          <p:nvPr/>
        </p:nvSpPr>
        <p:spPr>
          <a:xfrm>
            <a:off x="4160662" y="6039534"/>
            <a:ext cx="2930937" cy="400110"/>
          </a:xfrm>
          <a:prstGeom prst="rect">
            <a:avLst/>
          </a:prstGeom>
          <a:noFill/>
        </p:spPr>
        <p:txBody>
          <a:bodyPr wrap="square" rtlCol="0">
            <a:spAutoFit/>
          </a:bodyPr>
          <a:lstStyle/>
          <a:p>
            <a:endParaRPr lang="en-US" sz="1000" dirty="0">
              <a:solidFill>
                <a:schemeClr val="accent5">
                  <a:lumMod val="50000"/>
                </a:schemeClr>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1000" dirty="0">
              <a:solidFill>
                <a:schemeClr val="accent5">
                  <a:lumMod val="50000"/>
                </a:schemeClr>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60CFE279-0496-9548-9956-F8AAE1FB84BC}"/>
              </a:ext>
            </a:extLst>
          </p:cNvPr>
          <p:cNvSpPr txBox="1"/>
          <p:nvPr/>
        </p:nvSpPr>
        <p:spPr>
          <a:xfrm>
            <a:off x="3999348" y="6682375"/>
            <a:ext cx="3261577" cy="307777"/>
          </a:xfrm>
          <a:prstGeom prst="rect">
            <a:avLst/>
          </a:prstGeom>
          <a:noFill/>
        </p:spPr>
        <p:txBody>
          <a:bodyPr wrap="square" rtlCol="0">
            <a:spAutoFit/>
          </a:bodyPr>
          <a:lstStyle/>
          <a:p>
            <a:pPr algn="ctr"/>
            <a:r>
              <a:rPr lang="en-US" sz="1400" b="1" u="sng" dirty="0">
                <a:solidFill>
                  <a:srgbClr val="003366"/>
                </a:solidFill>
                <a:latin typeface="ACADEMY ENGRAVED LET PLAIN:1.0" panose="02000000000000000000" pitchFamily="2" charset="0"/>
              </a:rPr>
              <a:t>Farewells</a:t>
            </a:r>
          </a:p>
        </p:txBody>
      </p:sp>
      <p:sp>
        <p:nvSpPr>
          <p:cNvPr id="28" name="TextBox 27">
            <a:extLst>
              <a:ext uri="{FF2B5EF4-FFF2-40B4-BE49-F238E27FC236}">
                <a16:creationId xmlns:a16="http://schemas.microsoft.com/office/drawing/2014/main" id="{F0342CC6-FE2E-AF4D-8CA9-9EA6EACBF34A}"/>
              </a:ext>
            </a:extLst>
          </p:cNvPr>
          <p:cNvSpPr txBox="1"/>
          <p:nvPr/>
        </p:nvSpPr>
        <p:spPr>
          <a:xfrm>
            <a:off x="4039124" y="6969482"/>
            <a:ext cx="3133598" cy="246221"/>
          </a:xfrm>
          <a:prstGeom prst="rect">
            <a:avLst/>
          </a:prstGeom>
          <a:noFill/>
        </p:spPr>
        <p:txBody>
          <a:bodyPr wrap="square" rtlCol="0">
            <a:spAutoFit/>
          </a:bodyPr>
          <a:lstStyle/>
          <a:p>
            <a:pPr marL="285750" indent="-285750">
              <a:buFont typeface="Arial" panose="020B0604020202020204" pitchFamily="34" charset="0"/>
              <a:buChar char="•"/>
            </a:pPr>
            <a:r>
              <a:rPr lang="en-US" sz="1000" dirty="0">
                <a:solidFill>
                  <a:schemeClr val="accent5">
                    <a:lumMod val="50000"/>
                  </a:schemeClr>
                </a:solidFill>
                <a:latin typeface="Cambria" panose="02040503050406030204" pitchFamily="18" charset="0"/>
              </a:rPr>
              <a:t>None until end of February</a:t>
            </a:r>
          </a:p>
        </p:txBody>
      </p:sp>
      <p:sp>
        <p:nvSpPr>
          <p:cNvPr id="29" name="TextBox 28">
            <a:extLst>
              <a:ext uri="{FF2B5EF4-FFF2-40B4-BE49-F238E27FC236}">
                <a16:creationId xmlns:a16="http://schemas.microsoft.com/office/drawing/2014/main" id="{F7A9A213-AEA1-DF4A-9BA8-69568E8279EA}"/>
              </a:ext>
            </a:extLst>
          </p:cNvPr>
          <p:cNvSpPr txBox="1"/>
          <p:nvPr/>
        </p:nvSpPr>
        <p:spPr>
          <a:xfrm>
            <a:off x="3569688" y="5287830"/>
            <a:ext cx="3839663" cy="261610"/>
          </a:xfrm>
          <a:prstGeom prst="rect">
            <a:avLst/>
          </a:prstGeom>
          <a:noFill/>
        </p:spPr>
        <p:txBody>
          <a:bodyPr wrap="square" rtlCol="0">
            <a:spAutoFit/>
          </a:bodyPr>
          <a:lstStyle/>
          <a:p>
            <a:pPr algn="ctr"/>
            <a:r>
              <a:rPr lang="en-US" sz="1100" i="1" dirty="0">
                <a:solidFill>
                  <a:srgbClr val="003366"/>
                </a:solidFill>
                <a:latin typeface="Cambria" panose="02040503050406030204" pitchFamily="18" charset="0"/>
              </a:rPr>
              <a:t>February 17</a:t>
            </a:r>
            <a:r>
              <a:rPr lang="en-US" sz="1100" i="1" baseline="30000" dirty="0">
                <a:solidFill>
                  <a:srgbClr val="003366"/>
                </a:solidFill>
                <a:latin typeface="Cambria" panose="02040503050406030204" pitchFamily="18" charset="0"/>
              </a:rPr>
              <a:t>th</a:t>
            </a:r>
            <a:r>
              <a:rPr lang="en-US" sz="1100" i="1" dirty="0">
                <a:solidFill>
                  <a:srgbClr val="003366"/>
                </a:solidFill>
                <a:latin typeface="Cambria" panose="02040503050406030204" pitchFamily="18" charset="0"/>
              </a:rPr>
              <a:t>–</a:t>
            </a:r>
            <a:r>
              <a:rPr lang="en-US" sz="1100" i="1" dirty="0" err="1">
                <a:solidFill>
                  <a:srgbClr val="003366"/>
                </a:solidFill>
                <a:latin typeface="Cambria" panose="02040503050406030204" pitchFamily="18" charset="0"/>
              </a:rPr>
              <a:t>Febraary</a:t>
            </a:r>
            <a:r>
              <a:rPr lang="en-US" sz="1100" i="1" dirty="0">
                <a:solidFill>
                  <a:srgbClr val="003366"/>
                </a:solidFill>
                <a:latin typeface="Cambria" panose="02040503050406030204" pitchFamily="18" charset="0"/>
              </a:rPr>
              <a:t> 24</a:t>
            </a:r>
            <a:r>
              <a:rPr lang="en-US" sz="1100" i="1" baseline="30000" dirty="0">
                <a:solidFill>
                  <a:srgbClr val="003366"/>
                </a:solidFill>
                <a:latin typeface="Cambria" panose="02040503050406030204" pitchFamily="18" charset="0"/>
              </a:rPr>
              <a:t>th</a:t>
            </a:r>
            <a:r>
              <a:rPr lang="en-US" sz="1100" i="1" dirty="0">
                <a:solidFill>
                  <a:srgbClr val="003366"/>
                </a:solidFill>
                <a:latin typeface="Cambria" panose="02040503050406030204" pitchFamily="18" charset="0"/>
              </a:rPr>
              <a:t>, 2022</a:t>
            </a:r>
          </a:p>
        </p:txBody>
      </p:sp>
      <p:sp>
        <p:nvSpPr>
          <p:cNvPr id="32" name="TextBox 31">
            <a:extLst>
              <a:ext uri="{FF2B5EF4-FFF2-40B4-BE49-F238E27FC236}">
                <a16:creationId xmlns:a16="http://schemas.microsoft.com/office/drawing/2014/main" id="{F0882DE8-3B26-A54E-98D1-E9EA60764084}"/>
              </a:ext>
            </a:extLst>
          </p:cNvPr>
          <p:cNvSpPr txBox="1"/>
          <p:nvPr/>
        </p:nvSpPr>
        <p:spPr>
          <a:xfrm>
            <a:off x="4037819" y="5592571"/>
            <a:ext cx="3176621" cy="307777"/>
          </a:xfrm>
          <a:prstGeom prst="rect">
            <a:avLst/>
          </a:prstGeom>
          <a:noFill/>
        </p:spPr>
        <p:txBody>
          <a:bodyPr wrap="square" rtlCol="0">
            <a:spAutoFit/>
          </a:bodyPr>
          <a:lstStyle/>
          <a:p>
            <a:pPr algn="ctr"/>
            <a:r>
              <a:rPr lang="en-US" sz="1400" b="1" u="sng" dirty="0">
                <a:solidFill>
                  <a:srgbClr val="003366"/>
                </a:solidFill>
                <a:latin typeface="ACADEMY ENGRAVED LET PLAIN:1.0" panose="02000000000000000000" pitchFamily="2" charset="0"/>
              </a:rPr>
              <a:t>Hails</a:t>
            </a:r>
          </a:p>
        </p:txBody>
      </p:sp>
      <p:sp>
        <p:nvSpPr>
          <p:cNvPr id="33" name="TextBox 32">
            <a:extLst>
              <a:ext uri="{FF2B5EF4-FFF2-40B4-BE49-F238E27FC236}">
                <a16:creationId xmlns:a16="http://schemas.microsoft.com/office/drawing/2014/main" id="{98A44BF6-4A61-9648-A6AF-8A056A561397}"/>
              </a:ext>
            </a:extLst>
          </p:cNvPr>
          <p:cNvSpPr txBox="1"/>
          <p:nvPr/>
        </p:nvSpPr>
        <p:spPr>
          <a:xfrm>
            <a:off x="4587915" y="7242028"/>
            <a:ext cx="2311364" cy="215444"/>
          </a:xfrm>
          <a:prstGeom prst="rect">
            <a:avLst/>
          </a:prstGeom>
          <a:noFill/>
        </p:spPr>
        <p:txBody>
          <a:bodyPr wrap="square" rtlCol="0">
            <a:spAutoFit/>
          </a:bodyPr>
          <a:lstStyle/>
          <a:p>
            <a:pPr algn="ctr"/>
            <a:r>
              <a:rPr lang="en-US" sz="800" i="1" dirty="0">
                <a:solidFill>
                  <a:srgbClr val="003366"/>
                </a:solidFill>
                <a:latin typeface="Cambria" panose="02040503050406030204" pitchFamily="18" charset="0"/>
              </a:rPr>
              <a:t>We wish you all the best in your next adventure! </a:t>
            </a:r>
          </a:p>
        </p:txBody>
      </p:sp>
      <p:sp>
        <p:nvSpPr>
          <p:cNvPr id="34" name="TextBox 33">
            <a:extLst>
              <a:ext uri="{FF2B5EF4-FFF2-40B4-BE49-F238E27FC236}">
                <a16:creationId xmlns:a16="http://schemas.microsoft.com/office/drawing/2014/main" id="{A35C712D-05C4-744F-9577-76D05FC8B321}"/>
              </a:ext>
            </a:extLst>
          </p:cNvPr>
          <p:cNvSpPr txBox="1"/>
          <p:nvPr/>
        </p:nvSpPr>
        <p:spPr>
          <a:xfrm>
            <a:off x="3708696" y="5057357"/>
            <a:ext cx="3839662" cy="307777"/>
          </a:xfrm>
          <a:prstGeom prst="rect">
            <a:avLst/>
          </a:prstGeom>
          <a:noFill/>
        </p:spPr>
        <p:txBody>
          <a:bodyPr wrap="square" rtlCol="0">
            <a:spAutoFit/>
          </a:bodyPr>
          <a:lstStyle/>
          <a:p>
            <a:pPr algn="ctr"/>
            <a:r>
              <a:rPr lang="en-US" sz="1400" b="1" u="sng" dirty="0">
                <a:solidFill>
                  <a:srgbClr val="003366"/>
                </a:solidFill>
                <a:latin typeface="ACADEMY ENGRAVED LET PLAIN:1.0" panose="02000000000000000000" pitchFamily="2" charset="0"/>
              </a:rPr>
              <a:t>Hail &amp; Farewell</a:t>
            </a:r>
          </a:p>
        </p:txBody>
      </p:sp>
    </p:spTree>
    <p:extLst>
      <p:ext uri="{BB962C8B-B14F-4D97-AF65-F5344CB8AC3E}">
        <p14:creationId xmlns:p14="http://schemas.microsoft.com/office/powerpoint/2010/main" val="119785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C64DD797-0093-449B-819F-133B0FCC4A73}"/>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2">
            <a:extLst>
              <a:ext uri="{FF2B5EF4-FFF2-40B4-BE49-F238E27FC236}">
                <a16:creationId xmlns:a16="http://schemas.microsoft.com/office/drawing/2014/main" id="{CD84E326-894E-4FA4-BF0D-64389D6585E8}"/>
              </a:ext>
            </a:extLst>
          </p:cNvPr>
          <p:cNvSpPr txBox="1">
            <a:spLocks noChangeArrowheads="1"/>
          </p:cNvSpPr>
          <p:nvPr/>
        </p:nvSpPr>
        <p:spPr bwMode="auto">
          <a:xfrm>
            <a:off x="456803" y="422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SPOTLIGHT ON BLACK HISTORY</a:t>
            </a:r>
            <a:endParaRPr lang="en-US" altLang="en-US" sz="2520" dirty="0">
              <a:latin typeface="Arial" panose="020B0604020202020204" pitchFamily="34" charset="0"/>
            </a:endParaRPr>
          </a:p>
        </p:txBody>
      </p:sp>
    </p:spTree>
    <p:extLst>
      <p:ext uri="{BB962C8B-B14F-4D97-AF65-F5344CB8AC3E}">
        <p14:creationId xmlns:p14="http://schemas.microsoft.com/office/powerpoint/2010/main" val="3688975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C64DD797-0093-449B-819F-133B0FCC4A73}"/>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2">
            <a:extLst>
              <a:ext uri="{FF2B5EF4-FFF2-40B4-BE49-F238E27FC236}">
                <a16:creationId xmlns:a16="http://schemas.microsoft.com/office/drawing/2014/main" id="{CD84E326-894E-4FA4-BF0D-64389D6585E8}"/>
              </a:ext>
            </a:extLst>
          </p:cNvPr>
          <p:cNvSpPr txBox="1">
            <a:spLocks noChangeArrowheads="1"/>
          </p:cNvSpPr>
          <p:nvPr/>
        </p:nvSpPr>
        <p:spPr bwMode="auto">
          <a:xfrm>
            <a:off x="456803" y="422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SPOTLIGHT ON BLACK HISTORY</a:t>
            </a:r>
            <a:endParaRPr lang="en-US" altLang="en-US" sz="2520" dirty="0">
              <a:latin typeface="Arial" panose="020B0604020202020204" pitchFamily="34" charset="0"/>
            </a:endParaRPr>
          </a:p>
        </p:txBody>
      </p:sp>
    </p:spTree>
    <p:extLst>
      <p:ext uri="{BB962C8B-B14F-4D97-AF65-F5344CB8AC3E}">
        <p14:creationId xmlns:p14="http://schemas.microsoft.com/office/powerpoint/2010/main" val="4294837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HEALTH UNIT UPDATE</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949E66B-92CB-DF44-A8E4-26A6A476B92B}"/>
              </a:ext>
            </a:extLst>
          </p:cNvPr>
          <p:cNvSpPr/>
          <p:nvPr/>
        </p:nvSpPr>
        <p:spPr>
          <a:xfrm>
            <a:off x="1591301" y="990601"/>
            <a:ext cx="931333" cy="23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alaria Mosquito Cartoon Png - Malaria Clipart Png, Transparent Png ,  Transparent Png Image - PNGitem">
            <a:extLst>
              <a:ext uri="{FF2B5EF4-FFF2-40B4-BE49-F238E27FC236}">
                <a16:creationId xmlns:a16="http://schemas.microsoft.com/office/drawing/2014/main" id="{C8D345F0-F0B4-44DB-97A4-97DFC101B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72" y="8270487"/>
            <a:ext cx="2127321" cy="946879"/>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14" name="Title 3">
            <a:extLst>
              <a:ext uri="{FF2B5EF4-FFF2-40B4-BE49-F238E27FC236}">
                <a16:creationId xmlns:a16="http://schemas.microsoft.com/office/drawing/2014/main" id="{0809982A-AC60-4834-8BD2-0349C588B859}"/>
              </a:ext>
            </a:extLst>
          </p:cNvPr>
          <p:cNvSpPr>
            <a:spLocks noGrp="1"/>
          </p:cNvSpPr>
          <p:nvPr>
            <p:ph type="title"/>
          </p:nvPr>
        </p:nvSpPr>
        <p:spPr>
          <a:xfrm>
            <a:off x="1566816" y="1054379"/>
            <a:ext cx="4943568" cy="448613"/>
          </a:xfrm>
          <a:ln>
            <a:solidFill>
              <a:srgbClr val="C00000"/>
            </a:solidFill>
          </a:ln>
        </p:spPr>
        <p:txBody>
          <a:bodyPr>
            <a:normAutofit/>
          </a:bodyPr>
          <a:lstStyle/>
          <a:p>
            <a:pPr algn="ctr"/>
            <a:r>
              <a:rPr lang="en-US" sz="2040" b="1" u="sng" dirty="0">
                <a:ln>
                  <a:solidFill>
                    <a:srgbClr val="FF0000"/>
                  </a:solidFill>
                </a:ln>
              </a:rPr>
              <a:t>Malaria: A Deadly, BUT Preventable Disease</a:t>
            </a:r>
          </a:p>
        </p:txBody>
      </p:sp>
      <p:sp>
        <p:nvSpPr>
          <p:cNvPr id="15" name="Content Placeholder 3">
            <a:extLst>
              <a:ext uri="{FF2B5EF4-FFF2-40B4-BE49-F238E27FC236}">
                <a16:creationId xmlns:a16="http://schemas.microsoft.com/office/drawing/2014/main" id="{AE870B60-DFFA-4009-A02B-F1E3C0321547}"/>
              </a:ext>
            </a:extLst>
          </p:cNvPr>
          <p:cNvSpPr txBox="1">
            <a:spLocks/>
          </p:cNvSpPr>
          <p:nvPr/>
        </p:nvSpPr>
        <p:spPr>
          <a:xfrm>
            <a:off x="4241314" y="1659667"/>
            <a:ext cx="3088623" cy="7694013"/>
          </a:xfrm>
          <a:prstGeom prst="rect">
            <a:avLst/>
          </a:prstGeom>
          <a:ln w="28575"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dk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dk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dk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9pPr>
          </a:lstStyle>
          <a:p>
            <a:pPr marL="0" indent="0" algn="ctr">
              <a:buFont typeface="Arial" panose="020B0604020202020204" pitchFamily="34" charset="0"/>
              <a:buNone/>
            </a:pPr>
            <a:r>
              <a:rPr lang="en-US" sz="1100" b="1" u="sng" dirty="0">
                <a:latin typeface="Cambria" panose="02040503050406030204" pitchFamily="18" charset="0"/>
                <a:ea typeface="Cambria" panose="02040503050406030204" pitchFamily="18" charset="0"/>
              </a:rPr>
              <a:t>Steps to Prevent Malaria:</a:t>
            </a:r>
          </a:p>
          <a:p>
            <a:pPr marL="327898" indent="-327898">
              <a:buFont typeface="+mj-lt"/>
              <a:buAutoNum type="arabicPeriod"/>
            </a:pPr>
            <a:r>
              <a:rPr lang="en-US" sz="1100" b="1" dirty="0">
                <a:latin typeface="Cambria" panose="02040503050406030204" pitchFamily="18" charset="0"/>
                <a:ea typeface="Cambria" panose="02040503050406030204" pitchFamily="18" charset="0"/>
              </a:rPr>
              <a:t>Take Preventative Medication</a:t>
            </a:r>
          </a:p>
          <a:p>
            <a:pPr marL="619363" lvl="1" indent="-327898">
              <a:buFont typeface="+mj-lt"/>
              <a:buAutoNum type="alphaLcPeriod"/>
            </a:pPr>
            <a:r>
              <a:rPr lang="en-US" sz="1100" dirty="0">
                <a:latin typeface="Cambria" panose="02040503050406030204" pitchFamily="18" charset="0"/>
                <a:ea typeface="Cambria" panose="02040503050406030204" pitchFamily="18" charset="0"/>
              </a:rPr>
              <a:t>Contact the Health Unit (HU) if you have any questions about malaria prevention. </a:t>
            </a:r>
          </a:p>
          <a:p>
            <a:pPr marL="582930" lvl="2" indent="0">
              <a:buFont typeface="Arial" panose="020B0604020202020204" pitchFamily="34" charset="0"/>
              <a:buNone/>
            </a:pPr>
            <a:r>
              <a:rPr lang="en-US" sz="1100" b="1" u="sng" dirty="0">
                <a:latin typeface="Cambria" panose="02040503050406030204" pitchFamily="18" charset="0"/>
                <a:ea typeface="Cambria" panose="02040503050406030204" pitchFamily="18" charset="0"/>
              </a:rPr>
              <a:t>Medications offered at the Health Unit:</a:t>
            </a:r>
          </a:p>
          <a:p>
            <a:pPr marL="910828" lvl="2" indent="-327898">
              <a:buFont typeface="+mj-lt"/>
              <a:buAutoNum type="alphaLcPeriod"/>
            </a:pPr>
            <a:r>
              <a:rPr lang="en-US" sz="1100" u="sng" dirty="0" err="1">
                <a:latin typeface="Cambria" panose="02040503050406030204" pitchFamily="18" charset="0"/>
                <a:ea typeface="Cambria" panose="02040503050406030204" pitchFamily="18" charset="0"/>
              </a:rPr>
              <a:t>Malarone</a:t>
            </a:r>
            <a:r>
              <a:rPr lang="en-US" sz="1100" u="sng" dirty="0">
                <a:latin typeface="Cambria" panose="02040503050406030204" pitchFamily="18" charset="0"/>
                <a:ea typeface="Cambria" panose="02040503050406030204" pitchFamily="18" charset="0"/>
              </a:rPr>
              <a:t> (</a:t>
            </a:r>
            <a:r>
              <a:rPr lang="en-US" sz="1100" u="sng" dirty="0">
                <a:solidFill>
                  <a:srgbClr val="000000"/>
                </a:solidFill>
                <a:latin typeface="Cambria" panose="02040503050406030204" pitchFamily="18" charset="0"/>
                <a:ea typeface="Cambria" panose="02040503050406030204" pitchFamily="18" charset="0"/>
              </a:rPr>
              <a:t>Atovaquone/Proguanil)</a:t>
            </a:r>
            <a:endParaRPr lang="en-US" sz="1100" u="sng" dirty="0">
              <a:latin typeface="Cambria" panose="02040503050406030204" pitchFamily="18" charset="0"/>
              <a:ea typeface="Cambria" panose="02040503050406030204" pitchFamily="18" charset="0"/>
            </a:endParaRPr>
          </a:p>
          <a:p>
            <a:pPr lvl="2">
              <a:buFontTx/>
              <a:buChar char="-"/>
            </a:pPr>
            <a:r>
              <a:rPr lang="en-US" sz="1100" dirty="0">
                <a:latin typeface="Cambria" panose="02040503050406030204" pitchFamily="18" charset="0"/>
                <a:ea typeface="Cambria" panose="02040503050406030204" pitchFamily="18" charset="0"/>
              </a:rPr>
              <a:t>Used for adults and children over 11lbs</a:t>
            </a:r>
          </a:p>
          <a:p>
            <a:pPr lvl="2">
              <a:buFontTx/>
              <a:buChar char="-"/>
            </a:pPr>
            <a:r>
              <a:rPr lang="en-US" sz="1100" dirty="0">
                <a:latin typeface="Cambria" panose="02040503050406030204" pitchFamily="18" charset="0"/>
                <a:ea typeface="Cambria" panose="02040503050406030204" pitchFamily="18" charset="0"/>
              </a:rPr>
              <a:t>Generally, very well tolerated </a:t>
            </a:r>
          </a:p>
          <a:p>
            <a:pPr marL="910828" lvl="2" indent="-327898">
              <a:buFont typeface="+mj-lt"/>
              <a:buAutoNum type="alphaLcPeriod"/>
            </a:pPr>
            <a:r>
              <a:rPr lang="en-US" sz="1100" u="sng" dirty="0">
                <a:latin typeface="Cambria" panose="02040503050406030204" pitchFamily="18" charset="0"/>
                <a:ea typeface="Cambria" panose="02040503050406030204" pitchFamily="18" charset="0"/>
              </a:rPr>
              <a:t>Mefloquine</a:t>
            </a:r>
          </a:p>
          <a:p>
            <a:pPr lvl="2">
              <a:buFontTx/>
              <a:buChar char="-"/>
            </a:pPr>
            <a:r>
              <a:rPr lang="en-US" sz="1100" dirty="0">
                <a:latin typeface="Cambria" panose="02040503050406030204" pitchFamily="18" charset="0"/>
                <a:ea typeface="Cambria" panose="02040503050406030204" pitchFamily="18" charset="0"/>
              </a:rPr>
              <a:t>Used for adults (including pregnant women) </a:t>
            </a:r>
          </a:p>
          <a:p>
            <a:pPr marL="582930" lvl="2" indent="0">
              <a:buFont typeface="Arial" panose="020B0604020202020204" pitchFamily="34" charset="0"/>
              <a:buNone/>
            </a:pPr>
            <a:r>
              <a:rPr lang="en-US" sz="1100" dirty="0">
                <a:latin typeface="Cambria" panose="02040503050406030204" pitchFamily="18" charset="0"/>
                <a:ea typeface="Cambria" panose="02040503050406030204" pitchFamily="18" charset="0"/>
              </a:rPr>
              <a:t>and children (any weight))</a:t>
            </a:r>
          </a:p>
          <a:p>
            <a:pPr marL="910828" lvl="2" indent="-327898">
              <a:buFont typeface="+mj-lt"/>
              <a:buAutoNum type="alphaLcPeriod"/>
            </a:pPr>
            <a:r>
              <a:rPr lang="en-US" sz="1100" u="sng" dirty="0">
                <a:latin typeface="Cambria" panose="02040503050406030204" pitchFamily="18" charset="0"/>
                <a:ea typeface="Cambria" panose="02040503050406030204" pitchFamily="18" charset="0"/>
              </a:rPr>
              <a:t>Doxycycline</a:t>
            </a:r>
            <a:r>
              <a:rPr lang="en-US" sz="1100" dirty="0">
                <a:latin typeface="Cambria" panose="02040503050406030204" pitchFamily="18" charset="0"/>
                <a:ea typeface="Cambria" panose="02040503050406030204" pitchFamily="18" charset="0"/>
              </a:rPr>
              <a:t> </a:t>
            </a:r>
          </a:p>
          <a:p>
            <a:pPr marL="582930" lvl="2" indent="0">
              <a:buFont typeface="Arial" panose="020B0604020202020204" pitchFamily="34" charset="0"/>
              <a:buNone/>
            </a:pPr>
            <a:r>
              <a:rPr lang="en-US" sz="1100" dirty="0">
                <a:latin typeface="Cambria" panose="02040503050406030204" pitchFamily="18" charset="0"/>
                <a:ea typeface="Cambria" panose="02040503050406030204" pitchFamily="18" charset="0"/>
              </a:rPr>
              <a:t>- Must be 8 years or older to take</a:t>
            </a:r>
          </a:p>
          <a:p>
            <a:pPr marL="327898" indent="-327898">
              <a:buFont typeface="+mj-lt"/>
              <a:buAutoNum type="arabicPeriod"/>
            </a:pPr>
            <a:r>
              <a:rPr lang="en-US" sz="1100" b="1" dirty="0">
                <a:latin typeface="Cambria" panose="02040503050406030204" pitchFamily="18" charset="0"/>
                <a:ea typeface="Cambria" panose="02040503050406030204" pitchFamily="18" charset="0"/>
              </a:rPr>
              <a:t>Prevent Mosquito Bites</a:t>
            </a:r>
          </a:p>
          <a:p>
            <a:pPr marL="619363" lvl="1" indent="-327898">
              <a:buFont typeface="+mj-lt"/>
              <a:buAutoNum type="alphaLcPeriod"/>
            </a:pPr>
            <a:r>
              <a:rPr lang="en-US" sz="1100" dirty="0">
                <a:latin typeface="Cambria" panose="02040503050406030204" pitchFamily="18" charset="0"/>
                <a:ea typeface="Cambria" panose="02040503050406030204" pitchFamily="18" charset="0"/>
              </a:rPr>
              <a:t>Pay attention to where you are sleeping: Stagnant water is a source for mosquitos</a:t>
            </a: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Use Mosquito netting over your bed</a:t>
            </a: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Stay inside between dusk and dawn if possible. The mosquito that transmits malaria is most active at night.</a:t>
            </a: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Keep doors and windows closed, at night especially. </a:t>
            </a:r>
          </a:p>
          <a:p>
            <a:pPr marL="619363" lvl="1" indent="-327898">
              <a:buFont typeface="+mj-lt"/>
              <a:buAutoNum type="alphaLcPeriod"/>
            </a:pP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Use </a:t>
            </a:r>
            <a:r>
              <a:rPr lang="en-US" sz="1100" dirty="0">
                <a:solidFill>
                  <a:schemeClr val="tx1"/>
                </a:solidFill>
                <a:latin typeface="Cambria" panose="02040503050406030204" pitchFamily="18" charset="0"/>
                <a:ea typeface="Cambria" panose="02040503050406030204" pitchFamily="18" charset="0"/>
              </a:rPr>
              <a:t>EPA-registered insect repellents with 1 of the following active ingredients: DEET, picaridin, IR3535, oil of lemon eucalyptus (OLE), para-menthane-diol (PMD), or 2-undecanone</a:t>
            </a:r>
          </a:p>
          <a:p>
            <a:pPr marL="582930" lvl="2" indent="0">
              <a:buFont typeface="Arial" panose="020B0604020202020204" pitchFamily="34" charset="0"/>
              <a:buNone/>
            </a:pPr>
            <a:r>
              <a:rPr lang="en-US" sz="1100" dirty="0">
                <a:solidFill>
                  <a:srgbClr val="000000"/>
                </a:solidFill>
                <a:latin typeface="Cambria" panose="02040503050406030204" pitchFamily="18" charset="0"/>
                <a:ea typeface="Cambria" panose="02040503050406030204" pitchFamily="18" charset="0"/>
              </a:rPr>
              <a:t>-</a:t>
            </a:r>
            <a:r>
              <a:rPr lang="en-US" sz="1100" b="1" dirty="0">
                <a:solidFill>
                  <a:srgbClr val="000000"/>
                </a:solidFill>
                <a:latin typeface="Cambria" panose="02040503050406030204" pitchFamily="18" charset="0"/>
                <a:ea typeface="Cambria" panose="02040503050406030204" pitchFamily="18" charset="0"/>
              </a:rPr>
              <a:t>Do not </a:t>
            </a:r>
            <a:r>
              <a:rPr lang="en-US" sz="1100" dirty="0">
                <a:solidFill>
                  <a:srgbClr val="000000"/>
                </a:solidFill>
                <a:latin typeface="Cambria" panose="02040503050406030204" pitchFamily="18" charset="0"/>
                <a:ea typeface="Cambria" panose="02040503050406030204" pitchFamily="18" charset="0"/>
              </a:rPr>
              <a:t>use products containing oil of lemon eucalyptus (OLE) or para-menthane-diol (PMD) on </a:t>
            </a:r>
            <a:r>
              <a:rPr lang="en-US" sz="1100" b="1" i="1" dirty="0">
                <a:solidFill>
                  <a:srgbClr val="000000"/>
                </a:solidFill>
                <a:latin typeface="Cambria" panose="02040503050406030204" pitchFamily="18" charset="0"/>
                <a:ea typeface="Cambria" panose="02040503050406030204" pitchFamily="18" charset="0"/>
              </a:rPr>
              <a:t>children under 3 years old</a:t>
            </a:r>
            <a:endParaRPr lang="en-US" sz="1100" b="1" i="1" dirty="0">
              <a:solidFill>
                <a:schemeClr val="tx1"/>
              </a:solidFill>
              <a:latin typeface="Cambria" panose="02040503050406030204" pitchFamily="18" charset="0"/>
              <a:ea typeface="Cambria" panose="02040503050406030204" pitchFamily="18" charset="0"/>
            </a:endParaRPr>
          </a:p>
          <a:p>
            <a:pPr marL="619363" lvl="1" indent="-327898">
              <a:buFont typeface="+mj-lt"/>
              <a:buAutoNum type="alphaLcPeriod"/>
            </a:pPr>
            <a:r>
              <a:rPr lang="en-US" sz="1100" dirty="0">
                <a:latin typeface="Cambria" panose="02040503050406030204" pitchFamily="18" charset="0"/>
                <a:ea typeface="Cambria" panose="02040503050406030204" pitchFamily="18" charset="0"/>
                <a:cs typeface="Open Sans" panose="020B0606030504020204" pitchFamily="34" charset="0"/>
              </a:rPr>
              <a:t>Keep skin covered by wearing long sleeves and pants as much as possible, especially at night. </a:t>
            </a:r>
          </a:p>
        </p:txBody>
      </p:sp>
      <p:sp>
        <p:nvSpPr>
          <p:cNvPr id="16" name="TextBox 15">
            <a:extLst>
              <a:ext uri="{FF2B5EF4-FFF2-40B4-BE49-F238E27FC236}">
                <a16:creationId xmlns:a16="http://schemas.microsoft.com/office/drawing/2014/main" id="{10DE2FA2-AECB-4554-9E3D-5F173D0636C3}"/>
              </a:ext>
            </a:extLst>
          </p:cNvPr>
          <p:cNvSpPr txBox="1"/>
          <p:nvPr/>
        </p:nvSpPr>
        <p:spPr>
          <a:xfrm>
            <a:off x="1093055" y="7423993"/>
            <a:ext cx="2859157" cy="887166"/>
          </a:xfrm>
          <a:prstGeom prst="rect">
            <a:avLst/>
          </a:prstGeom>
          <a:noFill/>
          <a:ln>
            <a:solidFill>
              <a:srgbClr val="FF0000"/>
            </a:solidFill>
          </a:ln>
        </p:spPr>
        <p:txBody>
          <a:bodyPr wrap="square" rtlCol="0">
            <a:spAutoFit/>
          </a:bodyPr>
          <a:lstStyle/>
          <a:p>
            <a:pPr algn="ctr"/>
            <a:r>
              <a:rPr lang="en-US" sz="1100" dirty="0">
                <a:highlight>
                  <a:srgbClr val="FFFF00"/>
                </a:highlight>
                <a:latin typeface="Cambria" panose="02040503050406030204" pitchFamily="18" charset="0"/>
                <a:ea typeface="Cambria" panose="02040503050406030204" pitchFamily="18" charset="0"/>
              </a:rPr>
              <a:t>Please communicate with HU to see which medication is right for you! </a:t>
            </a:r>
          </a:p>
          <a:p>
            <a:pPr algn="ctr"/>
            <a:r>
              <a:rPr lang="en-US" sz="1100" dirty="0">
                <a:highlight>
                  <a:srgbClr val="FFFF00"/>
                </a:highlight>
                <a:latin typeface="Cambria" panose="02040503050406030204" pitchFamily="18" charset="0"/>
                <a:ea typeface="Cambria" panose="02040503050406030204" pitchFamily="18" charset="0"/>
              </a:rPr>
              <a:t>Email us: </a:t>
            </a:r>
            <a:r>
              <a:rPr lang="en-US" sz="1100" dirty="0">
                <a:highlight>
                  <a:srgbClr val="FFFF00"/>
                </a:highlight>
                <a:latin typeface="Cambria" panose="02040503050406030204" pitchFamily="18" charset="0"/>
                <a:ea typeface="Cambria" panose="02040503050406030204" pitchFamily="18" charset="0"/>
                <a:hlinkClick r:id="rId4"/>
              </a:rPr>
              <a:t>nairobihealthunit@state.gov</a:t>
            </a:r>
            <a:endParaRPr lang="en-US" sz="1100" dirty="0">
              <a:highlight>
                <a:srgbClr val="FFFF00"/>
              </a:highlight>
              <a:latin typeface="Cambria" panose="02040503050406030204" pitchFamily="18" charset="0"/>
              <a:ea typeface="Cambria" panose="02040503050406030204" pitchFamily="18" charset="0"/>
            </a:endParaRPr>
          </a:p>
          <a:p>
            <a:pPr algn="ctr"/>
            <a:r>
              <a:rPr lang="en-US" sz="1100" dirty="0">
                <a:highlight>
                  <a:srgbClr val="FFFF00"/>
                </a:highlight>
                <a:latin typeface="Cambria" panose="02040503050406030204" pitchFamily="18" charset="0"/>
                <a:ea typeface="Cambria" panose="02040503050406030204" pitchFamily="18" charset="0"/>
              </a:rPr>
              <a:t>   Or Call: 020-363-6633</a:t>
            </a:r>
          </a:p>
          <a:p>
            <a:pPr algn="ctr"/>
            <a:endParaRPr lang="en-US" sz="765" dirty="0"/>
          </a:p>
        </p:txBody>
      </p:sp>
      <p:sp>
        <p:nvSpPr>
          <p:cNvPr id="17" name="Content Placeholder 5">
            <a:extLst>
              <a:ext uri="{FF2B5EF4-FFF2-40B4-BE49-F238E27FC236}">
                <a16:creationId xmlns:a16="http://schemas.microsoft.com/office/drawing/2014/main" id="{938A5F49-72F6-4C5E-9AF5-3E364F9B6093}"/>
              </a:ext>
            </a:extLst>
          </p:cNvPr>
          <p:cNvSpPr txBox="1">
            <a:spLocks/>
          </p:cNvSpPr>
          <p:nvPr/>
        </p:nvSpPr>
        <p:spPr>
          <a:xfrm>
            <a:off x="531072" y="2098974"/>
            <a:ext cx="3705147" cy="3445778"/>
          </a:xfrm>
          <a:prstGeom prst="rect">
            <a:avLst/>
          </a:prstGeom>
          <a:ln w="28575">
            <a:solidFill>
              <a:schemeClr val="accent6">
                <a:lumMod val="50000"/>
              </a:schemeClr>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100" dirty="0">
                <a:solidFill>
                  <a:srgbClr val="000000"/>
                </a:solidFill>
                <a:latin typeface="Cambria" panose="02040503050406030204" pitchFamily="18" charset="0"/>
                <a:ea typeface="Cambria" panose="02040503050406030204" pitchFamily="18" charset="0"/>
              </a:rPr>
              <a:t>Most important to remember…..</a:t>
            </a:r>
            <a:r>
              <a:rPr lang="en-US" sz="1100" b="1" u="sng" dirty="0">
                <a:solidFill>
                  <a:srgbClr val="000000"/>
                </a:solidFill>
                <a:latin typeface="Cambria" panose="02040503050406030204" pitchFamily="18" charset="0"/>
                <a:ea typeface="Cambria" panose="02040503050406030204" pitchFamily="18" charset="0"/>
              </a:rPr>
              <a:t>it can be deadly!!</a:t>
            </a:r>
          </a:p>
          <a:p>
            <a:r>
              <a:rPr lang="en-US" sz="1100" dirty="0">
                <a:solidFill>
                  <a:srgbClr val="000000"/>
                </a:solidFill>
                <a:latin typeface="Cambria" panose="02040503050406030204" pitchFamily="18" charset="0"/>
                <a:ea typeface="Cambria" panose="02040503050406030204" pitchFamily="18" charset="0"/>
              </a:rPr>
              <a:t>Symptoms may develop in 7 to 30 days, likely closer to 7 days in Kenya with the P. Falciparum parasite. </a:t>
            </a:r>
          </a:p>
          <a:p>
            <a:pPr fontAlgn="base"/>
            <a:r>
              <a:rPr lang="en-US" sz="1100" dirty="0">
                <a:solidFill>
                  <a:srgbClr val="000000"/>
                </a:solidFill>
                <a:latin typeface="Cambria" panose="02040503050406030204" pitchFamily="18" charset="0"/>
                <a:ea typeface="Cambria" panose="02040503050406030204" pitchFamily="18" charset="0"/>
              </a:rPr>
              <a:t>Consult the Health Unit if you suspect Malaria infection, especially </a:t>
            </a:r>
            <a:r>
              <a:rPr lang="en-US" sz="1100" dirty="0">
                <a:latin typeface="Cambria" panose="02040503050406030204" pitchFamily="18" charset="0"/>
                <a:ea typeface="Cambria" panose="02040503050406030204" pitchFamily="18" charset="0"/>
              </a:rPr>
              <a:t>if you have any of the following symptoms during or after travel: High fever, Shaking chills, Profuse sweating, Headache, Vomiting, or Diarrhea</a:t>
            </a:r>
            <a:endParaRPr lang="en-US" sz="1100" dirty="0">
              <a:solidFill>
                <a:srgbClr val="000000"/>
              </a:solidFill>
              <a:latin typeface="Cambria" panose="02040503050406030204" pitchFamily="18" charset="0"/>
              <a:ea typeface="Cambria" panose="02040503050406030204" pitchFamily="18" charset="0"/>
            </a:endParaRPr>
          </a:p>
          <a:p>
            <a:pPr lvl="1"/>
            <a:r>
              <a:rPr lang="en-US" sz="1100" dirty="0">
                <a:solidFill>
                  <a:srgbClr val="000000"/>
                </a:solidFill>
                <a:latin typeface="Cambria" panose="02040503050406030204" pitchFamily="18" charset="0"/>
                <a:ea typeface="Cambria" panose="02040503050406030204" pitchFamily="18" charset="0"/>
              </a:rPr>
              <a:t>You will need to be tested for malaria (blood test) immediately.</a:t>
            </a:r>
          </a:p>
          <a:p>
            <a:pPr lvl="1"/>
            <a:r>
              <a:rPr lang="en-US" sz="1100" dirty="0">
                <a:solidFill>
                  <a:srgbClr val="000000"/>
                </a:solidFill>
                <a:latin typeface="Cambria" panose="02040503050406030204" pitchFamily="18" charset="0"/>
                <a:ea typeface="Cambria" panose="02040503050406030204" pitchFamily="18" charset="0"/>
              </a:rPr>
              <a:t>Treatment for malaria requires Medical interventions…do Not try to manage on your own.  </a:t>
            </a:r>
            <a:endParaRPr lang="en-US" sz="1100" dirty="0">
              <a:latin typeface="Cambria" panose="02040503050406030204" pitchFamily="18" charset="0"/>
              <a:ea typeface="Cambria" panose="02040503050406030204" pitchFamily="18" charset="0"/>
            </a:endParaRPr>
          </a:p>
        </p:txBody>
      </p:sp>
      <p:sp>
        <p:nvSpPr>
          <p:cNvPr id="18" name="Text Placeholder 4">
            <a:extLst>
              <a:ext uri="{FF2B5EF4-FFF2-40B4-BE49-F238E27FC236}">
                <a16:creationId xmlns:a16="http://schemas.microsoft.com/office/drawing/2014/main" id="{B09A43A0-A54F-4D61-B81B-998BA11C1FF2}"/>
              </a:ext>
            </a:extLst>
          </p:cNvPr>
          <p:cNvSpPr txBox="1">
            <a:spLocks/>
          </p:cNvSpPr>
          <p:nvPr/>
        </p:nvSpPr>
        <p:spPr>
          <a:xfrm>
            <a:off x="730285" y="1685689"/>
            <a:ext cx="3306719" cy="334949"/>
          </a:xfrm>
          <a:prstGeom prst="rect">
            <a:avLst/>
          </a:prstGeom>
          <a:ln w="19050">
            <a:solidFill>
              <a:schemeClr val="accent6">
                <a:lumMod val="75000"/>
              </a:schemeClr>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Infection with Malaria</a:t>
            </a:r>
          </a:p>
        </p:txBody>
      </p:sp>
      <p:pic>
        <p:nvPicPr>
          <p:cNvPr id="19" name="Picture 6" descr="Malaria Patient High Resolution Stock Photography and Images - Alamy">
            <a:extLst>
              <a:ext uri="{FF2B5EF4-FFF2-40B4-BE49-F238E27FC236}">
                <a16:creationId xmlns:a16="http://schemas.microsoft.com/office/drawing/2014/main" id="{3D905B3A-BA44-470B-BB5E-F5229BD575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4" t="3724" r="3322"/>
          <a:stretch/>
        </p:blipFill>
        <p:spPr bwMode="auto">
          <a:xfrm>
            <a:off x="640082" y="4433217"/>
            <a:ext cx="3478278" cy="284433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681FFAA-2ECC-4B0B-9D80-36B4BB75A8DF}"/>
              </a:ext>
            </a:extLst>
          </p:cNvPr>
          <p:cNvPicPr>
            <a:picLocks noChangeAspect="1"/>
          </p:cNvPicPr>
          <p:nvPr/>
        </p:nvPicPr>
        <p:blipFill>
          <a:blip r:embed="rId6"/>
          <a:stretch>
            <a:fillRect/>
          </a:stretch>
        </p:blipFill>
        <p:spPr>
          <a:xfrm>
            <a:off x="4037907" y="8871754"/>
            <a:ext cx="585267" cy="487722"/>
          </a:xfrm>
          <a:prstGeom prst="rect">
            <a:avLst/>
          </a:prstGeom>
        </p:spPr>
      </p:pic>
      <p:pic>
        <p:nvPicPr>
          <p:cNvPr id="22" name="Picture 21">
            <a:extLst>
              <a:ext uri="{FF2B5EF4-FFF2-40B4-BE49-F238E27FC236}">
                <a16:creationId xmlns:a16="http://schemas.microsoft.com/office/drawing/2014/main" id="{2A7E8AB4-2394-4A5A-B8CA-635E45641C39}"/>
              </a:ext>
            </a:extLst>
          </p:cNvPr>
          <p:cNvPicPr>
            <a:picLocks noChangeAspect="1"/>
          </p:cNvPicPr>
          <p:nvPr/>
        </p:nvPicPr>
        <p:blipFill>
          <a:blip r:embed="rId7"/>
          <a:stretch>
            <a:fillRect/>
          </a:stretch>
        </p:blipFill>
        <p:spPr>
          <a:xfrm>
            <a:off x="2888891" y="8503593"/>
            <a:ext cx="573074" cy="597460"/>
          </a:xfrm>
          <a:prstGeom prst="rect">
            <a:avLst/>
          </a:prstGeom>
        </p:spPr>
      </p:pic>
      <p:pic>
        <p:nvPicPr>
          <p:cNvPr id="23" name="Picture 22">
            <a:extLst>
              <a:ext uri="{FF2B5EF4-FFF2-40B4-BE49-F238E27FC236}">
                <a16:creationId xmlns:a16="http://schemas.microsoft.com/office/drawing/2014/main" id="{8277C6B7-C208-4BBE-810A-777325BDB47A}"/>
              </a:ext>
            </a:extLst>
          </p:cNvPr>
          <p:cNvPicPr>
            <a:picLocks noChangeAspect="1"/>
          </p:cNvPicPr>
          <p:nvPr/>
        </p:nvPicPr>
        <p:blipFill>
          <a:blip r:embed="rId8"/>
          <a:stretch>
            <a:fillRect/>
          </a:stretch>
        </p:blipFill>
        <p:spPr>
          <a:xfrm>
            <a:off x="3508689" y="8372711"/>
            <a:ext cx="597460" cy="487722"/>
          </a:xfrm>
          <a:prstGeom prst="rect">
            <a:avLst/>
          </a:prstGeom>
        </p:spPr>
      </p:pic>
    </p:spTree>
    <p:extLst>
      <p:ext uri="{BB962C8B-B14F-4D97-AF65-F5344CB8AC3E}">
        <p14:creationId xmlns:p14="http://schemas.microsoft.com/office/powerpoint/2010/main" val="4289487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HEALTH UNIT UPDATE</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949E66B-92CB-DF44-A8E4-26A6A476B92B}"/>
              </a:ext>
            </a:extLst>
          </p:cNvPr>
          <p:cNvSpPr/>
          <p:nvPr/>
        </p:nvSpPr>
        <p:spPr>
          <a:xfrm>
            <a:off x="1591301" y="990601"/>
            <a:ext cx="931333" cy="23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5">
            <a:extLst>
              <a:ext uri="{FF2B5EF4-FFF2-40B4-BE49-F238E27FC236}">
                <a16:creationId xmlns:a16="http://schemas.microsoft.com/office/drawing/2014/main" id="{98B3153C-40C1-42DF-837E-8348361FCCC7}"/>
              </a:ext>
            </a:extLst>
          </p:cNvPr>
          <p:cNvSpPr txBox="1">
            <a:spLocks/>
          </p:cNvSpPr>
          <p:nvPr/>
        </p:nvSpPr>
        <p:spPr>
          <a:xfrm>
            <a:off x="457200" y="1387389"/>
            <a:ext cx="3089840" cy="1144063"/>
          </a:xfrm>
          <a:prstGeom prst="rect">
            <a:avLst/>
          </a:prstGeom>
          <a:ln w="28575" cap="flat" cmpd="sng" algn="ctr">
            <a:solidFill>
              <a:schemeClr val="accent5"/>
            </a:solidFill>
            <a:prstDash val="solid"/>
            <a:miter lim="800000"/>
          </a:ln>
        </p:spPr>
        <p:style>
          <a:lnRef idx="2">
            <a:schemeClr val="accent5"/>
          </a:lnRef>
          <a:fillRef idx="1">
            <a:schemeClr val="lt1"/>
          </a:fillRef>
          <a:effectRef idx="0">
            <a:schemeClr val="accent5"/>
          </a:effectRef>
          <a:fontRef idx="minor">
            <a:schemeClr val="dk1"/>
          </a:fontRef>
        </p:style>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dk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dk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dk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9pPr>
          </a:lstStyle>
          <a:p>
            <a:r>
              <a:rPr lang="en-US" sz="1200" dirty="0">
                <a:solidFill>
                  <a:srgbClr val="000000"/>
                </a:solidFill>
                <a:latin typeface="Cambria" panose="02040503050406030204" pitchFamily="18" charset="0"/>
                <a:ea typeface="Cambria" panose="02040503050406030204" pitchFamily="18" charset="0"/>
              </a:rPr>
              <a:t>South of the Sahara, the principal malaria mosquito, </a:t>
            </a:r>
            <a:r>
              <a:rPr lang="en-US" sz="1200" i="1" dirty="0">
                <a:solidFill>
                  <a:srgbClr val="000000"/>
                </a:solidFill>
                <a:latin typeface="Cambria" panose="02040503050406030204" pitchFamily="18" charset="0"/>
                <a:ea typeface="Cambria" panose="02040503050406030204" pitchFamily="18" charset="0"/>
              </a:rPr>
              <a:t>Anopheles gambiae</a:t>
            </a:r>
            <a:r>
              <a:rPr lang="en-US" sz="1200" dirty="0">
                <a:solidFill>
                  <a:srgbClr val="000000"/>
                </a:solidFill>
                <a:latin typeface="Cambria" panose="02040503050406030204" pitchFamily="18" charset="0"/>
                <a:ea typeface="Cambria" panose="02040503050406030204" pitchFamily="18" charset="0"/>
              </a:rPr>
              <a:t>, transmits malaria very efficiently. </a:t>
            </a:r>
          </a:p>
          <a:p>
            <a:r>
              <a:rPr lang="en-US" sz="1200" i="1" dirty="0">
                <a:solidFill>
                  <a:srgbClr val="000000"/>
                </a:solidFill>
                <a:latin typeface="Cambria" panose="02040503050406030204" pitchFamily="18" charset="0"/>
                <a:ea typeface="Cambria" panose="02040503050406030204" pitchFamily="18" charset="0"/>
              </a:rPr>
              <a:t>Plasmodium falciparum</a:t>
            </a:r>
            <a:r>
              <a:rPr lang="en-US" sz="1200" dirty="0">
                <a:solidFill>
                  <a:srgbClr val="000000"/>
                </a:solidFill>
                <a:latin typeface="Cambria" panose="02040503050406030204" pitchFamily="18" charset="0"/>
                <a:ea typeface="Cambria" panose="02040503050406030204" pitchFamily="18" charset="0"/>
              </a:rPr>
              <a:t>: Most common type of malaria parasite most often found in Africa</a:t>
            </a:r>
          </a:p>
        </p:txBody>
      </p:sp>
      <p:pic>
        <p:nvPicPr>
          <p:cNvPr id="9" name="Picture 8">
            <a:extLst>
              <a:ext uri="{FF2B5EF4-FFF2-40B4-BE49-F238E27FC236}">
                <a16:creationId xmlns:a16="http://schemas.microsoft.com/office/drawing/2014/main" id="{9FAE5360-FB6A-4A13-8AAC-8B04A328A02C}"/>
              </a:ext>
            </a:extLst>
          </p:cNvPr>
          <p:cNvPicPr>
            <a:picLocks noChangeAspect="1"/>
          </p:cNvPicPr>
          <p:nvPr/>
        </p:nvPicPr>
        <p:blipFill>
          <a:blip r:embed="rId3"/>
          <a:stretch>
            <a:fillRect/>
          </a:stretch>
        </p:blipFill>
        <p:spPr>
          <a:xfrm>
            <a:off x="4431071" y="7448799"/>
            <a:ext cx="2221217" cy="1904882"/>
          </a:xfrm>
          <a:prstGeom prst="rect">
            <a:avLst/>
          </a:prstGeom>
        </p:spPr>
      </p:pic>
      <p:sp>
        <p:nvSpPr>
          <p:cNvPr id="26" name="TextBox 25">
            <a:extLst>
              <a:ext uri="{FF2B5EF4-FFF2-40B4-BE49-F238E27FC236}">
                <a16:creationId xmlns:a16="http://schemas.microsoft.com/office/drawing/2014/main" id="{3D71C3CD-F48C-4CA1-9676-E15BC56A9BAB}"/>
              </a:ext>
            </a:extLst>
          </p:cNvPr>
          <p:cNvSpPr txBox="1"/>
          <p:nvPr/>
        </p:nvSpPr>
        <p:spPr>
          <a:xfrm>
            <a:off x="3733800" y="5854043"/>
            <a:ext cx="3542692" cy="132343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b="1" u="sng" dirty="0">
                <a:solidFill>
                  <a:srgbClr val="3C4245"/>
                </a:solidFill>
                <a:latin typeface="Cambria" panose="02040503050406030204" pitchFamily="18" charset="0"/>
                <a:ea typeface="Cambria" panose="02040503050406030204" pitchFamily="18" charset="0"/>
                <a:cs typeface="Open Sans" panose="020B0606030504020204" pitchFamily="34" charset="0"/>
              </a:rPr>
              <a:t>WHO (World Health Organization) Stats</a:t>
            </a:r>
            <a:r>
              <a:rPr lang="en-US" sz="1400" u="sng" dirty="0">
                <a:solidFill>
                  <a:srgbClr val="3C4245"/>
                </a:solidFill>
                <a:latin typeface="Cambria" panose="02040503050406030204" pitchFamily="18" charset="0"/>
                <a:ea typeface="Cambria" panose="02040503050406030204" pitchFamily="18" charset="0"/>
                <a:cs typeface="Open Sans" panose="020B0606030504020204" pitchFamily="34" charset="0"/>
              </a:rPr>
              <a:t>:</a:t>
            </a:r>
          </a:p>
          <a:p>
            <a:pPr marL="109299" indent="-109299">
              <a:buFont typeface="Arial" panose="020B0604020202020204" pitchFamily="34" charset="0"/>
              <a:buChar char="•"/>
            </a:pPr>
            <a:r>
              <a:rPr lang="en-US" sz="1100" dirty="0">
                <a:solidFill>
                  <a:srgbClr val="3C4245"/>
                </a:solidFill>
                <a:latin typeface="Cambria" panose="02040503050406030204" pitchFamily="18" charset="0"/>
                <a:ea typeface="Cambria" panose="02040503050406030204" pitchFamily="18" charset="0"/>
                <a:cs typeface="Open Sans" panose="020B0606030504020204" pitchFamily="34" charset="0"/>
              </a:rPr>
              <a:t>The WHO African Region carries a disproportionately high share of the global malaria burden. </a:t>
            </a:r>
          </a:p>
          <a:p>
            <a:pPr marL="109299" indent="-109299">
              <a:buFont typeface="Arial" panose="020B0604020202020204" pitchFamily="34" charset="0"/>
              <a:buChar char="•"/>
            </a:pPr>
            <a:r>
              <a:rPr lang="en-US" sz="1100" dirty="0">
                <a:solidFill>
                  <a:srgbClr val="3C4245"/>
                </a:solidFill>
                <a:latin typeface="Cambria" panose="02040503050406030204" pitchFamily="18" charset="0"/>
                <a:ea typeface="Cambria" panose="02040503050406030204" pitchFamily="18" charset="0"/>
                <a:cs typeface="Open Sans" panose="020B0606030504020204" pitchFamily="34" charset="0"/>
              </a:rPr>
              <a:t>In 2020, the region was home to 95% of malaria cases and 96% of malaria deaths. </a:t>
            </a:r>
          </a:p>
          <a:p>
            <a:pPr marL="109299" indent="-109299">
              <a:buFont typeface="Arial" panose="020B0604020202020204" pitchFamily="34" charset="0"/>
              <a:buChar char="•"/>
            </a:pPr>
            <a:r>
              <a:rPr lang="en-US" sz="1100" dirty="0">
                <a:solidFill>
                  <a:srgbClr val="3C4245"/>
                </a:solidFill>
                <a:latin typeface="Cambria" panose="02040503050406030204" pitchFamily="18" charset="0"/>
                <a:ea typeface="Cambria" panose="02040503050406030204" pitchFamily="18" charset="0"/>
                <a:cs typeface="Open Sans" panose="020B0606030504020204" pitchFamily="34" charset="0"/>
              </a:rPr>
              <a:t>Children under 5 accounted for an estimated 80% of all malaria deaths in the Region</a:t>
            </a:r>
          </a:p>
        </p:txBody>
      </p:sp>
      <p:sp>
        <p:nvSpPr>
          <p:cNvPr id="27" name="Text Placeholder 6">
            <a:extLst>
              <a:ext uri="{FF2B5EF4-FFF2-40B4-BE49-F238E27FC236}">
                <a16:creationId xmlns:a16="http://schemas.microsoft.com/office/drawing/2014/main" id="{642FB79F-1875-46ED-9528-02E07C4013F1}"/>
              </a:ext>
            </a:extLst>
          </p:cNvPr>
          <p:cNvSpPr txBox="1">
            <a:spLocks/>
          </p:cNvSpPr>
          <p:nvPr/>
        </p:nvSpPr>
        <p:spPr>
          <a:xfrm>
            <a:off x="3733800" y="985491"/>
            <a:ext cx="3581400" cy="311137"/>
          </a:xfrm>
          <a:prstGeom prst="rect">
            <a:avLst/>
          </a:prstGeom>
          <a:ln w="28575">
            <a:solidFill>
              <a:schemeClr val="accent5">
                <a:lumMod val="50000"/>
              </a:schemeClr>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What is Malaria?</a:t>
            </a:r>
          </a:p>
        </p:txBody>
      </p:sp>
      <p:sp>
        <p:nvSpPr>
          <p:cNvPr id="28" name="Text Placeholder 6">
            <a:extLst>
              <a:ext uri="{FF2B5EF4-FFF2-40B4-BE49-F238E27FC236}">
                <a16:creationId xmlns:a16="http://schemas.microsoft.com/office/drawing/2014/main" id="{04BE9406-86B9-4F10-A595-44EB2DDC1DF8}"/>
              </a:ext>
            </a:extLst>
          </p:cNvPr>
          <p:cNvSpPr txBox="1">
            <a:spLocks/>
          </p:cNvSpPr>
          <p:nvPr/>
        </p:nvSpPr>
        <p:spPr>
          <a:xfrm>
            <a:off x="457200" y="1019574"/>
            <a:ext cx="3124200" cy="277054"/>
          </a:xfrm>
          <a:prstGeom prst="rect">
            <a:avLst/>
          </a:prstGeom>
          <a:ln w="28575">
            <a:solidFill>
              <a:schemeClr val="accent2"/>
            </a:solidFill>
          </a:ln>
        </p:spPr>
        <p:txBody>
          <a:bodyPr>
            <a:normAutofit fontScale="92500"/>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Why is Malaria so common in Africa?</a:t>
            </a:r>
          </a:p>
        </p:txBody>
      </p:sp>
      <p:sp>
        <p:nvSpPr>
          <p:cNvPr id="29" name="Text Placeholder 6">
            <a:extLst>
              <a:ext uri="{FF2B5EF4-FFF2-40B4-BE49-F238E27FC236}">
                <a16:creationId xmlns:a16="http://schemas.microsoft.com/office/drawing/2014/main" id="{E8BEF0AC-FE90-42B9-84EE-C935FF41568B}"/>
              </a:ext>
            </a:extLst>
          </p:cNvPr>
          <p:cNvSpPr txBox="1">
            <a:spLocks/>
          </p:cNvSpPr>
          <p:nvPr/>
        </p:nvSpPr>
        <p:spPr>
          <a:xfrm>
            <a:off x="3733800" y="7222141"/>
            <a:ext cx="3542692" cy="335597"/>
          </a:xfrm>
          <a:prstGeom prst="rect">
            <a:avLst/>
          </a:prstGeom>
          <a:ln w="28575">
            <a:solidFill>
              <a:schemeClr val="accent2"/>
            </a:solidFill>
          </a:ln>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400" b="1" dirty="0">
                <a:latin typeface="Cambria" panose="02040503050406030204" pitchFamily="18" charset="0"/>
                <a:ea typeface="Cambria" panose="02040503050406030204" pitchFamily="18" charset="0"/>
              </a:rPr>
              <a:t>Malaria in Kenya … it is EVERYWHERE</a:t>
            </a:r>
          </a:p>
        </p:txBody>
      </p:sp>
      <p:sp>
        <p:nvSpPr>
          <p:cNvPr id="30" name="Content Placeholder 7">
            <a:extLst>
              <a:ext uri="{FF2B5EF4-FFF2-40B4-BE49-F238E27FC236}">
                <a16:creationId xmlns:a16="http://schemas.microsoft.com/office/drawing/2014/main" id="{C0331510-186F-4087-B574-CBB4DC9E296A}"/>
              </a:ext>
            </a:extLst>
          </p:cNvPr>
          <p:cNvSpPr txBox="1">
            <a:spLocks/>
          </p:cNvSpPr>
          <p:nvPr/>
        </p:nvSpPr>
        <p:spPr>
          <a:xfrm>
            <a:off x="3768160" y="1387389"/>
            <a:ext cx="3547040" cy="4466654"/>
          </a:xfrm>
          <a:prstGeom prst="rect">
            <a:avLst/>
          </a:prstGeom>
          <a:ln w="38100" cap="flat" cmpd="sng" algn="ctr">
            <a:solidFill>
              <a:schemeClr val="accent5"/>
            </a:solidFill>
            <a:prstDash val="solid"/>
            <a:miter lim="800000"/>
          </a:ln>
        </p:spPr>
        <p:style>
          <a:lnRef idx="2">
            <a:schemeClr val="accent5"/>
          </a:lnRef>
          <a:fillRef idx="1">
            <a:schemeClr val="lt1"/>
          </a:fillRef>
          <a:effectRef idx="0">
            <a:schemeClr val="accent5"/>
          </a:effectRef>
          <a:fontRef idx="minor">
            <a:schemeClr val="dk1"/>
          </a:fontRef>
        </p:style>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dk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dk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dk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dk1"/>
                </a:solidFill>
                <a:latin typeface="+mn-lt"/>
                <a:ea typeface="+mn-ea"/>
                <a:cs typeface="+mn-cs"/>
              </a:defRPr>
            </a:lvl9pPr>
          </a:lstStyle>
          <a:p>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An acute febrile illness caused by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Plasmodium</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parasites</a:t>
            </a:r>
          </a:p>
          <a:p>
            <a:pPr lvl="1"/>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Spread to people through the bites of infected female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Anopheles</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mosquitos.</a:t>
            </a:r>
          </a:p>
          <a:p>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There are 5 parasite species that cause malaria in humans, and 2 of these species –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P. falciparum</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and </a:t>
            </a:r>
            <a:r>
              <a:rPr lang="en-US" sz="1100" i="1" dirty="0">
                <a:solidFill>
                  <a:schemeClr val="tx1"/>
                </a:solidFill>
                <a:latin typeface="Cambria" panose="02040503050406030204" pitchFamily="18" charset="0"/>
                <a:ea typeface="Cambria" panose="02040503050406030204" pitchFamily="18" charset="0"/>
                <a:cs typeface="Open Sans" panose="020B0606030504020204" pitchFamily="34" charset="0"/>
              </a:rPr>
              <a:t>P. vivax</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 pose the greatest threat.</a:t>
            </a:r>
          </a:p>
          <a:p>
            <a:r>
              <a:rPr lang="en-US" sz="1100" b="1" i="1" dirty="0">
                <a:solidFill>
                  <a:schemeClr val="tx1"/>
                </a:solidFill>
                <a:latin typeface="Cambria" panose="02040503050406030204" pitchFamily="18" charset="0"/>
                <a:ea typeface="Cambria" panose="02040503050406030204" pitchFamily="18" charset="0"/>
                <a:cs typeface="Open Sans" panose="020B0606030504020204" pitchFamily="34" charset="0"/>
              </a:rPr>
              <a:t>P. falciparum</a:t>
            </a:r>
            <a:r>
              <a:rPr lang="en-US" sz="1100" b="1"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is the </a:t>
            </a:r>
            <a:r>
              <a:rPr lang="en-US" sz="1100" b="1" u="sng" dirty="0">
                <a:solidFill>
                  <a:schemeClr val="tx1"/>
                </a:solidFill>
                <a:latin typeface="Cambria" panose="02040503050406030204" pitchFamily="18" charset="0"/>
                <a:ea typeface="Cambria" panose="02040503050406030204" pitchFamily="18" charset="0"/>
                <a:cs typeface="Open Sans" panose="020B0606030504020204" pitchFamily="34" charset="0"/>
              </a:rPr>
              <a:t>deadliest</a:t>
            </a:r>
            <a:r>
              <a:rPr lang="en-US" sz="1100" dirty="0">
                <a:solidFill>
                  <a:schemeClr val="tx1"/>
                </a:solidFill>
                <a:latin typeface="Cambria" panose="02040503050406030204" pitchFamily="18" charset="0"/>
                <a:ea typeface="Cambria" panose="02040503050406030204" pitchFamily="18" charset="0"/>
                <a:cs typeface="Open Sans" panose="020B0606030504020204" pitchFamily="34" charset="0"/>
              </a:rPr>
              <a:t> malaria parasite and the </a:t>
            </a:r>
            <a:r>
              <a:rPr lang="en-US" sz="1100" b="1" dirty="0">
                <a:solidFill>
                  <a:schemeClr val="tx1"/>
                </a:solidFill>
                <a:latin typeface="Cambria" panose="02040503050406030204" pitchFamily="18" charset="0"/>
                <a:ea typeface="Cambria" panose="02040503050406030204" pitchFamily="18" charset="0"/>
                <a:cs typeface="Open Sans" panose="020B0606030504020204" pitchFamily="34" charset="0"/>
              </a:rPr>
              <a:t>most prevalent on the African continent!</a:t>
            </a:r>
          </a:p>
          <a:p>
            <a:r>
              <a:rPr lang="en-US" sz="1100" b="1" dirty="0">
                <a:solidFill>
                  <a:schemeClr val="tx1"/>
                </a:solidFill>
                <a:latin typeface="Cambria" panose="02040503050406030204" pitchFamily="18" charset="0"/>
                <a:ea typeface="Cambria" panose="02040503050406030204" pitchFamily="18" charset="0"/>
              </a:rPr>
              <a:t>Highest risk </a:t>
            </a:r>
            <a:r>
              <a:rPr lang="en-US" sz="1100" dirty="0">
                <a:solidFill>
                  <a:schemeClr val="tx1"/>
                </a:solidFill>
                <a:latin typeface="Cambria" panose="02040503050406030204" pitchFamily="18" charset="0"/>
                <a:ea typeface="Cambria" panose="02040503050406030204" pitchFamily="18" charset="0"/>
              </a:rPr>
              <a:t>are people who have little or no immunity to malaria </a:t>
            </a:r>
          </a:p>
          <a:p>
            <a:pPr lvl="1"/>
            <a:r>
              <a:rPr lang="en-US" sz="1100" dirty="0">
                <a:solidFill>
                  <a:schemeClr val="tx1"/>
                </a:solidFill>
                <a:latin typeface="Cambria" panose="02040503050406030204" pitchFamily="18" charset="0"/>
                <a:ea typeface="Cambria" panose="02040503050406030204" pitchFamily="18" charset="0"/>
              </a:rPr>
              <a:t>Young children (Children under 5)</a:t>
            </a:r>
          </a:p>
          <a:p>
            <a:pPr lvl="1"/>
            <a:r>
              <a:rPr lang="en-US" sz="1100" dirty="0">
                <a:solidFill>
                  <a:schemeClr val="tx1"/>
                </a:solidFill>
                <a:latin typeface="Cambria" panose="02040503050406030204" pitchFamily="18" charset="0"/>
                <a:ea typeface="Cambria" panose="02040503050406030204" pitchFamily="18" charset="0"/>
              </a:rPr>
              <a:t>Pregnant women (and the fetus)</a:t>
            </a:r>
          </a:p>
          <a:p>
            <a:pPr lvl="1"/>
            <a:r>
              <a:rPr lang="en-US" sz="1100" dirty="0">
                <a:solidFill>
                  <a:schemeClr val="tx1"/>
                </a:solidFill>
                <a:latin typeface="Cambria" panose="02040503050406030204" pitchFamily="18" charset="0"/>
                <a:ea typeface="Cambria" panose="02040503050406030204" pitchFamily="18" charset="0"/>
              </a:rPr>
              <a:t>Older adults</a:t>
            </a:r>
          </a:p>
          <a:p>
            <a:pPr lvl="1"/>
            <a:r>
              <a:rPr lang="en-US" sz="1100" dirty="0">
                <a:solidFill>
                  <a:srgbClr val="000000"/>
                </a:solidFill>
                <a:latin typeface="Cambria" panose="02040503050406030204" pitchFamily="18" charset="0"/>
                <a:ea typeface="Cambria" panose="02040503050406030204" pitchFamily="18" charset="0"/>
              </a:rPr>
              <a:t>Travelers coming from areas with no malaria</a:t>
            </a:r>
          </a:p>
          <a:p>
            <a:pPr lvl="1"/>
            <a:r>
              <a:rPr lang="en-US" sz="1100" dirty="0">
                <a:solidFill>
                  <a:srgbClr val="000000"/>
                </a:solidFill>
                <a:latin typeface="Cambria" panose="02040503050406030204" pitchFamily="18" charset="0"/>
                <a:ea typeface="Cambria" panose="02040503050406030204" pitchFamily="18" charset="0"/>
                <a:cs typeface="Open Sans" panose="020B0606030504020204" pitchFamily="34" charset="0"/>
              </a:rPr>
              <a:t>Those who’s immunity has waned</a:t>
            </a:r>
          </a:p>
          <a:p>
            <a:pPr lvl="2"/>
            <a:r>
              <a:rPr lang="en-US" sz="1100" dirty="0">
                <a:solidFill>
                  <a:srgbClr val="111111"/>
                </a:solidFill>
                <a:latin typeface="Cambria" panose="02040503050406030204" pitchFamily="18" charset="0"/>
                <a:ea typeface="Cambria" panose="02040503050406030204" pitchFamily="18" charset="0"/>
                <a:cs typeface="Quire Sans" panose="020B0502040204020203" pitchFamily="34" charset="0"/>
              </a:rPr>
              <a:t>Residents of a malaria region may be exposed to the disease enough to acquire a partial immunity, which can lessen the severity of malaria symptoms. This partial immunity can disappear if you move to a place where you're no longer frequently exposed to the parasite.</a:t>
            </a:r>
            <a:endParaRPr lang="en-US" sz="1100" dirty="0">
              <a:solidFill>
                <a:srgbClr val="3C4245"/>
              </a:solidFill>
              <a:latin typeface="Cambria" panose="02040503050406030204" pitchFamily="18" charset="0"/>
              <a:ea typeface="Cambria" panose="02040503050406030204" pitchFamily="18" charset="0"/>
              <a:cs typeface="Quire Sans" panose="020B0502040204020203" pitchFamily="34" charset="0"/>
            </a:endParaRPr>
          </a:p>
        </p:txBody>
      </p:sp>
      <p:pic>
        <p:nvPicPr>
          <p:cNvPr id="10" name="Picture 9">
            <a:extLst>
              <a:ext uri="{FF2B5EF4-FFF2-40B4-BE49-F238E27FC236}">
                <a16:creationId xmlns:a16="http://schemas.microsoft.com/office/drawing/2014/main" id="{A9E2D435-065D-4276-BB41-14863AE4DB26}"/>
              </a:ext>
            </a:extLst>
          </p:cNvPr>
          <p:cNvPicPr>
            <a:picLocks noChangeAspect="1"/>
          </p:cNvPicPr>
          <p:nvPr/>
        </p:nvPicPr>
        <p:blipFill>
          <a:blip r:embed="rId4"/>
          <a:stretch>
            <a:fillRect/>
          </a:stretch>
        </p:blipFill>
        <p:spPr>
          <a:xfrm>
            <a:off x="3886199" y="4655884"/>
            <a:ext cx="957867" cy="700551"/>
          </a:xfrm>
          <a:prstGeom prst="rect">
            <a:avLst/>
          </a:prstGeom>
        </p:spPr>
      </p:pic>
      <p:sp>
        <p:nvSpPr>
          <p:cNvPr id="31" name="TextBox 30">
            <a:extLst>
              <a:ext uri="{FF2B5EF4-FFF2-40B4-BE49-F238E27FC236}">
                <a16:creationId xmlns:a16="http://schemas.microsoft.com/office/drawing/2014/main" id="{53C23709-EDD1-41E2-99FE-107250894BFE}"/>
              </a:ext>
            </a:extLst>
          </p:cNvPr>
          <p:cNvSpPr txBox="1"/>
          <p:nvPr/>
        </p:nvSpPr>
        <p:spPr>
          <a:xfrm>
            <a:off x="457200" y="3260368"/>
            <a:ext cx="3124200" cy="6017032"/>
          </a:xfrm>
          <a:prstGeom prst="rect">
            <a:avLst/>
          </a:prstGeom>
          <a:noFill/>
          <a:ln w="28575">
            <a:solidFill>
              <a:schemeClr val="accent5"/>
            </a:solidFill>
          </a:ln>
        </p:spPr>
        <p:txBody>
          <a:bodyPr wrap="square">
            <a:spAutoFit/>
          </a:bodyPr>
          <a:lstStyle/>
          <a:p>
            <a:r>
              <a:rPr lang="en-US" sz="1100" i="1" dirty="0">
                <a:solidFill>
                  <a:srgbClr val="000000"/>
                </a:solidFill>
                <a:latin typeface="Cambria" panose="02040503050406030204" pitchFamily="18" charset="0"/>
                <a:ea typeface="Cambria" panose="02040503050406030204" pitchFamily="18" charset="0"/>
              </a:rPr>
              <a:t>Is it recommended to take Malaria preventative medication if we live in Nairobi?</a:t>
            </a:r>
          </a:p>
          <a:p>
            <a:pPr lvl="1"/>
            <a:r>
              <a:rPr lang="en-US" sz="1100" u="sng" dirty="0">
                <a:solidFill>
                  <a:srgbClr val="FF0000"/>
                </a:solidFill>
                <a:latin typeface="Cambria" panose="02040503050406030204" pitchFamily="18" charset="0"/>
                <a:ea typeface="Cambria" panose="02040503050406030204" pitchFamily="18" charset="0"/>
                <a:cs typeface="Times New Roman" panose="02020603050405020304" pitchFamily="18" charset="0"/>
              </a:rPr>
              <a:t>Yes</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100" b="0" dirty="0">
                <a:latin typeface="Cambria" panose="02040503050406030204" pitchFamily="18" charset="0"/>
                <a:ea typeface="Cambria" panose="02040503050406030204" pitchFamily="18" charset="0"/>
                <a:cs typeface="Times New Roman" panose="02020603050405020304" pitchFamily="18" charset="0"/>
              </a:rPr>
              <a:t>The CDC and </a:t>
            </a:r>
            <a:r>
              <a:rPr lang="en-US" sz="1100" b="0" dirty="0" err="1">
                <a:latin typeface="Cambria" panose="02040503050406030204" pitchFamily="18" charset="0"/>
                <a:ea typeface="Cambria" panose="02040503050406030204" pitchFamily="18" charset="0"/>
                <a:cs typeface="Times New Roman" panose="02020603050405020304" pitchFamily="18" charset="0"/>
              </a:rPr>
              <a:t>Travax</a:t>
            </a:r>
            <a:r>
              <a:rPr lang="en-US" sz="1100" b="0" dirty="0">
                <a:latin typeface="Cambria" panose="02040503050406030204" pitchFamily="18" charset="0"/>
                <a:ea typeface="Cambria" panose="02040503050406030204" pitchFamily="18" charset="0"/>
                <a:cs typeface="Times New Roman" panose="02020603050405020304" pitchFamily="18" charset="0"/>
              </a:rPr>
              <a:t> both recommend taking prophylactic malaria medications in Nairobi as well as any area in Kenya below an elevation of 8200 feet.  The Health Unit policy encourages all patients to take one of the 3 available anti-malarial prophylactic medications</a:t>
            </a:r>
            <a:r>
              <a:rPr lang="en-US" sz="1100" dirty="0">
                <a:latin typeface="Cambria" panose="02040503050406030204" pitchFamily="18" charset="0"/>
                <a:ea typeface="Cambria" panose="02040503050406030204" pitchFamily="18" charset="0"/>
                <a:cs typeface="Times New Roman" panose="02020603050405020304" pitchFamily="18" charset="0"/>
              </a:rPr>
              <a:t>. </a:t>
            </a:r>
          </a:p>
          <a:p>
            <a:pPr lvl="1"/>
            <a:endParaRPr lang="en-US" sz="1100" i="1" dirty="0">
              <a:latin typeface="Cambria" panose="02040503050406030204" pitchFamily="18" charset="0"/>
              <a:ea typeface="Cambria" panose="02040503050406030204" pitchFamily="18" charset="0"/>
            </a:endParaRPr>
          </a:p>
          <a:p>
            <a:r>
              <a:rPr lang="en-US" sz="1100" i="1" dirty="0">
                <a:latin typeface="Cambria" panose="02040503050406030204" pitchFamily="18" charset="0"/>
                <a:ea typeface="Cambria" panose="02040503050406030204" pitchFamily="18" charset="0"/>
              </a:rPr>
              <a:t>Does anyone really get Malaria from going on Safari or to the beach for just a few days?</a:t>
            </a:r>
          </a:p>
          <a:p>
            <a:pPr lvl="1"/>
            <a:r>
              <a:rPr lang="en-US" sz="1100" u="sng" dirty="0">
                <a:solidFill>
                  <a:srgbClr val="FF0000"/>
                </a:solidFill>
                <a:latin typeface="Cambria" panose="02040503050406030204" pitchFamily="18" charset="0"/>
                <a:ea typeface="Cambria" panose="02040503050406030204" pitchFamily="18" charset="0"/>
              </a:rPr>
              <a:t>Yes</a:t>
            </a:r>
            <a:r>
              <a:rPr lang="en-US" sz="1100" b="0" dirty="0">
                <a:latin typeface="Cambria" panose="02040503050406030204" pitchFamily="18" charset="0"/>
                <a:ea typeface="Cambria" panose="02040503050406030204" pitchFamily="18" charset="0"/>
              </a:rPr>
              <a:t>, it can happen to you if you do not take the proper steps to prevent it. The risk in some locations is higher than others. The incidence of contracting Malaria in our population is low mostly because of our prevention strategy and because risk is lower in Nairobi. However, </a:t>
            </a:r>
            <a:r>
              <a:rPr lang="en-US" sz="1100" dirty="0">
                <a:latin typeface="Cambria" panose="02040503050406030204" pitchFamily="18" charset="0"/>
                <a:ea typeface="Cambria" panose="02040503050406030204" pitchFamily="18" charset="0"/>
              </a:rPr>
              <a:t>it does happen to our patients</a:t>
            </a:r>
            <a:r>
              <a:rPr lang="en-US" sz="1100" b="0" dirty="0">
                <a:latin typeface="Cambria" panose="02040503050406030204" pitchFamily="18" charset="0"/>
                <a:ea typeface="Cambria" panose="02040503050406030204" pitchFamily="18" charset="0"/>
              </a:rPr>
              <a:t>, so do what you can to prevent it because it is a terrible disease that can be fatal!</a:t>
            </a:r>
          </a:p>
          <a:p>
            <a:pPr lvl="1"/>
            <a:endParaRPr lang="en-US" sz="1100" b="0" dirty="0">
              <a:latin typeface="Cambria" panose="02040503050406030204" pitchFamily="18" charset="0"/>
              <a:ea typeface="Cambria" panose="02040503050406030204" pitchFamily="18" charset="0"/>
            </a:endParaRPr>
          </a:p>
          <a:p>
            <a:r>
              <a:rPr lang="en-US" sz="1100" i="1" dirty="0">
                <a:latin typeface="Cambria" panose="02040503050406030204" pitchFamily="18" charset="0"/>
                <a:ea typeface="Cambria" panose="02040503050406030204" pitchFamily="18" charset="0"/>
              </a:rPr>
              <a:t>I am going to a game park at the same or similar altitude as Nairobi, should I take malaria prevention medications?</a:t>
            </a:r>
          </a:p>
          <a:p>
            <a:pPr lvl="1"/>
            <a:r>
              <a:rPr lang="en-US" sz="1100" u="sng" dirty="0">
                <a:solidFill>
                  <a:srgbClr val="FF0000"/>
                </a:solidFill>
                <a:latin typeface="Cambria" panose="02040503050406030204" pitchFamily="18" charset="0"/>
                <a:ea typeface="Cambria" panose="02040503050406030204" pitchFamily="18" charset="0"/>
              </a:rPr>
              <a:t>Yes</a:t>
            </a:r>
            <a:r>
              <a:rPr lang="en-US" sz="1100" dirty="0">
                <a:latin typeface="Cambria" panose="02040503050406030204" pitchFamily="18" charset="0"/>
                <a:ea typeface="Cambria" panose="02040503050406030204" pitchFamily="18" charset="0"/>
              </a:rPr>
              <a:t>, </a:t>
            </a:r>
            <a:r>
              <a:rPr lang="en-US" sz="1100" b="0" dirty="0">
                <a:latin typeface="Cambria" panose="02040503050406030204" pitchFamily="18" charset="0"/>
                <a:ea typeface="Cambria" panose="02040503050406030204" pitchFamily="18" charset="0"/>
              </a:rPr>
              <a:t>according to the CDC Malaria preventative medication should be taken in </a:t>
            </a:r>
            <a:r>
              <a:rPr lang="en-US" sz="1100" dirty="0">
                <a:latin typeface="Cambria" panose="02040503050406030204" pitchFamily="18" charset="0"/>
                <a:ea typeface="Cambria" panose="02040503050406030204" pitchFamily="18" charset="0"/>
              </a:rPr>
              <a:t>“</a:t>
            </a:r>
            <a:r>
              <a:rPr lang="en-US" sz="1100" b="0" dirty="0">
                <a:solidFill>
                  <a:srgbClr val="000000"/>
                </a:solidFill>
                <a:latin typeface="Cambria" panose="02040503050406030204" pitchFamily="18" charset="0"/>
                <a:ea typeface="Cambria" panose="02040503050406030204" pitchFamily="18" charset="0"/>
              </a:rPr>
              <a:t>All areas (including game parks) below 2,500 m (~8,200 ft) elevation”</a:t>
            </a:r>
          </a:p>
          <a:p>
            <a:pPr lvl="1"/>
            <a:endParaRPr lang="en-US" sz="1100" b="0" dirty="0">
              <a:solidFill>
                <a:srgbClr val="000000"/>
              </a:solidFill>
              <a:latin typeface="Cambria" panose="02040503050406030204" pitchFamily="18" charset="0"/>
              <a:ea typeface="Cambria" panose="02040503050406030204" pitchFamily="18" charset="0"/>
            </a:endParaRPr>
          </a:p>
          <a:p>
            <a:r>
              <a:rPr lang="en-US" sz="1100" i="1" dirty="0">
                <a:latin typeface="Cambria" panose="02040503050406030204" pitchFamily="18" charset="0"/>
                <a:ea typeface="Cambria" panose="02040503050406030204" pitchFamily="18" charset="0"/>
              </a:rPr>
              <a:t>Please read these cases of people who didn’t take proper precautions, and contracted malaria:</a:t>
            </a:r>
          </a:p>
          <a:p>
            <a:pPr lvl="1"/>
            <a:r>
              <a:rPr lang="en-US" sz="1100" dirty="0">
                <a:latin typeface="Cambria" panose="02040503050406030204" pitchFamily="18" charset="0"/>
                <a:ea typeface="Cambria" panose="02040503050406030204" pitchFamily="18" charset="0"/>
                <a:hlinkClick r:id="rId5"/>
              </a:rPr>
              <a:t>https://www.cdc.gov/malaria/stories/index.html</a:t>
            </a:r>
            <a:r>
              <a:rPr lang="en-US" sz="1100" dirty="0">
                <a:latin typeface="Cambria" panose="02040503050406030204" pitchFamily="18" charset="0"/>
                <a:ea typeface="Cambria" panose="02040503050406030204" pitchFamily="18" charset="0"/>
              </a:rPr>
              <a:t> </a:t>
            </a:r>
          </a:p>
        </p:txBody>
      </p:sp>
      <p:pic>
        <p:nvPicPr>
          <p:cNvPr id="33" name="Picture 32">
            <a:extLst>
              <a:ext uri="{FF2B5EF4-FFF2-40B4-BE49-F238E27FC236}">
                <a16:creationId xmlns:a16="http://schemas.microsoft.com/office/drawing/2014/main" id="{C0D4300A-0288-44A0-BAEB-B38917B01F5D}"/>
              </a:ext>
            </a:extLst>
          </p:cNvPr>
          <p:cNvPicPr>
            <a:picLocks noChangeAspect="1"/>
          </p:cNvPicPr>
          <p:nvPr/>
        </p:nvPicPr>
        <p:blipFill>
          <a:blip r:embed="rId6"/>
          <a:stretch>
            <a:fillRect/>
          </a:stretch>
        </p:blipFill>
        <p:spPr>
          <a:xfrm>
            <a:off x="457200" y="2702846"/>
            <a:ext cx="3089840" cy="446092"/>
          </a:xfrm>
          <a:prstGeom prst="rect">
            <a:avLst/>
          </a:prstGeom>
        </p:spPr>
      </p:pic>
    </p:spTree>
    <p:extLst>
      <p:ext uri="{BB962C8B-B14F-4D97-AF65-F5344CB8AC3E}">
        <p14:creationId xmlns:p14="http://schemas.microsoft.com/office/powerpoint/2010/main" val="66350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D0B508-8972-FD41-B03D-C6F3FCCBE5BC}"/>
              </a:ext>
            </a:extLst>
          </p:cNvPr>
          <p:cNvSpPr/>
          <p:nvPr/>
        </p:nvSpPr>
        <p:spPr>
          <a:xfrm>
            <a:off x="457200" y="1032001"/>
            <a:ext cx="3428998" cy="39068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8D3AFCD-68D1-43A2-B4BB-9AFD2F864FC6}"/>
              </a:ext>
            </a:extLst>
          </p:cNvPr>
          <p:cNvPicPr>
            <a:picLocks noChangeAspect="1"/>
          </p:cNvPicPr>
          <p:nvPr/>
        </p:nvPicPr>
        <p:blipFill>
          <a:blip r:embed="rId3"/>
          <a:stretch>
            <a:fillRect/>
          </a:stretch>
        </p:blipFill>
        <p:spPr>
          <a:xfrm>
            <a:off x="377296" y="4938841"/>
            <a:ext cx="7017806" cy="4622711"/>
          </a:xfrm>
          <a:prstGeom prst="rect">
            <a:avLst/>
          </a:prstGeom>
        </p:spPr>
      </p:pic>
      <p:cxnSp>
        <p:nvCxnSpPr>
          <p:cNvPr id="6" name="Straight Connector 5">
            <a:extLst>
              <a:ext uri="{FF2B5EF4-FFF2-40B4-BE49-F238E27FC236}">
                <a16:creationId xmlns:a16="http://schemas.microsoft.com/office/drawing/2014/main" id="{C174927F-3138-47F4-8350-5632043AC7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EMBASSY UPDATES</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AutoShape 2">
            <a:extLst>
              <a:ext uri="{FF2B5EF4-FFF2-40B4-BE49-F238E27FC236}">
                <a16:creationId xmlns:a16="http://schemas.microsoft.com/office/drawing/2014/main" id="{D36ECD59-EC6B-49BD-AF70-68CA304ECFBD}"/>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5" name="Straight Connector 14">
            <a:extLst>
              <a:ext uri="{FF2B5EF4-FFF2-40B4-BE49-F238E27FC236}">
                <a16:creationId xmlns:a16="http://schemas.microsoft.com/office/drawing/2014/main" id="{0BA5753D-D520-BE46-8A58-3237839D74CA}"/>
              </a:ext>
            </a:extLst>
          </p:cNvPr>
          <p:cNvCxnSpPr/>
          <p:nvPr/>
        </p:nvCxnSpPr>
        <p:spPr>
          <a:xfrm>
            <a:off x="297394" y="10165417"/>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477147B0-B937-F546-B33C-7FBA6D213F69}"/>
              </a:ext>
            </a:extLst>
          </p:cNvPr>
          <p:cNvSpPr>
            <a:spLocks noChangeArrowheads="1"/>
          </p:cNvSpPr>
          <p:nvPr/>
        </p:nvSpPr>
        <p:spPr bwMode="auto">
          <a:xfrm>
            <a:off x="0" y="29337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AutoShape 12">
            <a:extLst>
              <a:ext uri="{FF2B5EF4-FFF2-40B4-BE49-F238E27FC236}">
                <a16:creationId xmlns:a16="http://schemas.microsoft.com/office/drawing/2014/main" id="{2B26C5E5-8B80-3343-901A-7F7474584969}"/>
              </a:ext>
            </a:extLst>
          </p:cNvPr>
          <p:cNvSpPr>
            <a:spLocks noChangeAspect="1" noChangeArrowheads="1"/>
          </p:cNvSpPr>
          <p:nvPr/>
        </p:nvSpPr>
        <p:spPr bwMode="auto">
          <a:xfrm>
            <a:off x="38862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86656B53-7DC1-7741-B3FB-994CFAD2E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286" y="3163465"/>
            <a:ext cx="1162903" cy="116290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B6762AAE-7AE8-4A87-8373-FCFFAE89A7B0}"/>
              </a:ext>
            </a:extLst>
          </p:cNvPr>
          <p:cNvCxnSpPr/>
          <p:nvPr/>
        </p:nvCxnSpPr>
        <p:spPr>
          <a:xfrm>
            <a:off x="669375" y="5059778"/>
            <a:ext cx="6725727"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996C81-E7FC-EC42-ACAC-DA85B486C527}"/>
              </a:ext>
            </a:extLst>
          </p:cNvPr>
          <p:cNvCxnSpPr/>
          <p:nvPr/>
        </p:nvCxnSpPr>
        <p:spPr>
          <a:xfrm>
            <a:off x="3922713" y="1032001"/>
            <a:ext cx="0" cy="3774668"/>
          </a:xfrm>
          <a:prstGeom prst="line">
            <a:avLst/>
          </a:prstGeom>
        </p:spPr>
        <p:style>
          <a:lnRef idx="1">
            <a:schemeClr val="accent4"/>
          </a:lnRef>
          <a:fillRef idx="0">
            <a:schemeClr val="accent4"/>
          </a:fillRef>
          <a:effectRef idx="0">
            <a:schemeClr val="accent4"/>
          </a:effectRef>
          <a:fontRef idx="minor">
            <a:schemeClr val="tx1"/>
          </a:fontRef>
        </p:style>
      </p:cxnSp>
      <p:sp>
        <p:nvSpPr>
          <p:cNvPr id="16" name="Rectangle 15">
            <a:extLst>
              <a:ext uri="{FF2B5EF4-FFF2-40B4-BE49-F238E27FC236}">
                <a16:creationId xmlns:a16="http://schemas.microsoft.com/office/drawing/2014/main" id="{ED1D35FB-96AB-EB43-B84E-0335A118D7E0}"/>
              </a:ext>
            </a:extLst>
          </p:cNvPr>
          <p:cNvSpPr/>
          <p:nvPr/>
        </p:nvSpPr>
        <p:spPr>
          <a:xfrm>
            <a:off x="3973052" y="1039019"/>
            <a:ext cx="3246445" cy="2569934"/>
          </a:xfrm>
          <a:prstGeom prst="rect">
            <a:avLst/>
          </a:prstGeom>
        </p:spPr>
        <p:txBody>
          <a:bodyPr wrap="square">
            <a:spAutoFit/>
          </a:bodyPr>
          <a:lstStyle/>
          <a:p>
            <a:pPr algn="ctr"/>
            <a:r>
              <a:rPr lang="en-PH" b="1" dirty="0">
                <a:solidFill>
                  <a:srgbClr val="201F1E"/>
                </a:solidFill>
                <a:latin typeface="Cambria" panose="02040503050406030204" pitchFamily="18" charset="0"/>
              </a:rPr>
              <a:t>Volunteers Needed</a:t>
            </a:r>
          </a:p>
          <a:p>
            <a:r>
              <a:rPr lang="en-PH" sz="1100" dirty="0">
                <a:solidFill>
                  <a:srgbClr val="201F1E"/>
                </a:solidFill>
                <a:latin typeface="Cambria" panose="02040503050406030204" pitchFamily="18" charset="0"/>
              </a:rPr>
              <a:t>Hey, Mission – here’s your chance to show off your acting skills! The RSO is looking for able-bodied volunteers to serve as role players to support a special on-compound drill to take place between Noon and 3PM on Friday, February 25</a:t>
            </a:r>
            <a:r>
              <a:rPr lang="en-PH" sz="1100" baseline="30000" dirty="0">
                <a:solidFill>
                  <a:srgbClr val="201F1E"/>
                </a:solidFill>
                <a:latin typeface="Cambria" panose="02040503050406030204" pitchFamily="18" charset="0"/>
              </a:rPr>
              <a:t>th</a:t>
            </a:r>
            <a:r>
              <a:rPr lang="en-PH" sz="1100" dirty="0">
                <a:solidFill>
                  <a:srgbClr val="201F1E"/>
                </a:solidFill>
                <a:latin typeface="Cambria" panose="02040503050406030204" pitchFamily="18" charset="0"/>
              </a:rPr>
              <a:t>.  Volunteers would likely play vandals and intruders, and should expect to be detained and possibly handcuffed at some point in the drill.  To sign up, email Jason </a:t>
            </a:r>
            <a:r>
              <a:rPr lang="en-PH" sz="1100" dirty="0" err="1">
                <a:solidFill>
                  <a:srgbClr val="201F1E"/>
                </a:solidFill>
                <a:latin typeface="Cambria" panose="02040503050406030204" pitchFamily="18" charset="0"/>
              </a:rPr>
              <a:t>Bierly</a:t>
            </a:r>
            <a:r>
              <a:rPr lang="en-PH" sz="1100" dirty="0">
                <a:solidFill>
                  <a:srgbClr val="201F1E"/>
                </a:solidFill>
                <a:latin typeface="Cambria" panose="02040503050406030204" pitchFamily="18" charset="0"/>
              </a:rPr>
              <a:t>: </a:t>
            </a:r>
            <a:r>
              <a:rPr lang="en-PH" sz="1100" dirty="0">
                <a:solidFill>
                  <a:srgbClr val="201F1E"/>
                </a:solidFill>
                <a:latin typeface="Cambria" panose="02040503050406030204" pitchFamily="18" charset="0"/>
                <a:hlinkClick r:id="rId5"/>
              </a:rPr>
              <a:t>bierlyje@state.gov</a:t>
            </a:r>
            <a:r>
              <a:rPr lang="en-PH" sz="1100" dirty="0">
                <a:solidFill>
                  <a:srgbClr val="201F1E"/>
                </a:solidFill>
                <a:latin typeface="Cambria" panose="02040503050406030204" pitchFamily="18" charset="0"/>
              </a:rPr>
              <a:t> and David Silva: </a:t>
            </a:r>
            <a:r>
              <a:rPr lang="en-PH" sz="1100" dirty="0">
                <a:solidFill>
                  <a:srgbClr val="201F1E"/>
                </a:solidFill>
                <a:latin typeface="Cambria" panose="02040503050406030204" pitchFamily="18" charset="0"/>
                <a:hlinkClick r:id="rId6"/>
              </a:rPr>
              <a:t>silvadm@state.gov</a:t>
            </a:r>
            <a:endParaRPr lang="en-PH" sz="1100" dirty="0">
              <a:solidFill>
                <a:srgbClr val="201F1E"/>
              </a:solidFill>
              <a:latin typeface="Cambria" panose="02040503050406030204" pitchFamily="18" charset="0"/>
            </a:endParaRPr>
          </a:p>
          <a:p>
            <a:endParaRPr lang="en-PH" sz="1100" dirty="0">
              <a:solidFill>
                <a:srgbClr val="201F1E"/>
              </a:solidFill>
              <a:latin typeface="Cambria" panose="02040503050406030204" pitchFamily="18" charset="0"/>
            </a:endParaRPr>
          </a:p>
          <a:p>
            <a:endParaRPr lang="en-PH" sz="1100" dirty="0">
              <a:solidFill>
                <a:srgbClr val="201F1E"/>
              </a:solidFill>
              <a:latin typeface="Cambria" panose="02040503050406030204" pitchFamily="18" charset="0"/>
            </a:endParaRPr>
          </a:p>
          <a:p>
            <a:endParaRPr lang="en-US" sz="1100" dirty="0">
              <a:latin typeface="Cambria" panose="02040503050406030204" pitchFamily="18" charset="0"/>
            </a:endParaRPr>
          </a:p>
        </p:txBody>
      </p:sp>
      <p:pic>
        <p:nvPicPr>
          <p:cNvPr id="1032" name="Picture 8" descr="Smiley Survey methodology Paid survey Customer Computer Icons, smiley, face, text png thumbnail">
            <a:extLst>
              <a:ext uri="{FF2B5EF4-FFF2-40B4-BE49-F238E27FC236}">
                <a16:creationId xmlns:a16="http://schemas.microsoft.com/office/drawing/2014/main" id="{455BFA39-24B7-8447-AF11-7CC4E313D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335" y="1122492"/>
            <a:ext cx="3253342" cy="2123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ef, robber, Thief, robber png thumbnail">
            <a:extLst>
              <a:ext uri="{FF2B5EF4-FFF2-40B4-BE49-F238E27FC236}">
                <a16:creationId xmlns:a16="http://schemas.microsoft.com/office/drawing/2014/main" id="{B0A38330-A4A4-5B47-ACC5-E17FC8609A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4567" y="3122650"/>
            <a:ext cx="1008854" cy="13770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ton Police officer, Riot police, people, united States png thumbnail">
            <a:extLst>
              <a:ext uri="{FF2B5EF4-FFF2-40B4-BE49-F238E27FC236}">
                <a16:creationId xmlns:a16="http://schemas.microsoft.com/office/drawing/2014/main" id="{8BAE1D2C-712A-BE45-B2C7-7DAE780CBFB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703" r="42931" b="-1"/>
          <a:stretch/>
        </p:blipFill>
        <p:spPr bwMode="auto">
          <a:xfrm>
            <a:off x="5988142" y="3616222"/>
            <a:ext cx="1260920" cy="12975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F22E36F-180B-0D48-9F64-8339F760657C}"/>
              </a:ext>
            </a:extLst>
          </p:cNvPr>
          <p:cNvSpPr txBox="1"/>
          <p:nvPr/>
        </p:nvSpPr>
        <p:spPr>
          <a:xfrm>
            <a:off x="544054" y="2538669"/>
            <a:ext cx="2091036" cy="2462213"/>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100" b="1" dirty="0">
                <a:solidFill>
                  <a:srgbClr val="201F1E"/>
                </a:solidFill>
                <a:latin typeface="Cambria" panose="02040503050406030204" pitchFamily="18" charset="0"/>
              </a:rPr>
              <a:t>The ICASS survey is a valuable tool in helping Management improve service delivery.  </a:t>
            </a:r>
          </a:p>
          <a:p>
            <a:pPr lvl="0" defTabSz="914400" eaLnBrk="0" fontAlgn="base" hangingPunct="0">
              <a:spcBef>
                <a:spcPct val="0"/>
              </a:spcBef>
              <a:spcAft>
                <a:spcPct val="0"/>
              </a:spcAft>
            </a:pPr>
            <a:endParaRPr lang="en-US" altLang="en-US" sz="1100" b="1" dirty="0">
              <a:solidFill>
                <a:srgbClr val="201F1E"/>
              </a:solidFill>
              <a:latin typeface="Cambria" panose="02040503050406030204" pitchFamily="18" charset="0"/>
            </a:endParaRPr>
          </a:p>
          <a:p>
            <a:pPr lvl="0" defTabSz="914400" eaLnBrk="0" fontAlgn="base" hangingPunct="0">
              <a:spcBef>
                <a:spcPct val="0"/>
              </a:spcBef>
              <a:spcAft>
                <a:spcPct val="0"/>
              </a:spcAft>
            </a:pPr>
            <a:r>
              <a:rPr lang="en-US" altLang="en-US" sz="1100" b="1" dirty="0">
                <a:solidFill>
                  <a:srgbClr val="201F1E"/>
                </a:solidFill>
                <a:latin typeface="Cambria" panose="02040503050406030204" pitchFamily="18" charset="0"/>
              </a:rPr>
              <a:t>Are you happy with the services?  Is there room for improvement?  We want to hear from you!  Click on the link or use QR code  below to complete the survey.</a:t>
            </a:r>
            <a:endParaRPr lang="en-US" altLang="en-US" sz="1100" dirty="0">
              <a:latin typeface="Cambria" panose="02040503050406030204" pitchFamily="18" charset="0"/>
            </a:endParaRPr>
          </a:p>
          <a:p>
            <a:pPr lvl="0" defTabSz="914400" eaLnBrk="0" fontAlgn="base" hangingPunct="0">
              <a:spcBef>
                <a:spcPct val="0"/>
              </a:spcBef>
              <a:spcAft>
                <a:spcPct val="0"/>
              </a:spcAft>
            </a:pPr>
            <a:r>
              <a:rPr lang="en-US" altLang="en-US" sz="1100" u="sng" dirty="0">
                <a:solidFill>
                  <a:srgbClr val="0563C1"/>
                </a:solidFill>
                <a:latin typeface="Cambria" panose="02040503050406030204" pitchFamily="18" charset="0"/>
                <a:cs typeface="Arial" panose="020B0604020202020204" pitchFamily="34" charset="0"/>
                <a:hlinkClick r:id="rId10" tooltip="Original URL: https://survey.alchemer.com/s3/6650799/ICASSCustomerSatisfactionSurvey2022. Click or tap if you trust this link."/>
              </a:rPr>
              <a:t>https://survey.alchemer.com/s3/6650799/ICASSCustomerSatisfactionSurvey2022</a:t>
            </a:r>
            <a:endParaRPr lang="en-US" altLang="en-US" sz="1100" dirty="0">
              <a:latin typeface="Cambria" panose="02040503050406030204" pitchFamily="18" charset="0"/>
            </a:endParaRPr>
          </a:p>
        </p:txBody>
      </p:sp>
    </p:spTree>
    <p:extLst>
      <p:ext uri="{BB962C8B-B14F-4D97-AF65-F5344CB8AC3E}">
        <p14:creationId xmlns:p14="http://schemas.microsoft.com/office/powerpoint/2010/main" val="16229637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E17DEAA04AD3438D354D2173047589" ma:contentTypeVersion="11" ma:contentTypeDescription="Create a new document." ma:contentTypeScope="" ma:versionID="dff0c8e9e3a29910b5212ef4df85d400">
  <xsd:schema xmlns:xsd="http://www.w3.org/2001/XMLSchema" xmlns:xs="http://www.w3.org/2001/XMLSchema" xmlns:p="http://schemas.microsoft.com/office/2006/metadata/properties" xmlns:ns2="9da864af-2ebd-4ffc-9155-4f87b758b895" xmlns:ns3="a4175594-bfea-4ef3-bea6-20d36d56fa3a" xmlns:ns4="beefca68-50e0-4f9f-92a4-60a45e5bff62" targetNamespace="http://schemas.microsoft.com/office/2006/metadata/properties" ma:root="true" ma:fieldsID="40ddcfa9918d13b7cec54e1be55ba438" ns2:_="" ns3:_="" ns4:_="">
    <xsd:import namespace="9da864af-2ebd-4ffc-9155-4f87b758b895"/>
    <xsd:import namespace="a4175594-bfea-4ef3-bea6-20d36d56fa3a"/>
    <xsd:import namespace="beefca68-50e0-4f9f-92a4-60a45e5bff6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864af-2ebd-4ffc-9155-4f87b758b89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4175594-bfea-4ef3-bea6-20d36d56fa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efca68-50e0-4f9f-92a4-60a45e5bff6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99119A-2BD8-4010-A8EB-EEBB79F06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a864af-2ebd-4ffc-9155-4f87b758b895"/>
    <ds:schemaRef ds:uri="a4175594-bfea-4ef3-bea6-20d36d56fa3a"/>
    <ds:schemaRef ds:uri="beefca68-50e0-4f9f-92a4-60a45e5bf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B277B3-669A-486C-9375-5E2F2E31527C}">
  <ds:schemaRefs>
    <ds:schemaRef ds:uri="http://schemas.microsoft.com/office/2006/documentManagement/types"/>
    <ds:schemaRef ds:uri="beefca68-50e0-4f9f-92a4-60a45e5bff62"/>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 ds:uri="a4175594-bfea-4ef3-bea6-20d36d56fa3a"/>
    <ds:schemaRef ds:uri="9da864af-2ebd-4ffc-9155-4f87b758b895"/>
    <ds:schemaRef ds:uri="http://www.w3.org/XML/1998/namespace"/>
  </ds:schemaRefs>
</ds:datastoreItem>
</file>

<file path=customXml/itemProps3.xml><?xml version="1.0" encoding="utf-8"?>
<ds:datastoreItem xmlns:ds="http://schemas.openxmlformats.org/officeDocument/2006/customXml" ds:itemID="{634217BF-76D3-41A9-BC0A-32ADBF72C8D7}">
  <ds:schemaRefs>
    <ds:schemaRef ds:uri="http://schemas.microsoft.com/sharepoint/events"/>
    <ds:schemaRef ds:uri=""/>
  </ds:schemaRefs>
</ds:datastoreItem>
</file>

<file path=customXml/itemProps4.xml><?xml version="1.0" encoding="utf-8"?>
<ds:datastoreItem xmlns:ds="http://schemas.openxmlformats.org/officeDocument/2006/customXml" ds:itemID="{8552ADA8-0B82-4315-82D2-408943ADF1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29284</TotalTime>
  <Words>7449</Words>
  <Application>Microsoft Macintosh PowerPoint</Application>
  <PresentationFormat>Custom</PresentationFormat>
  <Paragraphs>691</Paragraphs>
  <Slides>22</Slides>
  <Notes>20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ACADEMY ENGRAVED LET PLAIN:1.0</vt:lpstr>
      <vt:lpstr>Arial</vt:lpstr>
      <vt:lpstr>Arial Black</vt:lpstr>
      <vt:lpstr>Berlin Sans FB</vt:lpstr>
      <vt:lpstr>Calibri</vt:lpstr>
      <vt:lpstr>Calibri Light</vt:lpstr>
      <vt:lpstr>Cambria</vt:lpstr>
      <vt:lpstr>Century Gothic</vt:lpstr>
      <vt:lpstr>Copperplate Gothic Bold</vt:lpstr>
      <vt:lpstr>Courier New</vt:lpstr>
      <vt:lpstr>Gadugi</vt:lpstr>
      <vt:lpstr>Segoe UI</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Malaria: A Deadly, BUT Preventable Disease</vt:lpstr>
      <vt:lpstr>PowerPoint Presentation</vt:lpstr>
      <vt:lpstr>PowerPoint Presentation</vt:lpstr>
      <vt:lpstr>PowerPoint Presentation</vt:lpstr>
      <vt:lpstr>PowerPoint Presentation</vt:lpstr>
      <vt:lpstr>PowerPoint Presentation</vt:lpstr>
      <vt:lpstr>Malaria: A Deadly, BUT Preventable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Chiasson , Jill L</dc:creator>
  <cp:lastModifiedBy>Woods, Diosa (Nairobi)</cp:lastModifiedBy>
  <cp:revision>133</cp:revision>
  <cp:lastPrinted>2022-02-09T09:34:58Z</cp:lastPrinted>
  <dcterms:created xsi:type="dcterms:W3CDTF">2020-03-16T07:11:00Z</dcterms:created>
  <dcterms:modified xsi:type="dcterms:W3CDTF">2022-02-16T14:31:01Z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iteId">
    <vt:lpwstr>66cf5074-5afe-48d1-a691-a12b2121f44b</vt:lpwstr>
  </property>
  <property fmtid="{D5CDD505-2E9C-101B-9397-08002B2CF9AE}" pid="4" name="MSIP_Label_1665d9ee-429a-4d5f-97cc-cfb56e044a6e_Owner">
    <vt:lpwstr>ChiassonJL@state.gov</vt:lpwstr>
  </property>
  <property fmtid="{D5CDD505-2E9C-101B-9397-08002B2CF9AE}" pid="5" name="MSIP_Label_1665d9ee-429a-4d5f-97cc-cfb56e044a6e_SetDate">
    <vt:lpwstr>2020-03-16T07:28:45.8630538Z</vt:lpwstr>
  </property>
  <property fmtid="{D5CDD505-2E9C-101B-9397-08002B2CF9AE}" pid="6" name="MSIP_Label_1665d9ee-429a-4d5f-97cc-cfb56e044a6e_Name">
    <vt:lpwstr>Unclassified</vt:lpwstr>
  </property>
  <property fmtid="{D5CDD505-2E9C-101B-9397-08002B2CF9AE}" pid="7" name="MSIP_Label_1665d9ee-429a-4d5f-97cc-cfb56e044a6e_Application">
    <vt:lpwstr>Microsoft Azure Information Protection</vt:lpwstr>
  </property>
  <property fmtid="{D5CDD505-2E9C-101B-9397-08002B2CF9AE}" pid="8" name="MSIP_Label_1665d9ee-429a-4d5f-97cc-cfb56e044a6e_ActionId">
    <vt:lpwstr>4af2fd1a-5ab9-4215-903d-e05039851143</vt:lpwstr>
  </property>
  <property fmtid="{D5CDD505-2E9C-101B-9397-08002B2CF9AE}" pid="9" name="MSIP_Label_1665d9ee-429a-4d5f-97cc-cfb56e044a6e_Extended_MSFT_Method">
    <vt:lpwstr>Manual</vt:lpwstr>
  </property>
  <property fmtid="{D5CDD505-2E9C-101B-9397-08002B2CF9AE}" pid="10" name="Sensitivity">
    <vt:lpwstr>Unclassified</vt:lpwstr>
  </property>
  <property fmtid="{D5CDD505-2E9C-101B-9397-08002B2CF9AE}" pid="11" name="ContentTypeId">
    <vt:lpwstr>0x010100CBE17DEAA04AD3438D354D2173047589</vt:lpwstr>
  </property>
</Properties>
</file>